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3"/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13716000" cx="24384000"/>
  <p:notesSz cx="6794500" cy="9931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4" roundtripDataSignature="AMtx7mjwlkrlBM6hpGrHGSd4fKlG6XG0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19100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i-FI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 txBox="1"/>
          <p:nvPr>
            <p:ph idx="1" type="body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p1:notes"/>
          <p:cNvSpPr/>
          <p:nvPr>
            <p:ph idx="2" type="sldImg"/>
          </p:nvPr>
        </p:nvSpPr>
        <p:spPr>
          <a:xfrm>
            <a:off x="419100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:notes"/>
          <p:cNvSpPr txBox="1"/>
          <p:nvPr>
            <p:ph idx="1" type="body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3:notes"/>
          <p:cNvSpPr/>
          <p:nvPr>
            <p:ph idx="2" type="sldImg"/>
          </p:nvPr>
        </p:nvSpPr>
        <p:spPr>
          <a:xfrm>
            <a:off x="419100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:notes"/>
          <p:cNvSpPr txBox="1"/>
          <p:nvPr>
            <p:ph idx="1" type="body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4:notes"/>
          <p:cNvSpPr/>
          <p:nvPr>
            <p:ph idx="2" type="sldImg"/>
          </p:nvPr>
        </p:nvSpPr>
        <p:spPr>
          <a:xfrm>
            <a:off x="419100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:notes"/>
          <p:cNvSpPr txBox="1"/>
          <p:nvPr>
            <p:ph idx="1" type="body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5:notes"/>
          <p:cNvSpPr/>
          <p:nvPr>
            <p:ph idx="2" type="sldImg"/>
          </p:nvPr>
        </p:nvSpPr>
        <p:spPr>
          <a:xfrm>
            <a:off x="419100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:notes"/>
          <p:cNvSpPr txBox="1"/>
          <p:nvPr>
            <p:ph idx="1" type="body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7:notes"/>
          <p:cNvSpPr/>
          <p:nvPr>
            <p:ph idx="2" type="sldImg"/>
          </p:nvPr>
        </p:nvSpPr>
        <p:spPr>
          <a:xfrm>
            <a:off x="419100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8:notes"/>
          <p:cNvSpPr txBox="1"/>
          <p:nvPr>
            <p:ph idx="1" type="body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8" name="Google Shape;228;p18:notes"/>
          <p:cNvSpPr/>
          <p:nvPr>
            <p:ph idx="2" type="sldImg"/>
          </p:nvPr>
        </p:nvSpPr>
        <p:spPr>
          <a:xfrm>
            <a:off x="419100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9:notes"/>
          <p:cNvSpPr txBox="1"/>
          <p:nvPr>
            <p:ph idx="1" type="body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9:notes"/>
          <p:cNvSpPr/>
          <p:nvPr>
            <p:ph idx="2" type="sldImg"/>
          </p:nvPr>
        </p:nvSpPr>
        <p:spPr>
          <a:xfrm>
            <a:off x="419100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0:notes"/>
          <p:cNvSpPr txBox="1"/>
          <p:nvPr>
            <p:ph idx="1" type="body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0:notes"/>
          <p:cNvSpPr/>
          <p:nvPr>
            <p:ph idx="2" type="sldImg"/>
          </p:nvPr>
        </p:nvSpPr>
        <p:spPr>
          <a:xfrm>
            <a:off x="419100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:notes"/>
          <p:cNvSpPr txBox="1"/>
          <p:nvPr>
            <p:ph idx="1" type="body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2:notes"/>
          <p:cNvSpPr/>
          <p:nvPr>
            <p:ph idx="2" type="sldImg"/>
          </p:nvPr>
        </p:nvSpPr>
        <p:spPr>
          <a:xfrm>
            <a:off x="419100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3:notes"/>
          <p:cNvSpPr txBox="1"/>
          <p:nvPr>
            <p:ph idx="1" type="body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3:notes"/>
          <p:cNvSpPr/>
          <p:nvPr>
            <p:ph idx="2" type="sldImg"/>
          </p:nvPr>
        </p:nvSpPr>
        <p:spPr>
          <a:xfrm>
            <a:off x="419100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4:notes"/>
          <p:cNvSpPr txBox="1"/>
          <p:nvPr>
            <p:ph idx="1" type="body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4:notes"/>
          <p:cNvSpPr/>
          <p:nvPr>
            <p:ph idx="2" type="sldImg"/>
          </p:nvPr>
        </p:nvSpPr>
        <p:spPr>
          <a:xfrm>
            <a:off x="419100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/>
          <p:nvPr>
            <p:ph idx="1" type="body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p2:notes"/>
          <p:cNvSpPr/>
          <p:nvPr>
            <p:ph idx="2" type="sldImg"/>
          </p:nvPr>
        </p:nvSpPr>
        <p:spPr>
          <a:xfrm>
            <a:off x="419100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5:notes"/>
          <p:cNvSpPr txBox="1"/>
          <p:nvPr>
            <p:ph idx="1" type="body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5:notes"/>
          <p:cNvSpPr/>
          <p:nvPr>
            <p:ph idx="2" type="sldImg"/>
          </p:nvPr>
        </p:nvSpPr>
        <p:spPr>
          <a:xfrm>
            <a:off x="419100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03727c89e1_0_8:notes"/>
          <p:cNvSpPr txBox="1"/>
          <p:nvPr>
            <p:ph idx="1" type="body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g103727c89e1_0_8:notes"/>
          <p:cNvSpPr/>
          <p:nvPr>
            <p:ph idx="2" type="sldImg"/>
          </p:nvPr>
        </p:nvSpPr>
        <p:spPr>
          <a:xfrm>
            <a:off x="419100" y="1241425"/>
            <a:ext cx="5956200" cy="3351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03727c89e1_0_17:notes"/>
          <p:cNvSpPr txBox="1"/>
          <p:nvPr>
            <p:ph idx="1" type="body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103727c89e1_0_17:notes"/>
          <p:cNvSpPr/>
          <p:nvPr>
            <p:ph idx="2" type="sldImg"/>
          </p:nvPr>
        </p:nvSpPr>
        <p:spPr>
          <a:xfrm>
            <a:off x="419100" y="1241425"/>
            <a:ext cx="5956200" cy="3351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9:notes"/>
          <p:cNvSpPr txBox="1"/>
          <p:nvPr>
            <p:ph idx="1" type="body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9:notes"/>
          <p:cNvSpPr/>
          <p:nvPr>
            <p:ph idx="2" type="sldImg"/>
          </p:nvPr>
        </p:nvSpPr>
        <p:spPr>
          <a:xfrm>
            <a:off x="419100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0:notes"/>
          <p:cNvSpPr txBox="1"/>
          <p:nvPr>
            <p:ph idx="1" type="body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0:notes"/>
          <p:cNvSpPr/>
          <p:nvPr>
            <p:ph idx="2" type="sldImg"/>
          </p:nvPr>
        </p:nvSpPr>
        <p:spPr>
          <a:xfrm>
            <a:off x="419100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3:notes"/>
          <p:cNvSpPr txBox="1"/>
          <p:nvPr>
            <p:ph idx="1" type="body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3:notes"/>
          <p:cNvSpPr/>
          <p:nvPr>
            <p:ph idx="2" type="sldImg"/>
          </p:nvPr>
        </p:nvSpPr>
        <p:spPr>
          <a:xfrm>
            <a:off x="419100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4:notes"/>
          <p:cNvSpPr txBox="1"/>
          <p:nvPr>
            <p:ph idx="1" type="body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4:notes"/>
          <p:cNvSpPr/>
          <p:nvPr>
            <p:ph idx="2" type="sldImg"/>
          </p:nvPr>
        </p:nvSpPr>
        <p:spPr>
          <a:xfrm>
            <a:off x="419100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5:notes"/>
          <p:cNvSpPr txBox="1"/>
          <p:nvPr>
            <p:ph idx="1" type="body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5:notes"/>
          <p:cNvSpPr/>
          <p:nvPr>
            <p:ph idx="2" type="sldImg"/>
          </p:nvPr>
        </p:nvSpPr>
        <p:spPr>
          <a:xfrm>
            <a:off x="419100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6:notes"/>
          <p:cNvSpPr txBox="1"/>
          <p:nvPr>
            <p:ph idx="1" type="body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6:notes"/>
          <p:cNvSpPr/>
          <p:nvPr>
            <p:ph idx="2" type="sldImg"/>
          </p:nvPr>
        </p:nvSpPr>
        <p:spPr>
          <a:xfrm>
            <a:off x="419100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/>
          <p:nvPr>
            <p:ph idx="1" type="body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p3:notes"/>
          <p:cNvSpPr/>
          <p:nvPr>
            <p:ph idx="2" type="sldImg"/>
          </p:nvPr>
        </p:nvSpPr>
        <p:spPr>
          <a:xfrm>
            <a:off x="419100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/>
          <p:nvPr>
            <p:ph idx="1" type="body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p5:notes"/>
          <p:cNvSpPr/>
          <p:nvPr>
            <p:ph idx="2" type="sldImg"/>
          </p:nvPr>
        </p:nvSpPr>
        <p:spPr>
          <a:xfrm>
            <a:off x="419100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/>
          <p:nvPr>
            <p:ph idx="1" type="body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p6:notes"/>
          <p:cNvSpPr/>
          <p:nvPr>
            <p:ph idx="2" type="sldImg"/>
          </p:nvPr>
        </p:nvSpPr>
        <p:spPr>
          <a:xfrm>
            <a:off x="419100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 txBox="1"/>
          <p:nvPr>
            <p:ph idx="1" type="body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p9:notes"/>
          <p:cNvSpPr/>
          <p:nvPr>
            <p:ph idx="2" type="sldImg"/>
          </p:nvPr>
        </p:nvSpPr>
        <p:spPr>
          <a:xfrm>
            <a:off x="419100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 txBox="1"/>
          <p:nvPr>
            <p:ph idx="1" type="body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0:notes"/>
          <p:cNvSpPr/>
          <p:nvPr>
            <p:ph idx="2" type="sldImg"/>
          </p:nvPr>
        </p:nvSpPr>
        <p:spPr>
          <a:xfrm>
            <a:off x="419100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/>
          <p:nvPr>
            <p:ph idx="1" type="body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1:notes"/>
          <p:cNvSpPr/>
          <p:nvPr>
            <p:ph idx="2" type="sldImg"/>
          </p:nvPr>
        </p:nvSpPr>
        <p:spPr>
          <a:xfrm>
            <a:off x="419100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 txBox="1"/>
          <p:nvPr>
            <p:ph idx="1" type="body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2:notes"/>
          <p:cNvSpPr/>
          <p:nvPr>
            <p:ph idx="2" type="sldImg"/>
          </p:nvPr>
        </p:nvSpPr>
        <p:spPr>
          <a:xfrm>
            <a:off x="419100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Mukautettu asettelu">
  <p:cSld name="9_Mukautettu asettelu">
    <p:bg>
      <p:bgPr>
        <a:solidFill>
          <a:schemeClr val="dk2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8"/>
          <p:cNvSpPr txBox="1"/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b="1" sz="9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8"/>
          <p:cNvSpPr txBox="1"/>
          <p:nvPr>
            <p:ph idx="1" type="body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b="1" sz="66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38"/>
          <p:cNvSpPr txBox="1"/>
          <p:nvPr>
            <p:ph idx="2" type="body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" name="Google Shape;18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Image Half Full">
  <p:cSld name="8_Image Half Full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8"/>
          <p:cNvSpPr/>
          <p:nvPr>
            <p:ph idx="2" type="pic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48"/>
          <p:cNvSpPr txBox="1"/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8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48"/>
          <p:cNvSpPr txBox="1"/>
          <p:nvPr>
            <p:ph idx="1" type="body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48"/>
          <p:cNvSpPr txBox="1"/>
          <p:nvPr>
            <p:ph idx="12" type="sldNum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91" name="Google Shape;91;p48"/>
          <p:cNvSpPr txBox="1"/>
          <p:nvPr>
            <p:ph idx="11" type="ftr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Image Half Full">
  <p:cSld name="14_Image Half Full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9"/>
          <p:cNvSpPr txBox="1"/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49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49"/>
          <p:cNvSpPr txBox="1"/>
          <p:nvPr>
            <p:ph idx="1" type="body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49"/>
          <p:cNvSpPr/>
          <p:nvPr>
            <p:ph idx="2" type="pic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49"/>
          <p:cNvSpPr txBox="1"/>
          <p:nvPr>
            <p:ph idx="3" type="body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49"/>
          <p:cNvSpPr/>
          <p:nvPr>
            <p:ph idx="4" type="pic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49"/>
          <p:cNvSpPr txBox="1"/>
          <p:nvPr>
            <p:ph idx="5" type="body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49"/>
          <p:cNvSpPr/>
          <p:nvPr>
            <p:ph idx="6" type="pic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49"/>
          <p:cNvSpPr txBox="1"/>
          <p:nvPr>
            <p:ph idx="7" type="body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49"/>
          <p:cNvSpPr/>
          <p:nvPr>
            <p:ph idx="8" type="pic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49"/>
          <p:cNvSpPr txBox="1"/>
          <p:nvPr>
            <p:ph idx="12" type="sldNum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04" name="Google Shape;104;p49"/>
          <p:cNvSpPr txBox="1"/>
          <p:nvPr>
            <p:ph idx="11" type="ftr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Image Half Full">
  <p:cSld name="22_Image Half Full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0"/>
          <p:cNvSpPr txBox="1"/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50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50"/>
          <p:cNvSpPr txBox="1"/>
          <p:nvPr>
            <p:ph idx="1" type="body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50"/>
          <p:cNvSpPr txBox="1"/>
          <p:nvPr>
            <p:ph idx="2" type="body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50"/>
          <p:cNvSpPr txBox="1"/>
          <p:nvPr>
            <p:ph idx="3" type="body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b="1" sz="4800">
                <a:solidFill>
                  <a:srgbClr val="575757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50"/>
          <p:cNvSpPr txBox="1"/>
          <p:nvPr>
            <p:ph idx="4" type="body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b="1" sz="4800">
                <a:solidFill>
                  <a:srgbClr val="575757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12" name="Google Shape;112;p50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cap="flat" cmpd="sng" w="88900">
            <a:solidFill>
              <a:srgbClr val="575757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" name="Google Shape;113;p50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cap="flat" cmpd="sng" w="88900">
            <a:solidFill>
              <a:srgbClr val="57575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4" name="Google Shape;114;p50"/>
          <p:cNvSpPr txBox="1"/>
          <p:nvPr>
            <p:ph idx="12" type="sldNum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15" name="Google Shape;115;p50"/>
          <p:cNvSpPr txBox="1"/>
          <p:nvPr>
            <p:ph idx="11" type="ftr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Mukautettu asettelu">
  <p:cSld name="7_Mukautettu asettelu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1"/>
          <p:cNvSpPr txBox="1"/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1"/>
          <p:cNvSpPr txBox="1"/>
          <p:nvPr>
            <p:ph idx="1" type="body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indent="-5715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41"/>
          <p:cNvSpPr txBox="1"/>
          <p:nvPr>
            <p:ph idx="12" type="sldNum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3" name="Google Shape;23;p41"/>
          <p:cNvSpPr txBox="1"/>
          <p:nvPr>
            <p:ph idx="11" type="ftr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Image Half Full">
  <p:cSld name="4_Image Half Full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3"/>
          <p:cNvSpPr txBox="1"/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3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4"/>
              <a:buFont typeface="Arial"/>
              <a:buNone/>
            </a:pPr>
            <a:r>
              <a:t/>
            </a:r>
            <a:endParaRPr b="0" i="0" sz="302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3"/>
          <p:cNvSpPr txBox="1"/>
          <p:nvPr>
            <p:ph idx="1" type="body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indent="-5715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43"/>
          <p:cNvSpPr txBox="1"/>
          <p:nvPr>
            <p:ph idx="2" type="body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indent="-5715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43"/>
          <p:cNvSpPr txBox="1"/>
          <p:nvPr>
            <p:ph idx="12" type="sldNum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1" name="Google Shape;31;p43"/>
          <p:cNvSpPr txBox="1"/>
          <p:nvPr>
            <p:ph idx="11" type="ftr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Image Half Full">
  <p:cSld name="8_Image Half Full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4"/>
          <p:cNvSpPr/>
          <p:nvPr>
            <p:ph idx="2" type="pic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44"/>
          <p:cNvSpPr txBox="1"/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4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4"/>
          <p:cNvSpPr txBox="1"/>
          <p:nvPr>
            <p:ph idx="1" type="body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44"/>
          <p:cNvSpPr txBox="1"/>
          <p:nvPr>
            <p:ph idx="12" type="sldNum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8" name="Google Shape;38;p44"/>
          <p:cNvSpPr txBox="1"/>
          <p:nvPr>
            <p:ph idx="11" type="ftr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Image Half Full">
  <p:cSld name="14_Image Half Full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5"/>
          <p:cNvSpPr txBox="1"/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5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45"/>
          <p:cNvSpPr txBox="1"/>
          <p:nvPr>
            <p:ph idx="1" type="body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45"/>
          <p:cNvSpPr/>
          <p:nvPr>
            <p:ph idx="2" type="pic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45"/>
          <p:cNvSpPr txBox="1"/>
          <p:nvPr>
            <p:ph idx="3" type="body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45"/>
          <p:cNvSpPr/>
          <p:nvPr>
            <p:ph idx="4" type="pic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45"/>
          <p:cNvSpPr txBox="1"/>
          <p:nvPr>
            <p:ph idx="5" type="body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45"/>
          <p:cNvSpPr/>
          <p:nvPr>
            <p:ph idx="6" type="pic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45"/>
          <p:cNvSpPr txBox="1"/>
          <p:nvPr>
            <p:ph idx="7" type="body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45"/>
          <p:cNvSpPr/>
          <p:nvPr>
            <p:ph idx="8" type="pic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45"/>
          <p:cNvSpPr txBox="1"/>
          <p:nvPr>
            <p:ph idx="12" type="sldNum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1" name="Google Shape;51;p45"/>
          <p:cNvSpPr txBox="1"/>
          <p:nvPr>
            <p:ph idx="11" type="ftr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Image Half Full">
  <p:cSld name="22_Image Half Full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6"/>
          <p:cNvSpPr txBox="1"/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46"/>
          <p:cNvSpPr txBox="1"/>
          <p:nvPr>
            <p:ph idx="1" type="body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46"/>
          <p:cNvSpPr txBox="1"/>
          <p:nvPr>
            <p:ph idx="2" type="body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46"/>
          <p:cNvSpPr txBox="1"/>
          <p:nvPr>
            <p:ph idx="3" type="body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b="1" sz="4800">
                <a:solidFill>
                  <a:srgbClr val="575757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46"/>
          <p:cNvSpPr txBox="1"/>
          <p:nvPr>
            <p:ph idx="4" type="body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b="1" sz="4800">
                <a:solidFill>
                  <a:srgbClr val="575757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59" name="Google Shape;59;p46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cap="flat" cmpd="sng" w="88900">
            <a:solidFill>
              <a:srgbClr val="575757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" name="Google Shape;60;p46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cap="flat" cmpd="sng" w="88900">
            <a:solidFill>
              <a:srgbClr val="57575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1" name="Google Shape;61;p46"/>
          <p:cNvSpPr txBox="1"/>
          <p:nvPr>
            <p:ph idx="12" type="sldNum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2" name="Google Shape;62;p46"/>
          <p:cNvSpPr txBox="1"/>
          <p:nvPr>
            <p:ph idx="11" type="ftr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Image Half Full">
  <p:cSld name="18_Image Half Full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0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40"/>
          <p:cNvSpPr txBox="1"/>
          <p:nvPr>
            <p:ph idx="1" type="body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40"/>
          <p:cNvSpPr/>
          <p:nvPr>
            <p:ph idx="2" type="pic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40"/>
          <p:cNvSpPr txBox="1"/>
          <p:nvPr>
            <p:ph idx="12" type="sldNum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73" name="Google Shape;73;p40"/>
          <p:cNvSpPr txBox="1"/>
          <p:nvPr>
            <p:ph idx="11" type="ftr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0"/>
          <p:cNvSpPr txBox="1"/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Mukautettu asettelu">
  <p:cSld name="7_Mukautettu asettelu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2"/>
          <p:cNvSpPr txBox="1"/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2"/>
          <p:cNvSpPr txBox="1"/>
          <p:nvPr>
            <p:ph idx="1" type="body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indent="-5715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42"/>
          <p:cNvSpPr txBox="1"/>
          <p:nvPr>
            <p:ph idx="12" type="sldNum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79" name="Google Shape;79;p42"/>
          <p:cNvSpPr txBox="1"/>
          <p:nvPr>
            <p:ph idx="11" type="ftr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Mukautettu asettelu">
  <p:cSld name="9_Mukautettu asettelu">
    <p:bg>
      <p:bgPr>
        <a:solidFill>
          <a:schemeClr val="dk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7"/>
          <p:cNvSpPr txBox="1"/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b="1" sz="9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7"/>
          <p:cNvSpPr txBox="1"/>
          <p:nvPr>
            <p:ph idx="1" type="body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b="1" sz="66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47"/>
          <p:cNvSpPr txBox="1"/>
          <p:nvPr>
            <p:ph idx="2" type="body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4" name="Google Shape;84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/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b="0" i="0" sz="88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7"/>
          <p:cNvSpPr txBox="1"/>
          <p:nvPr>
            <p:ph idx="1" type="body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8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7"/>
          <p:cNvSpPr txBox="1"/>
          <p:nvPr>
            <p:ph idx="12" type="sldNum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37"/>
          <p:cNvSpPr txBox="1"/>
          <p:nvPr>
            <p:ph idx="11" type="ftr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9"/>
          <p:cNvSpPr txBox="1"/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b="0" i="0" sz="88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39"/>
          <p:cNvSpPr txBox="1"/>
          <p:nvPr>
            <p:ph idx="1" type="body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8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39"/>
          <p:cNvSpPr txBox="1"/>
          <p:nvPr>
            <p:ph idx="12" type="sldNum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7" name="Google Shape;67;p39"/>
          <p:cNvSpPr txBox="1"/>
          <p:nvPr>
            <p:ph idx="11" type="ftr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3663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"/>
          <p:cNvSpPr txBox="1"/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fi-FI"/>
              <a:t>3. Käytännölliset roomalaiset</a:t>
            </a:r>
            <a:br>
              <a:rPr lang="fi-FI"/>
            </a:br>
            <a:br>
              <a:rPr lang="fi-FI"/>
            </a:br>
            <a:r>
              <a:rPr lang="fi-FI"/>
              <a:t>TIETOISKU:</a:t>
            </a:r>
            <a:br>
              <a:rPr lang="fi-FI"/>
            </a:br>
            <a:r>
              <a:rPr lang="fi-FI"/>
              <a:t>ROOMAN KUVANVEISTO </a:t>
            </a:r>
            <a:br>
              <a:rPr lang="fi-FI"/>
            </a:br>
            <a:r>
              <a:rPr lang="fi-FI"/>
              <a:t>JA ARKKITEHTUURI</a:t>
            </a:r>
            <a:endParaRPr/>
          </a:p>
        </p:txBody>
      </p:sp>
      <p:sp>
        <p:nvSpPr>
          <p:cNvPr id="121" name="Google Shape;121;p1"/>
          <p:cNvSpPr txBox="1"/>
          <p:nvPr>
            <p:ph idx="2" type="body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4</a:t>
            </a:r>
            <a:endParaRPr/>
          </a:p>
        </p:txBody>
      </p:sp>
      <p:sp>
        <p:nvSpPr>
          <p:cNvPr id="122" name="Google Shape;122;p1"/>
          <p:cNvSpPr txBox="1"/>
          <p:nvPr>
            <p:ph idx="1" type="body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Forum Historia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"/>
          <p:cNvSpPr txBox="1"/>
          <p:nvPr>
            <p:ph idx="1" type="body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685800" lvl="0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Font typeface="Arial"/>
              <a:buChar char="•"/>
            </a:pPr>
            <a:r>
              <a:rPr lang="fi-FI" sz="5600"/>
              <a:t>Patsas on punamarmoria ja kopio kreikkalaisesta patsaasta.</a:t>
            </a:r>
            <a:endParaRPr/>
          </a:p>
          <a:p>
            <a:pPr indent="-685800" lvl="0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Font typeface="Arial"/>
              <a:buChar char="•"/>
            </a:pPr>
            <a:r>
              <a:rPr lang="fi-FI" sz="5600"/>
              <a:t>Se on löydetty keisari Hadrianuksen huvilalta Tivolista.</a:t>
            </a:r>
            <a:endParaRPr/>
          </a:p>
          <a:p>
            <a:pPr indent="-342900" lvl="0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Font typeface="Arial"/>
              <a:buNone/>
            </a:pPr>
            <a:r>
              <a:t/>
            </a:r>
            <a:endParaRPr sz="5600"/>
          </a:p>
          <a:p>
            <a:pPr indent="0" lvl="0" marL="228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 sz="2700"/>
          </a:p>
          <a:p>
            <a:pPr indent="0" lvl="0" marL="228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 sz="2700"/>
          </a:p>
          <a:p>
            <a:pPr indent="0" lvl="0" marL="228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 sz="2700"/>
          </a:p>
          <a:p>
            <a:pPr indent="0" lvl="0" marL="228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 sz="2700"/>
          </a:p>
          <a:p>
            <a:pPr indent="0" lvl="0" marL="228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 sz="2700"/>
          </a:p>
          <a:p>
            <a:pPr indent="0" lvl="0" marL="228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None/>
            </a:pPr>
            <a:r>
              <a:rPr lang="fi-FI" sz="2700"/>
              <a:t>Kuva: Wikimedia Commons.</a:t>
            </a:r>
            <a:endParaRPr sz="5600"/>
          </a:p>
        </p:txBody>
      </p:sp>
      <p:sp>
        <p:nvSpPr>
          <p:cNvPr id="195" name="Google Shape;195;p13"/>
          <p:cNvSpPr txBox="1"/>
          <p:nvPr>
            <p:ph idx="12" type="sldNum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96" name="Google Shape;196;p13"/>
          <p:cNvSpPr txBox="1"/>
          <p:nvPr>
            <p:ph idx="11" type="ftr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3</a:t>
            </a:r>
            <a:endParaRPr/>
          </a:p>
        </p:txBody>
      </p:sp>
      <p:sp>
        <p:nvSpPr>
          <p:cNvPr id="197" name="Google Shape;197;p13"/>
          <p:cNvSpPr txBox="1"/>
          <p:nvPr>
            <p:ph type="title"/>
          </p:nvPr>
        </p:nvSpPr>
        <p:spPr>
          <a:xfrm>
            <a:off x="573741" y="730251"/>
            <a:ext cx="12886445" cy="2130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</a:pPr>
            <a:r>
              <a:rPr lang="fi-FI" sz="8800"/>
              <a:t>Punainen fauni (noin 100 jaa.)</a:t>
            </a:r>
            <a:endParaRPr/>
          </a:p>
        </p:txBody>
      </p:sp>
      <p:pic>
        <p:nvPicPr>
          <p:cNvPr id="198" name="Google Shape;19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08649" y="76200"/>
            <a:ext cx="6275351" cy="1371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"/>
          <p:cNvSpPr txBox="1"/>
          <p:nvPr>
            <p:ph idx="1" type="body"/>
          </p:nvPr>
        </p:nvSpPr>
        <p:spPr>
          <a:xfrm>
            <a:off x="1649172" y="4926127"/>
            <a:ext cx="10942861" cy="701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685800" lvl="0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Font typeface="Arial"/>
              <a:buChar char="•"/>
            </a:pPr>
            <a:r>
              <a:rPr lang="fi-FI" sz="5600"/>
              <a:t>Pään korkeus on noin 180 cm.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 sz="5600"/>
          </a:p>
          <a:p>
            <a:pPr indent="0" lvl="0" marL="228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 sz="2700"/>
          </a:p>
          <a:p>
            <a:pPr indent="0" lvl="0" marL="228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 sz="2700"/>
          </a:p>
          <a:p>
            <a:pPr indent="0" lvl="0" marL="228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 sz="2700"/>
          </a:p>
          <a:p>
            <a:pPr indent="0" lvl="0" marL="228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 sz="2700"/>
          </a:p>
          <a:p>
            <a:pPr indent="0" lvl="0" marL="228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 sz="2700"/>
          </a:p>
          <a:p>
            <a:pPr indent="0" lvl="0" marL="228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 sz="2700"/>
          </a:p>
          <a:p>
            <a:pPr indent="0" lvl="0" marL="228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 sz="2700"/>
          </a:p>
          <a:p>
            <a:pPr indent="0" lvl="0" marL="228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None/>
            </a:pPr>
            <a:r>
              <a:rPr lang="fi-FI" sz="2700"/>
              <a:t>Kuva: Wikimedia Commons. José Luiz Bernardes Ribeiro / CC-BY-SA 4.0.</a:t>
            </a:r>
            <a:endParaRPr sz="5600"/>
          </a:p>
        </p:txBody>
      </p:sp>
      <p:sp>
        <p:nvSpPr>
          <p:cNvPr id="204" name="Google Shape;204;p14"/>
          <p:cNvSpPr txBox="1"/>
          <p:nvPr>
            <p:ph idx="12" type="sldNum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05" name="Google Shape;205;p14"/>
          <p:cNvSpPr txBox="1"/>
          <p:nvPr>
            <p:ph idx="11" type="ftr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3</a:t>
            </a:r>
            <a:endParaRPr/>
          </a:p>
        </p:txBody>
      </p:sp>
      <p:sp>
        <p:nvSpPr>
          <p:cNvPr id="206" name="Google Shape;206;p14"/>
          <p:cNvSpPr txBox="1"/>
          <p:nvPr>
            <p:ph type="title"/>
          </p:nvPr>
        </p:nvSpPr>
        <p:spPr>
          <a:xfrm>
            <a:off x="1621944" y="730251"/>
            <a:ext cx="10997318" cy="38596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8800"/>
              <a:t>Konstantinuksen pronssisen jättipatsaan pää (300-luvulta jaa.)</a:t>
            </a:r>
            <a:endParaRPr/>
          </a:p>
        </p:txBody>
      </p:sp>
      <p:pic>
        <p:nvPicPr>
          <p:cNvPr id="207" name="Google Shape;20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0" y="0"/>
            <a:ext cx="914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"/>
          <p:cNvSpPr txBox="1"/>
          <p:nvPr>
            <p:ph type="title"/>
          </p:nvPr>
        </p:nvSpPr>
        <p:spPr>
          <a:xfrm>
            <a:off x="1594644" y="819351"/>
            <a:ext cx="10997400" cy="21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rPr lang="fi-FI"/>
              <a:t>Marcus Aureliuksen ratsastajapatsas (100-luvulta jaa.)</a:t>
            </a:r>
            <a:endParaRPr/>
          </a:p>
        </p:txBody>
      </p:sp>
      <p:sp>
        <p:nvSpPr>
          <p:cNvPr id="213" name="Google Shape;213;p15"/>
          <p:cNvSpPr txBox="1"/>
          <p:nvPr>
            <p:ph idx="1" type="body"/>
          </p:nvPr>
        </p:nvSpPr>
        <p:spPr>
          <a:xfrm>
            <a:off x="1473450" y="4187757"/>
            <a:ext cx="10942800" cy="8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660400" lvl="0" marL="914400" rtl="0" algn="l">
              <a:spcBef>
                <a:spcPts val="2000"/>
              </a:spcBef>
              <a:spcAft>
                <a:spcPts val="0"/>
              </a:spcAft>
              <a:buSzPts val="5600"/>
              <a:buFont typeface="Arial"/>
              <a:buChar char="•"/>
            </a:pPr>
            <a:r>
              <a:rPr lang="fi-FI" sz="5600"/>
              <a:t>A</a:t>
            </a:r>
            <a:r>
              <a:rPr lang="fi-FI" sz="5600"/>
              <a:t>inoa Roomasta säilynyt pronssinen ratsastajapatsas. </a:t>
            </a:r>
            <a:endParaRPr sz="5600"/>
          </a:p>
          <a:p>
            <a:pPr indent="-739775" lvl="0" marL="9144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6850"/>
              <a:buFont typeface="Arial"/>
              <a:buChar char="•"/>
            </a:pPr>
            <a:r>
              <a:rPr lang="fi-FI" sz="5600"/>
              <a:t>Patsas on säilynyt ilmeisesti siksi, että sen oletettiin pitkään kuvaavan ensimmäistä kristittyä keisaria, Konstantinus Suurta.</a:t>
            </a:r>
            <a:r>
              <a:rPr lang="fi-FI" sz="6850"/>
              <a:t> </a:t>
            </a:r>
            <a:endParaRPr sz="6850"/>
          </a:p>
          <a:p>
            <a: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 sz="2700"/>
          </a:p>
          <a:p>
            <a: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 sz="2700"/>
          </a:p>
          <a:p>
            <a: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 sz="2700"/>
          </a:p>
          <a:p>
            <a: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sz="2700"/>
              <a:t>Kuva: Wikimedia Commons. CC-BY-SA 4.0.</a:t>
            </a:r>
            <a:endParaRPr sz="2700"/>
          </a:p>
        </p:txBody>
      </p:sp>
      <p:sp>
        <p:nvSpPr>
          <p:cNvPr id="214" name="Google Shape;214;p15"/>
          <p:cNvSpPr txBox="1"/>
          <p:nvPr>
            <p:ph idx="12" type="sldNum"/>
          </p:nvPr>
        </p:nvSpPr>
        <p:spPr>
          <a:xfrm>
            <a:off x="17624213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>
                <a:solidFill>
                  <a:srgbClr val="8F8F8F"/>
                </a:solidFill>
              </a:rPr>
              <a:t>‹#›</a:t>
            </a:fld>
            <a:endParaRPr>
              <a:solidFill>
                <a:srgbClr val="8F8F8F"/>
              </a:solidFill>
            </a:endParaRPr>
          </a:p>
        </p:txBody>
      </p:sp>
      <p:sp>
        <p:nvSpPr>
          <p:cNvPr id="215" name="Google Shape;215;p15"/>
          <p:cNvSpPr txBox="1"/>
          <p:nvPr>
            <p:ph idx="11" type="ftr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3</a:t>
            </a:r>
            <a:endParaRPr/>
          </a:p>
        </p:txBody>
      </p:sp>
      <p:sp>
        <p:nvSpPr>
          <p:cNvPr id="216" name="Google Shape;216;p15"/>
          <p:cNvSpPr/>
          <p:nvPr>
            <p:ph idx="2" type="pic"/>
          </p:nvPr>
        </p:nvSpPr>
        <p:spPr>
          <a:xfrm>
            <a:off x="13460186" y="0"/>
            <a:ext cx="10923900" cy="13716000"/>
          </a:xfrm>
          <a:prstGeom prst="rect">
            <a:avLst/>
          </a:prstGeom>
        </p:spPr>
      </p:sp>
      <p:pic>
        <p:nvPicPr>
          <p:cNvPr id="217" name="Google Shape;21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52718" y="-1"/>
            <a:ext cx="11254100" cy="13573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7"/>
          <p:cNvSpPr txBox="1"/>
          <p:nvPr>
            <p:ph idx="1" type="body"/>
          </p:nvPr>
        </p:nvSpPr>
        <p:spPr>
          <a:xfrm>
            <a:off x="659200" y="2498725"/>
            <a:ext cx="8607300" cy="9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685800" lvl="0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Font typeface="Arial"/>
              <a:buChar char="•"/>
            </a:pPr>
            <a:r>
              <a:rPr lang="fi-FI" sz="5600"/>
              <a:t>Susi imettää Romulusta ja Remusta: Rooman symboli.</a:t>
            </a:r>
            <a:endParaRPr/>
          </a:p>
          <a:p>
            <a:pPr indent="-685800" lvl="0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Font typeface="Arial"/>
              <a:buChar char="•"/>
            </a:pPr>
            <a:r>
              <a:rPr lang="fi-FI" sz="5600"/>
              <a:t>Roomasta ei ole löytynyt aiheesta patsasta antiikin ajalta.</a:t>
            </a:r>
            <a:endParaRPr/>
          </a:p>
          <a:p>
            <a:pPr indent="-685800" lvl="0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Font typeface="Arial"/>
              <a:buChar char="•"/>
            </a:pPr>
            <a:r>
              <a:rPr lang="fi-FI" sz="5600"/>
              <a:t>Susi on 400-luvulta eaa., mutta kaksospojat on lisätty sen alle vasta renessanssiaikana.</a:t>
            </a:r>
            <a:endParaRPr/>
          </a:p>
          <a:p>
            <a:pPr indent="-304800" lvl="0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Font typeface="Arial"/>
              <a:buNone/>
            </a:pPr>
            <a:r>
              <a:t/>
            </a:r>
            <a:endParaRPr sz="5600"/>
          </a:p>
          <a:p>
            <a:pPr indent="0" lvl="0" marL="228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lang="fi-FI" sz="2700"/>
              <a:t>Kuva: Adobe Stock.</a:t>
            </a:r>
            <a:endParaRPr/>
          </a:p>
        </p:txBody>
      </p:sp>
      <p:sp>
        <p:nvSpPr>
          <p:cNvPr id="223" name="Google Shape;223;p17"/>
          <p:cNvSpPr txBox="1"/>
          <p:nvPr>
            <p:ph idx="12" type="sldNum"/>
          </p:nvPr>
        </p:nvSpPr>
        <p:spPr>
          <a:xfrm>
            <a:off x="17624213" y="12321661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24" name="Google Shape;224;p17"/>
          <p:cNvSpPr txBox="1"/>
          <p:nvPr>
            <p:ph idx="11" type="ftr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3</a:t>
            </a:r>
            <a:endParaRPr/>
          </a:p>
        </p:txBody>
      </p:sp>
      <p:pic>
        <p:nvPicPr>
          <p:cNvPr id="225" name="Google Shape;22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51550" y="2498725"/>
            <a:ext cx="14527852" cy="9619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3663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"/>
          <p:cNvSpPr txBox="1"/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</a:pPr>
            <a:r>
              <a:rPr lang="fi-FI"/>
              <a:t>Rooman arkkitehtuuri</a:t>
            </a:r>
            <a:endParaRPr/>
          </a:p>
        </p:txBody>
      </p:sp>
      <p:sp>
        <p:nvSpPr>
          <p:cNvPr id="231" name="Google Shape;231;p18"/>
          <p:cNvSpPr txBox="1"/>
          <p:nvPr>
            <p:ph idx="2" type="body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4</a:t>
            </a:r>
            <a:endParaRPr/>
          </a:p>
        </p:txBody>
      </p:sp>
      <p:sp>
        <p:nvSpPr>
          <p:cNvPr id="232" name="Google Shape;232;p18"/>
          <p:cNvSpPr txBox="1"/>
          <p:nvPr>
            <p:ph idx="1" type="body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Forum Historia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9"/>
          <p:cNvSpPr txBox="1"/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sz="7900"/>
              <a:t>Antiikin Rooman arkkitehtuuri</a:t>
            </a:r>
            <a:endParaRPr/>
          </a:p>
        </p:txBody>
      </p:sp>
      <p:sp>
        <p:nvSpPr>
          <p:cNvPr id="238" name="Google Shape;238;p19"/>
          <p:cNvSpPr txBox="1"/>
          <p:nvPr>
            <p:ph idx="1" type="body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685800" lvl="0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Font typeface="Arial"/>
              <a:buChar char="•"/>
            </a:pPr>
            <a:r>
              <a:rPr lang="fi-FI" sz="5600"/>
              <a:t>Roomalaiset hyödynsivät eri kulttuurien innovaatioita  ja sovelsivat niitä omaan kulttuuriinsa.</a:t>
            </a:r>
            <a:endParaRPr/>
          </a:p>
          <a:p>
            <a:pPr indent="-685800" lvl="0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Font typeface="Arial"/>
              <a:buChar char="•"/>
            </a:pPr>
            <a:r>
              <a:rPr lang="fi-FI" sz="5600"/>
              <a:t>Suuri osa kulttuurista oli suoraan kopioitu Kreikasta. </a:t>
            </a:r>
            <a:endParaRPr/>
          </a:p>
          <a:p>
            <a:pPr indent="-685800" lvl="0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Font typeface="Arial"/>
              <a:buChar char="•"/>
            </a:pPr>
            <a:r>
              <a:rPr lang="fi-FI" sz="5600"/>
              <a:t>Arkkitehtuurissa näkyy kreikkalainen vaikutus.  </a:t>
            </a:r>
            <a:endParaRPr/>
          </a:p>
          <a:p>
            <a:pPr indent="-685800" lvl="0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Font typeface="Arial"/>
              <a:buChar char="•"/>
            </a:pPr>
            <a:r>
              <a:rPr lang="fi-FI" sz="5600"/>
              <a:t>Roomalaiset kehittivät kreikkalaista arkkitehtuuria ja tekivät uusia keksintöjä, kuten holvikaaren.</a:t>
            </a:r>
            <a:endParaRPr/>
          </a:p>
        </p:txBody>
      </p:sp>
      <p:sp>
        <p:nvSpPr>
          <p:cNvPr id="239" name="Google Shape;239;p19"/>
          <p:cNvSpPr txBox="1"/>
          <p:nvPr>
            <p:ph idx="12" type="sldNum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40" name="Google Shape;240;p19"/>
          <p:cNvSpPr txBox="1"/>
          <p:nvPr>
            <p:ph idx="11" type="ftr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3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0"/>
          <p:cNvSpPr txBox="1"/>
          <p:nvPr>
            <p:ph idx="1" type="body"/>
          </p:nvPr>
        </p:nvSpPr>
        <p:spPr>
          <a:xfrm>
            <a:off x="1621950" y="3160751"/>
            <a:ext cx="10942800" cy="90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10000"/>
          </a:bodyPr>
          <a:lstStyle/>
          <a:p>
            <a:pPr indent="-698500" lvl="0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fi-FI" sz="8000"/>
              <a:t>Temppeli sijaitsee Roomassa.</a:t>
            </a:r>
            <a:endParaRPr sz="8000"/>
          </a:p>
          <a:p>
            <a:pPr indent="-698500" lvl="0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fi-FI" sz="8000"/>
              <a:t>Rakennuksessa on selviä kreikkalaisvaikutteita.</a:t>
            </a:r>
            <a:endParaRPr sz="8000"/>
          </a:p>
          <a:p>
            <a:pPr indent="-698500" lvl="0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fi-FI" sz="8000"/>
              <a:t>Temppelissä näkyy myös italialaisten kansojen kulttuurivaikutus.</a:t>
            </a:r>
            <a:endParaRPr sz="8000"/>
          </a:p>
          <a:p>
            <a:pPr indent="-584200" lvl="0" marL="13716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i-FI" sz="8000"/>
              <a:t>Jalusta on yhtenäinen ja korkea.</a:t>
            </a:r>
            <a:endParaRPr sz="8000"/>
          </a:p>
          <a:p>
            <a:pPr indent="-584200" lvl="0" marL="13716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i-FI" sz="8000"/>
              <a:t>Pylväät ovat kiinni rakennuksen seinissä.</a:t>
            </a:r>
            <a:endParaRPr sz="8000"/>
          </a:p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5600"/>
          </a:p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4500"/>
              <a:t>Kuva: Adobe Stock.</a:t>
            </a:r>
            <a:endParaRPr sz="4500"/>
          </a:p>
        </p:txBody>
      </p:sp>
      <p:pic>
        <p:nvPicPr>
          <p:cNvPr id="246" name="Google Shape;246;p2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384" r="6393" t="0"/>
          <a:stretch/>
        </p:blipFill>
        <p:spPr>
          <a:xfrm>
            <a:off x="13460186" y="0"/>
            <a:ext cx="10923815" cy="13715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0"/>
          <p:cNvSpPr txBox="1"/>
          <p:nvPr>
            <p:ph idx="12" type="sldNum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48" name="Google Shape;248;p20"/>
          <p:cNvSpPr txBox="1"/>
          <p:nvPr>
            <p:ph idx="11" type="ftr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3</a:t>
            </a:r>
            <a:endParaRPr/>
          </a:p>
        </p:txBody>
      </p:sp>
      <p:sp>
        <p:nvSpPr>
          <p:cNvPr id="249" name="Google Shape;249;p20"/>
          <p:cNvSpPr txBox="1"/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</a:pPr>
            <a:r>
              <a:rPr lang="fi-FI"/>
              <a:t>Portunuksen temppeli  </a:t>
            </a:r>
            <a:br>
              <a:rPr lang="fi-FI"/>
            </a:br>
            <a:r>
              <a:rPr lang="fi-FI"/>
              <a:t>(100-luvulta eaa.)</a:t>
            </a:r>
            <a:br>
              <a:rPr lang="fi-FI"/>
            </a:b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2"/>
          <p:cNvSpPr txBox="1"/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Herakleen temppeli, Rooma (100-l. eaa.)</a:t>
            </a:r>
            <a:endParaRPr/>
          </a:p>
        </p:txBody>
      </p:sp>
      <p:sp>
        <p:nvSpPr>
          <p:cNvPr id="255" name="Google Shape;255;p22"/>
          <p:cNvSpPr txBox="1"/>
          <p:nvPr>
            <p:ph idx="12" type="sldNum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56" name="Google Shape;256;p22"/>
          <p:cNvSpPr txBox="1"/>
          <p:nvPr>
            <p:ph idx="11" type="ftr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3</a:t>
            </a:r>
            <a:endParaRPr/>
          </a:p>
        </p:txBody>
      </p:sp>
      <p:sp>
        <p:nvSpPr>
          <p:cNvPr id="257" name="Google Shape;257;p22"/>
          <p:cNvSpPr txBox="1"/>
          <p:nvPr/>
        </p:nvSpPr>
        <p:spPr>
          <a:xfrm>
            <a:off x="1744100" y="12014950"/>
            <a:ext cx="2583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500">
                <a:latin typeface="Calibri"/>
                <a:ea typeface="Calibri"/>
                <a:cs typeface="Calibri"/>
                <a:sym typeface="Calibri"/>
              </a:rPr>
              <a:t>Kuva: Adobe Stock.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0075" y="3101475"/>
            <a:ext cx="14227799" cy="9482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3"/>
          <p:cNvSpPr txBox="1"/>
          <p:nvPr>
            <p:ph type="title"/>
          </p:nvPr>
        </p:nvSpPr>
        <p:spPr>
          <a:xfrm>
            <a:off x="1621944" y="730251"/>
            <a:ext cx="10997400" cy="21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Forum Romanum</a:t>
            </a:r>
            <a:endParaRPr/>
          </a:p>
        </p:txBody>
      </p:sp>
      <p:sp>
        <p:nvSpPr>
          <p:cNvPr id="264" name="Google Shape;264;p23"/>
          <p:cNvSpPr txBox="1"/>
          <p:nvPr>
            <p:ph idx="1" type="body"/>
          </p:nvPr>
        </p:nvSpPr>
        <p:spPr>
          <a:xfrm>
            <a:off x="1621943" y="3160738"/>
            <a:ext cx="10942800" cy="84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84200" lvl="0" marL="457200" rtl="0" algn="l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600"/>
              <a:buChar char="●"/>
            </a:pPr>
            <a:r>
              <a:rPr lang="fi-FI" sz="5600">
                <a:solidFill>
                  <a:srgbClr val="575757"/>
                </a:solidFill>
              </a:rPr>
              <a:t>Rooman valtakunnan hallinnon ja kaupan keskus </a:t>
            </a:r>
            <a:endParaRPr sz="5600">
              <a:solidFill>
                <a:srgbClr val="57575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rgbClr val="57575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rgbClr val="57575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rgbClr val="57575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rgbClr val="57575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rgbClr val="57575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rgbClr val="57575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rgbClr val="57575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57575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57575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500">
                <a:solidFill>
                  <a:srgbClr val="575757"/>
                </a:solidFill>
              </a:rPr>
              <a:t>Kuva: Adobe Stock.</a:t>
            </a:r>
            <a:endParaRPr sz="2500">
              <a:solidFill>
                <a:srgbClr val="575757"/>
              </a:solidFill>
            </a:endParaRPr>
          </a:p>
        </p:txBody>
      </p:sp>
      <p:sp>
        <p:nvSpPr>
          <p:cNvPr id="265" name="Google Shape;265;p23"/>
          <p:cNvSpPr txBox="1"/>
          <p:nvPr>
            <p:ph idx="12" type="sldNum"/>
          </p:nvPr>
        </p:nvSpPr>
        <p:spPr>
          <a:xfrm>
            <a:off x="17624213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>
                <a:solidFill>
                  <a:srgbClr val="8F8F8F"/>
                </a:solidFill>
              </a:rPr>
              <a:t>‹#›</a:t>
            </a:fld>
            <a:endParaRPr>
              <a:solidFill>
                <a:srgbClr val="8F8F8F"/>
              </a:solidFill>
            </a:endParaRPr>
          </a:p>
        </p:txBody>
      </p:sp>
      <p:sp>
        <p:nvSpPr>
          <p:cNvPr id="266" name="Google Shape;266;p23"/>
          <p:cNvSpPr txBox="1"/>
          <p:nvPr>
            <p:ph idx="11" type="ftr"/>
          </p:nvPr>
        </p:nvSpPr>
        <p:spPr>
          <a:xfrm>
            <a:off x="1621944" y="1214784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3</a:t>
            </a:r>
            <a:endParaRPr/>
          </a:p>
        </p:txBody>
      </p:sp>
      <p:pic>
        <p:nvPicPr>
          <p:cNvPr id="267" name="Google Shape;267;p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151" l="0" r="0" t="8159"/>
          <a:stretch/>
        </p:blipFill>
        <p:spPr>
          <a:xfrm>
            <a:off x="13460111" y="0"/>
            <a:ext cx="10923900" cy="13715999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4"/>
          <p:cNvSpPr txBox="1"/>
          <p:nvPr>
            <p:ph type="title"/>
          </p:nvPr>
        </p:nvSpPr>
        <p:spPr>
          <a:xfrm>
            <a:off x="1621949" y="730250"/>
            <a:ext cx="10005300" cy="21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11111"/>
              <a:buFont typeface="Calibri"/>
              <a:buNone/>
            </a:pPr>
            <a:r>
              <a:rPr lang="fi-FI"/>
              <a:t>Antoninuksen ja Faustinan temppeli (141 jaa.) </a:t>
            </a:r>
            <a:endParaRPr/>
          </a:p>
        </p:txBody>
      </p:sp>
      <p:sp>
        <p:nvSpPr>
          <p:cNvPr id="273" name="Google Shape;273;p24"/>
          <p:cNvSpPr txBox="1"/>
          <p:nvPr>
            <p:ph idx="1" type="body"/>
          </p:nvPr>
        </p:nvSpPr>
        <p:spPr>
          <a:xfrm>
            <a:off x="1356450" y="4070775"/>
            <a:ext cx="11262900" cy="82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71500" lvl="0" marL="457200" rtl="0" algn="l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400"/>
              <a:buChar char="●"/>
            </a:pPr>
            <a:r>
              <a:rPr lang="fi-FI" sz="5600">
                <a:solidFill>
                  <a:srgbClr val="575757"/>
                </a:solidFill>
              </a:rPr>
              <a:t>Säilynyt julkisivu on liitetty osaksi barokkikirkkoa.</a:t>
            </a:r>
            <a:r>
              <a:rPr lang="fi-FI" sz="5600">
                <a:solidFill>
                  <a:srgbClr val="575757"/>
                </a:solidFill>
              </a:rPr>
              <a:t> </a:t>
            </a:r>
            <a:endParaRPr sz="5600">
              <a:solidFill>
                <a:srgbClr val="57575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rgbClr val="57575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rgbClr val="57575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rgbClr val="57575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rgbClr val="57575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rgbClr val="57575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rgbClr val="57575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57575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57575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57575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57575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500">
                <a:solidFill>
                  <a:srgbClr val="575757"/>
                </a:solidFill>
              </a:rPr>
              <a:t>Kuva: Adobe Stock.</a:t>
            </a:r>
            <a:endParaRPr sz="2500">
              <a:solidFill>
                <a:srgbClr val="575757"/>
              </a:solidFill>
            </a:endParaRPr>
          </a:p>
        </p:txBody>
      </p:sp>
      <p:sp>
        <p:nvSpPr>
          <p:cNvPr id="274" name="Google Shape;274;p24"/>
          <p:cNvSpPr txBox="1"/>
          <p:nvPr>
            <p:ph idx="12" type="sldNum"/>
          </p:nvPr>
        </p:nvSpPr>
        <p:spPr>
          <a:xfrm>
            <a:off x="17624213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>
                <a:solidFill>
                  <a:srgbClr val="8F8F8F"/>
                </a:solidFill>
              </a:rPr>
              <a:t>‹#›</a:t>
            </a:fld>
            <a:endParaRPr>
              <a:solidFill>
                <a:srgbClr val="8F8F8F"/>
              </a:solidFill>
            </a:endParaRPr>
          </a:p>
        </p:txBody>
      </p:sp>
      <p:sp>
        <p:nvSpPr>
          <p:cNvPr id="275" name="Google Shape;275;p24"/>
          <p:cNvSpPr txBox="1"/>
          <p:nvPr>
            <p:ph idx="11" type="ftr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3</a:t>
            </a:r>
            <a:endParaRPr/>
          </a:p>
        </p:txBody>
      </p:sp>
      <p:pic>
        <p:nvPicPr>
          <p:cNvPr id="276" name="Google Shape;276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110" r="7118" t="0"/>
          <a:stretch/>
        </p:blipFill>
        <p:spPr>
          <a:xfrm>
            <a:off x="12619349" y="0"/>
            <a:ext cx="11764803" cy="13715999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3663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/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</a:pPr>
            <a:r>
              <a:rPr lang="fi-FI"/>
              <a:t>Rooman kuvanveisto</a:t>
            </a:r>
            <a:endParaRPr/>
          </a:p>
        </p:txBody>
      </p:sp>
      <p:sp>
        <p:nvSpPr>
          <p:cNvPr id="128" name="Google Shape;128;p2"/>
          <p:cNvSpPr txBox="1"/>
          <p:nvPr>
            <p:ph idx="2" type="body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4</a:t>
            </a:r>
            <a:endParaRPr/>
          </a:p>
        </p:txBody>
      </p:sp>
      <p:sp>
        <p:nvSpPr>
          <p:cNvPr id="129" name="Google Shape;129;p2"/>
          <p:cNvSpPr txBox="1"/>
          <p:nvPr>
            <p:ph idx="1" type="body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Forum Historia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5"/>
          <p:cNvSpPr txBox="1"/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Rooman senaatin kokoontumispaikka </a:t>
            </a:r>
            <a:br>
              <a:rPr lang="fi-FI"/>
            </a:br>
            <a:r>
              <a:rPr lang="fi-FI"/>
              <a:t>Curia (200-l. jaa.)</a:t>
            </a:r>
            <a:endParaRPr/>
          </a:p>
        </p:txBody>
      </p:sp>
      <p:sp>
        <p:nvSpPr>
          <p:cNvPr id="282" name="Google Shape;282;p25"/>
          <p:cNvSpPr txBox="1"/>
          <p:nvPr>
            <p:ph idx="1" type="body"/>
          </p:nvPr>
        </p:nvSpPr>
        <p:spPr>
          <a:xfrm>
            <a:off x="1621950" y="11600775"/>
            <a:ext cx="53430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sz="2500"/>
              <a:t>Kuva: Adobe Stock.</a:t>
            </a:r>
            <a:endParaRPr sz="2500"/>
          </a:p>
        </p:txBody>
      </p:sp>
      <p:sp>
        <p:nvSpPr>
          <p:cNvPr id="283" name="Google Shape;283;p25"/>
          <p:cNvSpPr txBox="1"/>
          <p:nvPr>
            <p:ph idx="12" type="sldNum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84" name="Google Shape;284;p25"/>
          <p:cNvSpPr txBox="1"/>
          <p:nvPr>
            <p:ph idx="11" type="ftr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3</a:t>
            </a:r>
            <a:endParaRPr/>
          </a:p>
        </p:txBody>
      </p:sp>
      <p:pic>
        <p:nvPicPr>
          <p:cNvPr id="285" name="Google Shape;28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3187" y="3273725"/>
            <a:ext cx="12577623" cy="9365673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5"/>
          <p:cNvSpPr/>
          <p:nvPr/>
        </p:nvSpPr>
        <p:spPr>
          <a:xfrm>
            <a:off x="12833175" y="7041025"/>
            <a:ext cx="2648400" cy="2002500"/>
          </a:xfrm>
          <a:prstGeom prst="rect">
            <a:avLst/>
          </a:prstGeom>
          <a:noFill/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03727c89e1_0_8"/>
          <p:cNvSpPr txBox="1"/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Julius Caesarin muistoksi rakennettu temppeli (40-l. jaa.) ja Vestan temppeli (300-l. jaa.).</a:t>
            </a:r>
            <a:endParaRPr/>
          </a:p>
        </p:txBody>
      </p:sp>
      <p:sp>
        <p:nvSpPr>
          <p:cNvPr id="292" name="Google Shape;292;g103727c89e1_0_8"/>
          <p:cNvSpPr txBox="1"/>
          <p:nvPr>
            <p:ph idx="1" type="body"/>
          </p:nvPr>
        </p:nvSpPr>
        <p:spPr>
          <a:xfrm>
            <a:off x="1621950" y="11600775"/>
            <a:ext cx="53430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sz="2500"/>
              <a:t>Kuva: Adobe Stock.</a:t>
            </a:r>
            <a:endParaRPr sz="2500"/>
          </a:p>
        </p:txBody>
      </p:sp>
      <p:sp>
        <p:nvSpPr>
          <p:cNvPr id="293" name="Google Shape;293;g103727c89e1_0_8"/>
          <p:cNvSpPr txBox="1"/>
          <p:nvPr>
            <p:ph idx="12" type="sldNum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94" name="Google Shape;294;g103727c89e1_0_8"/>
          <p:cNvSpPr txBox="1"/>
          <p:nvPr>
            <p:ph idx="11" type="ftr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3</a:t>
            </a:r>
            <a:endParaRPr/>
          </a:p>
        </p:txBody>
      </p:sp>
      <p:pic>
        <p:nvPicPr>
          <p:cNvPr id="295" name="Google Shape;295;g103727c89e1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7062" y="3230650"/>
            <a:ext cx="12577623" cy="9365673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g103727c89e1_0_8"/>
          <p:cNvSpPr/>
          <p:nvPr/>
        </p:nvSpPr>
        <p:spPr>
          <a:xfrm>
            <a:off x="14572800" y="9431100"/>
            <a:ext cx="2648400" cy="2002500"/>
          </a:xfrm>
          <a:prstGeom prst="rect">
            <a:avLst/>
          </a:prstGeom>
          <a:noFill/>
          <a:ln cap="flat" cmpd="sng" w="762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03727c89e1_0_17"/>
          <p:cNvSpPr txBox="1"/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Forumia halkoo Via Scara eli pyhä tie, jota käytettiin juhlakulkueissa.</a:t>
            </a:r>
            <a:endParaRPr/>
          </a:p>
        </p:txBody>
      </p:sp>
      <p:sp>
        <p:nvSpPr>
          <p:cNvPr id="302" name="Google Shape;302;g103727c89e1_0_17"/>
          <p:cNvSpPr txBox="1"/>
          <p:nvPr>
            <p:ph idx="1" type="body"/>
          </p:nvPr>
        </p:nvSpPr>
        <p:spPr>
          <a:xfrm>
            <a:off x="1621950" y="11600775"/>
            <a:ext cx="53430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sz="2500"/>
              <a:t>Kuva: Adobe Stock.</a:t>
            </a:r>
            <a:endParaRPr sz="2500"/>
          </a:p>
        </p:txBody>
      </p:sp>
      <p:sp>
        <p:nvSpPr>
          <p:cNvPr id="303" name="Google Shape;303;g103727c89e1_0_17"/>
          <p:cNvSpPr txBox="1"/>
          <p:nvPr>
            <p:ph idx="12" type="sldNum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04" name="Google Shape;304;g103727c89e1_0_17"/>
          <p:cNvSpPr txBox="1"/>
          <p:nvPr>
            <p:ph idx="11" type="ftr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3</a:t>
            </a:r>
            <a:endParaRPr/>
          </a:p>
        </p:txBody>
      </p:sp>
      <p:pic>
        <p:nvPicPr>
          <p:cNvPr id="305" name="Google Shape;305;g103727c89e1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7062" y="3230650"/>
            <a:ext cx="12577623" cy="9365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9"/>
          <p:cNvSpPr txBox="1"/>
          <p:nvPr>
            <p:ph type="title"/>
          </p:nvPr>
        </p:nvSpPr>
        <p:spPr>
          <a:xfrm>
            <a:off x="1621948" y="730250"/>
            <a:ext cx="8229600" cy="21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rPr lang="fi-FI"/>
              <a:t>Konstantinuksen basilika (300-l. jaa.) </a:t>
            </a:r>
            <a:endParaRPr/>
          </a:p>
        </p:txBody>
      </p:sp>
      <p:sp>
        <p:nvSpPr>
          <p:cNvPr id="311" name="Google Shape;311;p29"/>
          <p:cNvSpPr txBox="1"/>
          <p:nvPr>
            <p:ph idx="1" type="body"/>
          </p:nvPr>
        </p:nvSpPr>
        <p:spPr>
          <a:xfrm>
            <a:off x="1621948" y="3160750"/>
            <a:ext cx="8541300" cy="84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84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Char char="●"/>
            </a:pPr>
            <a:r>
              <a:rPr lang="fi-FI" sz="5600"/>
              <a:t>Rakennuksessa on käytetty tynnyriholvausta. </a:t>
            </a:r>
            <a:endParaRPr sz="5600"/>
          </a:p>
          <a:p>
            <a:pPr indent="-584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600"/>
              <a:buChar char="●"/>
            </a:pPr>
            <a:r>
              <a:rPr lang="fi-FI" sz="5600"/>
              <a:t>pinta-ala on 6 500 m2</a:t>
            </a:r>
            <a:endParaRPr sz="5600"/>
          </a:p>
          <a:p>
            <a:pPr indent="-584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600"/>
              <a:buChar char="●"/>
            </a:pPr>
            <a:r>
              <a:rPr lang="fi-FI" sz="5600"/>
              <a:t>holvin korkeus 35 m</a:t>
            </a:r>
            <a:endParaRPr sz="5600"/>
          </a:p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2500"/>
              <a:t>Kuva: Adobe Stock.</a:t>
            </a:r>
            <a:endParaRPr sz="2500"/>
          </a:p>
        </p:txBody>
      </p:sp>
      <p:sp>
        <p:nvSpPr>
          <p:cNvPr id="312" name="Google Shape;312;p29"/>
          <p:cNvSpPr txBox="1"/>
          <p:nvPr>
            <p:ph idx="12" type="sldNum"/>
          </p:nvPr>
        </p:nvSpPr>
        <p:spPr>
          <a:xfrm>
            <a:off x="17624213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>
                <a:solidFill>
                  <a:srgbClr val="8F8F8F"/>
                </a:solidFill>
              </a:rPr>
              <a:t>‹#›</a:t>
            </a:fld>
            <a:endParaRPr>
              <a:solidFill>
                <a:srgbClr val="8F8F8F"/>
              </a:solidFill>
            </a:endParaRPr>
          </a:p>
        </p:txBody>
      </p:sp>
      <p:sp>
        <p:nvSpPr>
          <p:cNvPr id="313" name="Google Shape;313;p29"/>
          <p:cNvSpPr txBox="1"/>
          <p:nvPr>
            <p:ph idx="11" type="ftr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3</a:t>
            </a:r>
            <a:endParaRPr/>
          </a:p>
        </p:txBody>
      </p:sp>
      <p:pic>
        <p:nvPicPr>
          <p:cNvPr id="314" name="Google Shape;314;p2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7345" r="17345" t="0"/>
          <a:stretch/>
        </p:blipFill>
        <p:spPr>
          <a:xfrm>
            <a:off x="10895272" y="0"/>
            <a:ext cx="13488901" cy="13716001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0"/>
          <p:cNvSpPr txBox="1"/>
          <p:nvPr>
            <p:ph type="title"/>
          </p:nvPr>
        </p:nvSpPr>
        <p:spPr>
          <a:xfrm>
            <a:off x="1621950" y="730250"/>
            <a:ext cx="8550900" cy="21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rPr lang="fi-FI"/>
              <a:t>Flaviusten amfiteatteri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rPr lang="fi-FI"/>
              <a:t>eli Colosseum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rPr lang="fi-FI"/>
              <a:t>(78-81 jaa.)</a:t>
            </a:r>
            <a:endParaRPr/>
          </a:p>
        </p:txBody>
      </p:sp>
      <p:sp>
        <p:nvSpPr>
          <p:cNvPr id="320" name="Google Shape;320;p30"/>
          <p:cNvSpPr txBox="1"/>
          <p:nvPr>
            <p:ph idx="1" type="body"/>
          </p:nvPr>
        </p:nvSpPr>
        <p:spPr>
          <a:xfrm>
            <a:off x="1200150" y="5715000"/>
            <a:ext cx="9440700" cy="59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557530" lvl="0" marL="457200" rtl="0" algn="l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Char char="●"/>
            </a:pPr>
            <a:r>
              <a:rPr lang="fi-FI" sz="5600">
                <a:solidFill>
                  <a:srgbClr val="575757"/>
                </a:solidFill>
              </a:rPr>
              <a:t>Colosseumille mahtui yli 50 000 katsojaa.</a:t>
            </a:r>
            <a:endParaRPr sz="5600">
              <a:solidFill>
                <a:srgbClr val="575757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rgbClr val="575757"/>
              </a:solidFill>
            </a:endParaRPr>
          </a:p>
          <a:p>
            <a:pPr indent="-557530" lvl="0" marL="457200" rtl="0" algn="l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Char char="●"/>
            </a:pPr>
            <a:r>
              <a:rPr lang="fi-FI" sz="5600">
                <a:solidFill>
                  <a:srgbClr val="575757"/>
                </a:solidFill>
              </a:rPr>
              <a:t>Sisäänkäyntejä oli 80. </a:t>
            </a:r>
            <a:endParaRPr sz="5600">
              <a:solidFill>
                <a:srgbClr val="57575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rgbClr val="57575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rgbClr val="57575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rgbClr val="57575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rgbClr val="57575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rgbClr val="57575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rgbClr val="57575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500">
                <a:solidFill>
                  <a:srgbClr val="575757"/>
                </a:solidFill>
              </a:rPr>
              <a:t>Kuva: Wikimedia Commons.</a:t>
            </a:r>
            <a:endParaRPr sz="2500">
              <a:solidFill>
                <a:srgbClr val="575757"/>
              </a:solidFill>
            </a:endParaRPr>
          </a:p>
        </p:txBody>
      </p:sp>
      <p:sp>
        <p:nvSpPr>
          <p:cNvPr id="321" name="Google Shape;321;p30"/>
          <p:cNvSpPr txBox="1"/>
          <p:nvPr>
            <p:ph idx="12" type="sldNum"/>
          </p:nvPr>
        </p:nvSpPr>
        <p:spPr>
          <a:xfrm>
            <a:off x="17624213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>
                <a:solidFill>
                  <a:srgbClr val="8F8F8F"/>
                </a:solidFill>
              </a:rPr>
              <a:t>‹#›</a:t>
            </a:fld>
            <a:endParaRPr>
              <a:solidFill>
                <a:srgbClr val="8F8F8F"/>
              </a:solidFill>
            </a:endParaRPr>
          </a:p>
        </p:txBody>
      </p:sp>
      <p:sp>
        <p:nvSpPr>
          <p:cNvPr id="322" name="Google Shape;322;p30"/>
          <p:cNvSpPr txBox="1"/>
          <p:nvPr>
            <p:ph idx="11" type="ftr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3</a:t>
            </a:r>
            <a:endParaRPr/>
          </a:p>
        </p:txBody>
      </p:sp>
      <p:pic>
        <p:nvPicPr>
          <p:cNvPr id="323" name="Google Shape;323;p30"/>
          <p:cNvPicPr preferRelativeResize="0"/>
          <p:nvPr/>
        </p:nvPicPr>
        <p:blipFill rotWithShape="1">
          <a:blip r:embed="rId3">
            <a:alphaModFix/>
          </a:blip>
          <a:srcRect b="-2105" l="-34236" r="31207" t="12906"/>
          <a:stretch/>
        </p:blipFill>
        <p:spPr>
          <a:xfrm>
            <a:off x="5452025" y="0"/>
            <a:ext cx="18931976" cy="1407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3"/>
          <p:cNvSpPr txBox="1"/>
          <p:nvPr>
            <p:ph type="title"/>
          </p:nvPr>
        </p:nvSpPr>
        <p:spPr>
          <a:xfrm>
            <a:off x="1621949" y="730250"/>
            <a:ext cx="9979500" cy="21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rPr lang="fi-FI"/>
              <a:t>Septimus Severuksen riemukaari (203 jaa.)</a:t>
            </a:r>
            <a:endParaRPr/>
          </a:p>
        </p:txBody>
      </p:sp>
      <p:sp>
        <p:nvSpPr>
          <p:cNvPr id="329" name="Google Shape;329;p33"/>
          <p:cNvSpPr txBox="1"/>
          <p:nvPr>
            <p:ph idx="1" type="body"/>
          </p:nvPr>
        </p:nvSpPr>
        <p:spPr>
          <a:xfrm>
            <a:off x="1621949" y="3160750"/>
            <a:ext cx="9608100" cy="84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sz="5600"/>
              <a:t>Roomalaiset rakensivat riemukaaria keisareiden ja voitokkaiden sotien kunniaksi.</a:t>
            </a:r>
            <a:endParaRPr sz="5600"/>
          </a:p>
          <a:p>
            <a: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 sz="5600"/>
          </a:p>
          <a:p>
            <a: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 sz="5600"/>
          </a:p>
          <a:p>
            <a: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 sz="5600"/>
          </a:p>
          <a:p>
            <a: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 sz="5600"/>
          </a:p>
          <a:p>
            <a: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 sz="2500"/>
          </a:p>
          <a:p>
            <a: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 sz="2500"/>
          </a:p>
          <a:p>
            <a: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sz="2500"/>
              <a:t>Kuva: Wikimedia Commons.</a:t>
            </a:r>
            <a:endParaRPr sz="2500"/>
          </a:p>
        </p:txBody>
      </p:sp>
      <p:sp>
        <p:nvSpPr>
          <p:cNvPr id="330" name="Google Shape;330;p33"/>
          <p:cNvSpPr txBox="1"/>
          <p:nvPr>
            <p:ph idx="12" type="sldNum"/>
          </p:nvPr>
        </p:nvSpPr>
        <p:spPr>
          <a:xfrm>
            <a:off x="17624213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>
                <a:solidFill>
                  <a:srgbClr val="8F8F8F"/>
                </a:solidFill>
              </a:rPr>
              <a:t>‹#›</a:t>
            </a:fld>
            <a:endParaRPr>
              <a:solidFill>
                <a:srgbClr val="8F8F8F"/>
              </a:solidFill>
            </a:endParaRPr>
          </a:p>
        </p:txBody>
      </p:sp>
      <p:sp>
        <p:nvSpPr>
          <p:cNvPr id="331" name="Google Shape;331;p33"/>
          <p:cNvSpPr txBox="1"/>
          <p:nvPr>
            <p:ph idx="11" type="ftr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3</a:t>
            </a:r>
            <a:endParaRPr/>
          </a:p>
        </p:txBody>
      </p:sp>
      <p:pic>
        <p:nvPicPr>
          <p:cNvPr id="332" name="Google Shape;332;p3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0059" r="20059" t="0"/>
          <a:stretch/>
        </p:blipFill>
        <p:spPr>
          <a:xfrm>
            <a:off x="12230099" y="0"/>
            <a:ext cx="12153900" cy="13716001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4"/>
          <p:cNvSpPr txBox="1"/>
          <p:nvPr>
            <p:ph type="title"/>
          </p:nvPr>
        </p:nvSpPr>
        <p:spPr>
          <a:xfrm>
            <a:off x="1621949" y="730250"/>
            <a:ext cx="9179400" cy="21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rPr lang="fi-FI"/>
              <a:t>Konstantinuksen riemukaari (315 jaa.) </a:t>
            </a:r>
            <a:endParaRPr/>
          </a:p>
        </p:txBody>
      </p:sp>
      <p:sp>
        <p:nvSpPr>
          <p:cNvPr id="338" name="Google Shape;338;p34"/>
          <p:cNvSpPr txBox="1"/>
          <p:nvPr>
            <p:ph idx="1" type="body"/>
          </p:nvPr>
        </p:nvSpPr>
        <p:spPr>
          <a:xfrm>
            <a:off x="1621949" y="3160750"/>
            <a:ext cx="9836700" cy="84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sz="2500"/>
              <a:t>Kuva: Wikimedia Commons. CC-BY-SA 3.0.</a:t>
            </a:r>
            <a:endParaRPr sz="2500"/>
          </a:p>
        </p:txBody>
      </p:sp>
      <p:sp>
        <p:nvSpPr>
          <p:cNvPr id="339" name="Google Shape;339;p34"/>
          <p:cNvSpPr txBox="1"/>
          <p:nvPr>
            <p:ph idx="12" type="sldNum"/>
          </p:nvPr>
        </p:nvSpPr>
        <p:spPr>
          <a:xfrm>
            <a:off x="17624213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>
                <a:solidFill>
                  <a:srgbClr val="8F8F8F"/>
                </a:solidFill>
              </a:rPr>
              <a:t>‹#›</a:t>
            </a:fld>
            <a:endParaRPr>
              <a:solidFill>
                <a:srgbClr val="8F8F8F"/>
              </a:solidFill>
            </a:endParaRPr>
          </a:p>
        </p:txBody>
      </p:sp>
      <p:sp>
        <p:nvSpPr>
          <p:cNvPr id="340" name="Google Shape;340;p34"/>
          <p:cNvSpPr txBox="1"/>
          <p:nvPr>
            <p:ph idx="11" type="ftr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3</a:t>
            </a:r>
            <a:endParaRPr/>
          </a:p>
        </p:txBody>
      </p:sp>
      <p:pic>
        <p:nvPicPr>
          <p:cNvPr id="341" name="Google Shape;341;p3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5439" r="15446" t="0"/>
          <a:stretch/>
        </p:blipFill>
        <p:spPr>
          <a:xfrm>
            <a:off x="11744323" y="0"/>
            <a:ext cx="12639601" cy="13716000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5"/>
          <p:cNvSpPr txBox="1"/>
          <p:nvPr>
            <p:ph type="title"/>
          </p:nvPr>
        </p:nvSpPr>
        <p:spPr>
          <a:xfrm>
            <a:off x="1621944" y="730251"/>
            <a:ext cx="10997400" cy="21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rPr lang="fi-FI"/>
              <a:t>Pantheonin temppeli (100-luvulta jaa.) </a:t>
            </a:r>
            <a:endParaRPr/>
          </a:p>
        </p:txBody>
      </p:sp>
      <p:sp>
        <p:nvSpPr>
          <p:cNvPr id="347" name="Google Shape;347;p35"/>
          <p:cNvSpPr txBox="1"/>
          <p:nvPr>
            <p:ph idx="1" type="body"/>
          </p:nvPr>
        </p:nvSpPr>
        <p:spPr>
          <a:xfrm>
            <a:off x="1621943" y="3160738"/>
            <a:ext cx="10942800" cy="84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sz="5600"/>
              <a:t>Yksi harvoista ehjänä säilyneistä roomalaisista temppeleistä.</a:t>
            </a:r>
            <a:endParaRPr sz="5600"/>
          </a:p>
          <a:p>
            <a: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sz="2500"/>
              <a:t>Kuva: Wikimedia Commons. CC-BY-SA 2.0.</a:t>
            </a:r>
            <a:endParaRPr sz="2500"/>
          </a:p>
        </p:txBody>
      </p:sp>
      <p:sp>
        <p:nvSpPr>
          <p:cNvPr id="348" name="Google Shape;348;p35"/>
          <p:cNvSpPr txBox="1"/>
          <p:nvPr>
            <p:ph idx="12" type="sldNum"/>
          </p:nvPr>
        </p:nvSpPr>
        <p:spPr>
          <a:xfrm>
            <a:off x="17624213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>
                <a:solidFill>
                  <a:srgbClr val="8F8F8F"/>
                </a:solidFill>
              </a:rPr>
              <a:t>‹#›</a:t>
            </a:fld>
            <a:endParaRPr>
              <a:solidFill>
                <a:srgbClr val="8F8F8F"/>
              </a:solidFill>
            </a:endParaRPr>
          </a:p>
        </p:txBody>
      </p:sp>
      <p:sp>
        <p:nvSpPr>
          <p:cNvPr id="349" name="Google Shape;349;p35"/>
          <p:cNvSpPr txBox="1"/>
          <p:nvPr>
            <p:ph idx="11" type="ftr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3</a:t>
            </a:r>
            <a:endParaRPr/>
          </a:p>
        </p:txBody>
      </p:sp>
      <p:pic>
        <p:nvPicPr>
          <p:cNvPr id="350" name="Google Shape;350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7118" l="0" r="0" t="7110"/>
          <a:stretch/>
        </p:blipFill>
        <p:spPr>
          <a:xfrm>
            <a:off x="13460186" y="0"/>
            <a:ext cx="10923899" cy="13716000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6"/>
          <p:cNvSpPr txBox="1"/>
          <p:nvPr>
            <p:ph type="title"/>
          </p:nvPr>
        </p:nvSpPr>
        <p:spPr>
          <a:xfrm>
            <a:off x="1621944" y="730251"/>
            <a:ext cx="10997400" cy="21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br>
              <a:rPr lang="fi-FI"/>
            </a:br>
            <a:endParaRPr/>
          </a:p>
        </p:txBody>
      </p:sp>
      <p:sp>
        <p:nvSpPr>
          <p:cNvPr id="356" name="Google Shape;356;p36"/>
          <p:cNvSpPr txBox="1"/>
          <p:nvPr>
            <p:ph idx="1" type="body"/>
          </p:nvPr>
        </p:nvSpPr>
        <p:spPr>
          <a:xfrm>
            <a:off x="1621950" y="1171578"/>
            <a:ext cx="10942800" cy="10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84200" lvl="0" marL="457200" rtl="0" algn="l"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5600"/>
              <a:buChar char="●"/>
            </a:pPr>
            <a:r>
              <a:rPr lang="fi-FI" sz="5600">
                <a:solidFill>
                  <a:srgbClr val="575757"/>
                </a:solidFill>
              </a:rPr>
              <a:t>Temppelin vaikuttavin osa on sen kupoli.</a:t>
            </a:r>
            <a:endParaRPr sz="5600">
              <a:solidFill>
                <a:srgbClr val="57575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rgbClr val="57575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rgbClr val="57575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rgbClr val="57575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rgbClr val="57575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rgbClr val="57575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rgbClr val="57575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rgbClr val="57575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rgbClr val="57575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rgbClr val="57575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rgbClr val="57575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57575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500">
                <a:solidFill>
                  <a:srgbClr val="575757"/>
                </a:solidFill>
              </a:rPr>
              <a:t>Kuva: Wikimedia Commons. CC-BY-SA 4.0.</a:t>
            </a:r>
            <a:endParaRPr sz="2500">
              <a:solidFill>
                <a:srgbClr val="575757"/>
              </a:solidFill>
            </a:endParaRPr>
          </a:p>
        </p:txBody>
      </p:sp>
      <p:sp>
        <p:nvSpPr>
          <p:cNvPr id="357" name="Google Shape;357;p36"/>
          <p:cNvSpPr txBox="1"/>
          <p:nvPr>
            <p:ph idx="12" type="sldNum"/>
          </p:nvPr>
        </p:nvSpPr>
        <p:spPr>
          <a:xfrm>
            <a:off x="17624213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>
                <a:solidFill>
                  <a:srgbClr val="8F8F8F"/>
                </a:solidFill>
              </a:rPr>
              <a:t>‹#›</a:t>
            </a:fld>
            <a:endParaRPr>
              <a:solidFill>
                <a:srgbClr val="8F8F8F"/>
              </a:solidFill>
            </a:endParaRPr>
          </a:p>
        </p:txBody>
      </p:sp>
      <p:sp>
        <p:nvSpPr>
          <p:cNvPr id="358" name="Google Shape;358;p36"/>
          <p:cNvSpPr txBox="1"/>
          <p:nvPr>
            <p:ph idx="11" type="ftr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3</a:t>
            </a:r>
            <a:endParaRPr/>
          </a:p>
        </p:txBody>
      </p:sp>
      <p:pic>
        <p:nvPicPr>
          <p:cNvPr id="359" name="Google Shape;359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910" l="0" r="0" t="2901"/>
          <a:stretch/>
        </p:blipFill>
        <p:spPr>
          <a:xfrm>
            <a:off x="13460186" y="0"/>
            <a:ext cx="10923899" cy="13716001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 txBox="1"/>
          <p:nvPr>
            <p:ph idx="1" type="body"/>
          </p:nvPr>
        </p:nvSpPr>
        <p:spPr>
          <a:xfrm>
            <a:off x="1621943" y="3160738"/>
            <a:ext cx="10942800" cy="90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32500" lnSpcReduction="20000"/>
          </a:bodyPr>
          <a:lstStyle/>
          <a:p>
            <a:pPr indent="-58356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b="0" i="0" lang="fi-FI" sz="17200" u="none" strike="noStrike">
                <a:solidFill>
                  <a:srgbClr val="000000"/>
                </a:solidFill>
              </a:rPr>
              <a:t>Patsaat olivat olennainen osa roomalaista taidetta.</a:t>
            </a:r>
            <a:endParaRPr b="0" i="0" sz="17200" u="none" strike="noStrike">
              <a:solidFill>
                <a:srgbClr val="000000"/>
              </a:solidFill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200">
              <a:solidFill>
                <a:srgbClr val="000000"/>
              </a:solidFill>
            </a:endParaRPr>
          </a:p>
          <a:p>
            <a:pPr indent="-58356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b="0" i="0" lang="fi-FI" sz="17200" u="none" strike="noStrike">
                <a:solidFill>
                  <a:srgbClr val="000000"/>
                </a:solidFill>
              </a:rPr>
              <a:t>Niitä pystytettiin merkittäville henkilöille korostamaan heidän asemaansa ja muistuttamaan vallasta.</a:t>
            </a:r>
            <a:endParaRPr b="0" i="0" sz="17200" u="none" strike="noStrike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200">
              <a:solidFill>
                <a:srgbClr val="000000"/>
              </a:solidFill>
            </a:endParaRPr>
          </a:p>
          <a:p>
            <a:pPr indent="-583565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fi-FI" sz="17200">
                <a:solidFill>
                  <a:srgbClr val="000000"/>
                </a:solidFill>
              </a:rPr>
              <a:t>Patsaat noudattivat usein klassista kauneuskäsitystä.</a:t>
            </a:r>
            <a:endParaRPr sz="172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200">
              <a:solidFill>
                <a:srgbClr val="000000"/>
              </a:solidFill>
            </a:endParaRPr>
          </a:p>
          <a:p>
            <a:pPr indent="-583565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fi-FI" sz="17200">
                <a:solidFill>
                  <a:srgbClr val="000000"/>
                </a:solidFill>
              </a:rPr>
              <a:t>Asentoon, vaatteisiin ja ilmeisiin kiinnitettiin paljon huomiota.</a:t>
            </a:r>
            <a:endParaRPr b="0" i="0" sz="17200" u="none" strike="noStrike">
              <a:solidFill>
                <a:srgbClr val="000000"/>
              </a:solidFill>
            </a:endParaRPr>
          </a:p>
          <a:p>
            <a:pPr indent="0" lvl="0" marL="127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6000" u="none" strike="noStrike">
              <a:solidFill>
                <a:srgbClr val="000000"/>
              </a:solidFill>
            </a:endParaRPr>
          </a:p>
          <a:p>
            <a:pPr indent="0" lvl="0" marL="127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br>
              <a:rPr lang="fi-FI" sz="2700">
                <a:solidFill>
                  <a:srgbClr val="000000"/>
                </a:solidFill>
              </a:rPr>
            </a:br>
            <a:endParaRPr sz="2700">
              <a:solidFill>
                <a:srgbClr val="000000"/>
              </a:solidFill>
            </a:endParaRPr>
          </a:p>
          <a:p>
            <a:pPr indent="0" lvl="0" marL="127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35294"/>
              <a:buFont typeface="Calibri"/>
              <a:buNone/>
            </a:pPr>
            <a:r>
              <a:t/>
            </a:r>
            <a:endParaRPr sz="7650">
              <a:solidFill>
                <a:srgbClr val="000000"/>
              </a:solidFill>
            </a:endParaRPr>
          </a:p>
          <a:p>
            <a:pPr indent="0" lvl="0" marL="127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35294"/>
              <a:buFont typeface="Calibri"/>
              <a:buNone/>
            </a:pPr>
            <a:r>
              <a:rPr b="0" i="0" lang="fi-FI" sz="7650" u="none" strike="noStrike">
                <a:solidFill>
                  <a:srgbClr val="000000"/>
                </a:solidFill>
              </a:rPr>
              <a:t>Kuva: </a:t>
            </a:r>
            <a:r>
              <a:rPr lang="fi-FI" sz="7650">
                <a:solidFill>
                  <a:srgbClr val="000000"/>
                </a:solidFill>
              </a:rPr>
              <a:t>Wikimedia Commons. CC-BY-SA 2.5.</a:t>
            </a:r>
            <a:endParaRPr sz="7650"/>
          </a:p>
        </p:txBody>
      </p:sp>
      <p:sp>
        <p:nvSpPr>
          <p:cNvPr id="135" name="Google Shape;135;p3"/>
          <p:cNvSpPr txBox="1"/>
          <p:nvPr>
            <p:ph idx="12" type="sldNum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b="0" i="0" lang="fi-FI" sz="24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2400" u="none" cap="none" strike="noStrike">
              <a:solidFill>
                <a:srgbClr val="8F8F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"/>
          <p:cNvSpPr txBox="1"/>
          <p:nvPr>
            <p:ph idx="11" type="ftr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-FI" sz="20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rPr>
              <a:t>Forum Historia 4, Luku 3</a:t>
            </a:r>
            <a:endParaRPr b="0" i="0" sz="2000" u="none" cap="none" strike="noStrike">
              <a:solidFill>
                <a:srgbClr val="5757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"/>
          <p:cNvSpPr txBox="1"/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Rooman kuvanveisto</a:t>
            </a:r>
            <a:endParaRPr/>
          </a:p>
        </p:txBody>
      </p:sp>
      <p:pic>
        <p:nvPicPr>
          <p:cNvPr id="138" name="Google Shape;13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41595" y="76200"/>
            <a:ext cx="9042399" cy="1356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/>
          <p:nvPr>
            <p:ph idx="1" type="body"/>
          </p:nvPr>
        </p:nvSpPr>
        <p:spPr>
          <a:xfrm>
            <a:off x="1621950" y="1153575"/>
            <a:ext cx="9493800" cy="111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685800" lvl="0" marL="812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</a:pPr>
            <a:r>
              <a:rPr lang="fi-FI" sz="5600">
                <a:solidFill>
                  <a:srgbClr val="000000"/>
                </a:solidFill>
              </a:rPr>
              <a:t>Patsaan on tulkittu esittävän </a:t>
            </a:r>
            <a:r>
              <a:rPr b="0" i="0" lang="fi-FI" sz="5600" u="none" strike="noStrike">
                <a:solidFill>
                  <a:srgbClr val="000000"/>
                </a:solidFill>
              </a:rPr>
              <a:t>keisari Alexander Severusta metsästäjänä (200-luvulta jaa.).</a:t>
            </a:r>
            <a:endParaRPr sz="56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rgbClr val="000000"/>
              </a:solidFill>
            </a:endParaRPr>
          </a:p>
          <a:p>
            <a:pPr indent="-685800" lvl="0" marL="812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</a:pPr>
            <a:r>
              <a:rPr b="0" i="0" lang="fi-FI" sz="5600" u="none" strike="noStrike">
                <a:solidFill>
                  <a:srgbClr val="000000"/>
                </a:solidFill>
              </a:rPr>
              <a:t>Teos mukailee tunnettua teosta, jossa Perseus roikottaa surmaamansa Medusan päätä.</a:t>
            </a:r>
            <a:endParaRPr b="0" i="0" sz="5600" u="none" strike="noStrike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rgbClr val="000000"/>
              </a:solidFill>
            </a:endParaRPr>
          </a:p>
          <a:p>
            <a:pPr indent="-685800" lvl="0" marL="812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</a:pPr>
            <a:r>
              <a:rPr b="0" i="0" lang="fi-FI" sz="5600" u="none" strike="noStrike">
                <a:solidFill>
                  <a:srgbClr val="000000"/>
                </a:solidFill>
              </a:rPr>
              <a:t>Marmoripatsaissa käytettiin tukirakenteita. Tässä rakenteet</a:t>
            </a:r>
            <a:r>
              <a:rPr lang="fi-FI" sz="5600">
                <a:solidFill>
                  <a:srgbClr val="000000"/>
                </a:solidFill>
              </a:rPr>
              <a:t> </a:t>
            </a:r>
            <a:r>
              <a:rPr b="0" i="0" lang="fi-FI" sz="5600" u="none" strike="noStrike">
                <a:solidFill>
                  <a:srgbClr val="000000"/>
                </a:solidFill>
              </a:rPr>
              <a:t>on kätketty puun runkoon.</a:t>
            </a:r>
            <a:endParaRPr sz="5600"/>
          </a:p>
          <a:p>
            <a:pPr indent="-501650" lvl="0" marL="9842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t/>
            </a:r>
            <a:endParaRPr sz="5600">
              <a:solidFill>
                <a:srgbClr val="000000"/>
              </a:solidFill>
            </a:endParaRPr>
          </a:p>
          <a:p>
            <a:pPr indent="0" lvl="0" marL="127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r>
              <a:t/>
            </a:r>
            <a:endParaRPr sz="2700">
              <a:solidFill>
                <a:srgbClr val="000000"/>
              </a:solidFill>
            </a:endParaRPr>
          </a:p>
          <a:p>
            <a:pPr indent="0" lvl="0" marL="127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r>
              <a:t/>
            </a:r>
            <a:endParaRPr sz="2700">
              <a:solidFill>
                <a:srgbClr val="000000"/>
              </a:solidFill>
            </a:endParaRPr>
          </a:p>
          <a:p>
            <a:pPr indent="0" lvl="0" marL="127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r>
              <a:t/>
            </a:r>
            <a:endParaRPr sz="2700">
              <a:solidFill>
                <a:srgbClr val="000000"/>
              </a:solidFill>
            </a:endParaRPr>
          </a:p>
          <a:p>
            <a:pPr indent="0" lvl="0" marL="127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r>
              <a:rPr b="0" i="0" lang="fi-FI" sz="2700" u="none" strike="noStrike">
                <a:solidFill>
                  <a:srgbClr val="000000"/>
                </a:solidFill>
              </a:rPr>
              <a:t>Kuva: Wikimedia Commons.</a:t>
            </a:r>
            <a:endParaRPr b="0" i="0" sz="5600" u="none" strike="noStrike">
              <a:solidFill>
                <a:srgbClr val="000000"/>
              </a:solidFill>
            </a:endParaRPr>
          </a:p>
        </p:txBody>
      </p:sp>
      <p:sp>
        <p:nvSpPr>
          <p:cNvPr id="144" name="Google Shape;144;p5"/>
          <p:cNvSpPr txBox="1"/>
          <p:nvPr>
            <p:ph idx="12" type="sldNum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b="0" i="0" lang="fi-FI" sz="24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2400" u="none" cap="none" strike="noStrike">
              <a:solidFill>
                <a:srgbClr val="8F8F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 txBox="1"/>
          <p:nvPr>
            <p:ph idx="11" type="ftr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-FI" sz="20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rPr>
              <a:t>Forum Historia 4, Luku 3</a:t>
            </a:r>
            <a:endParaRPr b="0" i="0" sz="2000" u="none" cap="none" strike="noStrike">
              <a:solidFill>
                <a:srgbClr val="5757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49058" y="525"/>
            <a:ext cx="11934942" cy="1371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 txBox="1"/>
          <p:nvPr>
            <p:ph idx="1" type="body"/>
          </p:nvPr>
        </p:nvSpPr>
        <p:spPr>
          <a:xfrm>
            <a:off x="1621950" y="716000"/>
            <a:ext cx="10942800" cy="115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857250" lvl="0" marL="9842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</a:pPr>
            <a:r>
              <a:rPr b="0" i="0" lang="fi-FI" sz="5600" u="none" strike="noStrike">
                <a:solidFill>
                  <a:srgbClr val="000000"/>
                </a:solidFill>
              </a:rPr>
              <a:t>Patsaiden ja rintakuvien kasvot tehtiin ilmeikkäiksi, mutta samalla niiden piti ilmentää roomalaisten luonteen lujuutta.</a:t>
            </a:r>
            <a:endParaRPr b="0" i="0" sz="5600" u="none" strike="noStrike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rgbClr val="000000"/>
              </a:solidFill>
            </a:endParaRPr>
          </a:p>
          <a:p>
            <a:pPr indent="-857250" lvl="0" marL="9842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600"/>
              <a:buChar char="●"/>
            </a:pPr>
            <a:r>
              <a:rPr lang="fi-FI" sz="5600"/>
              <a:t>Patsaiden päitä myös vaihdettiin esimerkiksi vanhan keisarin kuoltua.</a:t>
            </a:r>
            <a:endParaRPr sz="5600"/>
          </a:p>
          <a:p>
            <a:pPr indent="0" lvl="0" marL="127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r>
              <a:t/>
            </a:r>
            <a:endParaRPr sz="2700">
              <a:solidFill>
                <a:srgbClr val="000000"/>
              </a:solidFill>
            </a:endParaRPr>
          </a:p>
          <a:p>
            <a:pPr indent="0" lvl="0" marL="127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r>
              <a:t/>
            </a:r>
            <a:endParaRPr sz="2700">
              <a:solidFill>
                <a:srgbClr val="000000"/>
              </a:solidFill>
            </a:endParaRPr>
          </a:p>
          <a:p>
            <a:pPr indent="0" lvl="0" marL="127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r>
              <a:t/>
            </a:r>
            <a:endParaRPr sz="2700">
              <a:solidFill>
                <a:srgbClr val="000000"/>
              </a:solidFill>
            </a:endParaRPr>
          </a:p>
          <a:p>
            <a:pPr indent="0" lvl="0" marL="127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r>
              <a:t/>
            </a:r>
            <a:endParaRPr sz="2700">
              <a:solidFill>
                <a:srgbClr val="000000"/>
              </a:solidFill>
            </a:endParaRPr>
          </a:p>
          <a:p>
            <a:pPr indent="0" lvl="0" marL="127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r>
              <a:t/>
            </a:r>
            <a:endParaRPr sz="2700">
              <a:solidFill>
                <a:srgbClr val="000000"/>
              </a:solidFill>
            </a:endParaRPr>
          </a:p>
          <a:p>
            <a:pPr indent="0" lvl="0" marL="127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r>
              <a:t/>
            </a:r>
            <a:endParaRPr sz="2700">
              <a:solidFill>
                <a:srgbClr val="000000"/>
              </a:solidFill>
            </a:endParaRPr>
          </a:p>
          <a:p>
            <a:pPr indent="0" lvl="0" marL="127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r>
              <a:t/>
            </a:r>
            <a:endParaRPr sz="2700">
              <a:solidFill>
                <a:srgbClr val="000000"/>
              </a:solidFill>
            </a:endParaRPr>
          </a:p>
          <a:p>
            <a:pPr indent="0" lvl="0" marL="127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r>
              <a:t/>
            </a:r>
            <a:endParaRPr sz="2700">
              <a:solidFill>
                <a:srgbClr val="000000"/>
              </a:solidFill>
            </a:endParaRPr>
          </a:p>
          <a:p>
            <a:pPr indent="0" lvl="0" marL="127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r>
              <a:t/>
            </a:r>
            <a:endParaRPr sz="2700">
              <a:solidFill>
                <a:srgbClr val="000000"/>
              </a:solidFill>
            </a:endParaRPr>
          </a:p>
          <a:p>
            <a:pPr indent="0" lvl="0" marL="127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r>
              <a:t/>
            </a:r>
            <a:endParaRPr sz="2700">
              <a:solidFill>
                <a:srgbClr val="000000"/>
              </a:solidFill>
            </a:endParaRPr>
          </a:p>
          <a:p>
            <a:pPr indent="0" lvl="0" marL="127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r>
              <a:t/>
            </a:r>
            <a:endParaRPr sz="2700">
              <a:solidFill>
                <a:srgbClr val="000000"/>
              </a:solidFill>
            </a:endParaRPr>
          </a:p>
          <a:p>
            <a:pPr indent="0" lvl="0" marL="127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r>
              <a:t/>
            </a:r>
            <a:endParaRPr sz="2700">
              <a:solidFill>
                <a:srgbClr val="000000"/>
              </a:solidFill>
            </a:endParaRPr>
          </a:p>
          <a:p>
            <a:pPr indent="0" lvl="0" marL="127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r>
              <a:rPr b="0" i="0" lang="fi-FI" sz="2700" u="none" strike="noStrike">
                <a:solidFill>
                  <a:srgbClr val="000000"/>
                </a:solidFill>
              </a:rPr>
              <a:t>Kuva: </a:t>
            </a:r>
            <a:r>
              <a:rPr lang="fi-FI" sz="2700">
                <a:solidFill>
                  <a:srgbClr val="000000"/>
                </a:solidFill>
              </a:rPr>
              <a:t>Wikimedia Commons. CC-BY-SA.</a:t>
            </a:r>
            <a:endParaRPr b="0" i="0" sz="5600" u="none" strike="noStrike">
              <a:solidFill>
                <a:srgbClr val="000000"/>
              </a:solidFill>
            </a:endParaRPr>
          </a:p>
        </p:txBody>
      </p:sp>
      <p:sp>
        <p:nvSpPr>
          <p:cNvPr id="152" name="Google Shape;152;p6"/>
          <p:cNvSpPr txBox="1"/>
          <p:nvPr>
            <p:ph idx="12" type="sldNum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b="0" i="0" lang="fi-FI" sz="24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2400" u="none" cap="none" strike="noStrike">
              <a:solidFill>
                <a:srgbClr val="8F8F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 txBox="1"/>
          <p:nvPr>
            <p:ph idx="11" type="ftr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-FI" sz="20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rPr>
              <a:t>Forum Historia 4, Luku 3</a:t>
            </a:r>
            <a:endParaRPr b="0" i="0" sz="2000" u="none" cap="none" strike="noStrike">
              <a:solidFill>
                <a:srgbClr val="5757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901" l="0" r="0" t="2901"/>
          <a:stretch/>
        </p:blipFill>
        <p:spPr>
          <a:xfrm>
            <a:off x="13460186" y="0"/>
            <a:ext cx="10923814" cy="1371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"/>
          <p:cNvSpPr txBox="1"/>
          <p:nvPr>
            <p:ph idx="1" type="body"/>
          </p:nvPr>
        </p:nvSpPr>
        <p:spPr>
          <a:xfrm>
            <a:off x="1621950" y="835350"/>
            <a:ext cx="10942800" cy="114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584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Char char="●"/>
            </a:pPr>
            <a:r>
              <a:rPr b="0" i="0" lang="fi-FI" sz="5600" u="none" strike="noStrike">
                <a:solidFill>
                  <a:srgbClr val="000000"/>
                </a:solidFill>
              </a:rPr>
              <a:t>Patsaat kertovat aikansa muodista.</a:t>
            </a:r>
            <a:endParaRPr b="0" i="0" sz="5600" u="none" strike="noStrike">
              <a:solidFill>
                <a:srgbClr val="000000"/>
              </a:solidFill>
            </a:endParaRPr>
          </a:p>
          <a:p>
            <a:pPr indent="0" lvl="0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rgbClr val="000000"/>
              </a:solidFill>
            </a:endParaRPr>
          </a:p>
          <a:p>
            <a:pPr indent="-584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Char char="●"/>
            </a:pPr>
            <a:r>
              <a:rPr lang="fi-FI" sz="5600">
                <a:solidFill>
                  <a:srgbClr val="000000"/>
                </a:solidFill>
              </a:rPr>
              <a:t>N</a:t>
            </a:r>
            <a:r>
              <a:rPr b="0" i="0" lang="fi-FI" sz="5600" u="none" strike="noStrike">
                <a:solidFill>
                  <a:srgbClr val="000000"/>
                </a:solidFill>
              </a:rPr>
              <a:t>iiden avulla on tutkittu esimerkiksi kampauksia ja vaatetusta.</a:t>
            </a:r>
            <a:endParaRPr sz="5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100">
              <a:solidFill>
                <a:srgbClr val="000000"/>
              </a:solidFill>
            </a:endParaRPr>
          </a:p>
          <a:p>
            <a:pPr indent="0" lvl="0" marL="127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r>
              <a:t/>
            </a:r>
            <a:endParaRPr sz="2700">
              <a:solidFill>
                <a:srgbClr val="000000"/>
              </a:solidFill>
            </a:endParaRPr>
          </a:p>
          <a:p>
            <a:pPr indent="0" lvl="0" marL="127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r>
              <a:t/>
            </a:r>
            <a:endParaRPr sz="2700">
              <a:solidFill>
                <a:srgbClr val="000000"/>
              </a:solidFill>
            </a:endParaRPr>
          </a:p>
          <a:p>
            <a:pPr indent="0" lvl="0" marL="127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r>
              <a:t/>
            </a:r>
            <a:endParaRPr sz="2700">
              <a:solidFill>
                <a:srgbClr val="000000"/>
              </a:solidFill>
            </a:endParaRPr>
          </a:p>
          <a:p>
            <a:pPr indent="0" lvl="0" marL="127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r>
              <a:t/>
            </a:r>
            <a:endParaRPr sz="2700">
              <a:solidFill>
                <a:srgbClr val="000000"/>
              </a:solidFill>
            </a:endParaRPr>
          </a:p>
          <a:p>
            <a:pPr indent="0" lvl="0" marL="127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r>
              <a:t/>
            </a:r>
            <a:endParaRPr sz="2700">
              <a:solidFill>
                <a:srgbClr val="000000"/>
              </a:solidFill>
            </a:endParaRPr>
          </a:p>
          <a:p>
            <a:pPr indent="0" lvl="0" marL="127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r>
              <a:t/>
            </a:r>
            <a:endParaRPr sz="2700">
              <a:solidFill>
                <a:srgbClr val="000000"/>
              </a:solidFill>
            </a:endParaRPr>
          </a:p>
          <a:p>
            <a:pPr indent="0" lvl="0" marL="127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r>
              <a:t/>
            </a:r>
            <a:endParaRPr sz="2700">
              <a:solidFill>
                <a:srgbClr val="000000"/>
              </a:solidFill>
            </a:endParaRPr>
          </a:p>
          <a:p>
            <a:pPr indent="0" lvl="0" marL="127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r>
              <a:t/>
            </a:r>
            <a:endParaRPr sz="2700">
              <a:solidFill>
                <a:srgbClr val="000000"/>
              </a:solidFill>
            </a:endParaRPr>
          </a:p>
          <a:p>
            <a:pPr indent="0" lvl="0" marL="127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r>
              <a:t/>
            </a:r>
            <a:endParaRPr sz="2700">
              <a:solidFill>
                <a:srgbClr val="000000"/>
              </a:solidFill>
            </a:endParaRPr>
          </a:p>
          <a:p>
            <a:pPr indent="0" lvl="0" marL="127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r>
              <a:t/>
            </a:r>
            <a:endParaRPr sz="2700">
              <a:solidFill>
                <a:srgbClr val="000000"/>
              </a:solidFill>
            </a:endParaRPr>
          </a:p>
          <a:p>
            <a:pPr indent="0" lvl="0" marL="127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r>
              <a:t/>
            </a:r>
            <a:endParaRPr sz="2700">
              <a:solidFill>
                <a:srgbClr val="000000"/>
              </a:solidFill>
            </a:endParaRPr>
          </a:p>
          <a:p>
            <a:pPr indent="0" lvl="0" marL="127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r>
              <a:t/>
            </a:r>
            <a:endParaRPr sz="2700">
              <a:solidFill>
                <a:srgbClr val="000000"/>
              </a:solidFill>
            </a:endParaRPr>
          </a:p>
          <a:p>
            <a:pPr indent="0" lvl="0" marL="127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r>
              <a:t/>
            </a:r>
            <a:endParaRPr sz="2700">
              <a:solidFill>
                <a:srgbClr val="000000"/>
              </a:solidFill>
            </a:endParaRPr>
          </a:p>
          <a:p>
            <a:pPr indent="0" lvl="0" marL="127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r>
              <a:t/>
            </a:r>
            <a:endParaRPr sz="2700">
              <a:solidFill>
                <a:srgbClr val="000000"/>
              </a:solidFill>
            </a:endParaRPr>
          </a:p>
          <a:p>
            <a:pPr indent="0" lvl="0" marL="127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r>
              <a:t/>
            </a:r>
            <a:endParaRPr sz="2700">
              <a:solidFill>
                <a:srgbClr val="000000"/>
              </a:solidFill>
            </a:endParaRPr>
          </a:p>
          <a:p>
            <a:pPr indent="0" lvl="0" marL="127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r>
              <a:t/>
            </a:r>
            <a:endParaRPr sz="2700">
              <a:solidFill>
                <a:srgbClr val="000000"/>
              </a:solidFill>
            </a:endParaRPr>
          </a:p>
          <a:p>
            <a:pPr indent="0" lvl="0" marL="127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r>
              <a:t/>
            </a:r>
            <a:endParaRPr sz="2700">
              <a:solidFill>
                <a:srgbClr val="000000"/>
              </a:solidFill>
            </a:endParaRPr>
          </a:p>
          <a:p>
            <a:pPr indent="0" lvl="0" marL="127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r>
              <a:t/>
            </a:r>
            <a:endParaRPr sz="2700">
              <a:solidFill>
                <a:srgbClr val="000000"/>
              </a:solidFill>
            </a:endParaRPr>
          </a:p>
          <a:p>
            <a:pPr indent="0" lvl="0" marL="127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r>
              <a:t/>
            </a:r>
            <a:endParaRPr sz="2700">
              <a:solidFill>
                <a:srgbClr val="000000"/>
              </a:solidFill>
            </a:endParaRPr>
          </a:p>
          <a:p>
            <a:pPr indent="0" lvl="0" marL="127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</a:pPr>
            <a:r>
              <a:rPr b="0" i="0" lang="fi-FI" sz="2700" u="none" strike="noStrike">
                <a:solidFill>
                  <a:srgbClr val="000000"/>
                </a:solidFill>
              </a:rPr>
              <a:t>Kuva: </a:t>
            </a:r>
            <a:r>
              <a:rPr lang="fi-FI" sz="2700">
                <a:solidFill>
                  <a:srgbClr val="000000"/>
                </a:solidFill>
              </a:rPr>
              <a:t>Wikimedia Commons.</a:t>
            </a:r>
            <a:endParaRPr b="0" i="0" sz="2700" u="none" strike="noStrike">
              <a:solidFill>
                <a:srgbClr val="000000"/>
              </a:solidFill>
            </a:endParaRPr>
          </a:p>
          <a:p>
            <a:pPr indent="0" lvl="0" marL="127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</a:pPr>
            <a:r>
              <a:t/>
            </a:r>
            <a:endParaRPr b="0" i="0" sz="5600" u="none" strike="noStrike">
              <a:solidFill>
                <a:srgbClr val="000000"/>
              </a:solidFill>
            </a:endParaRPr>
          </a:p>
        </p:txBody>
      </p:sp>
      <p:sp>
        <p:nvSpPr>
          <p:cNvPr id="160" name="Google Shape;160;p9"/>
          <p:cNvSpPr txBox="1"/>
          <p:nvPr>
            <p:ph idx="12" type="sldNum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b="0" i="0" lang="fi-FI" sz="24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2400" u="none" cap="none" strike="noStrike">
              <a:solidFill>
                <a:srgbClr val="8F8F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9"/>
          <p:cNvSpPr txBox="1"/>
          <p:nvPr>
            <p:ph idx="11" type="ftr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-FI" sz="20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rPr>
              <a:t>Forum Historia 4, Luku 3</a:t>
            </a:r>
            <a:endParaRPr b="0" i="0" sz="2000" u="none" cap="none" strike="noStrike">
              <a:solidFill>
                <a:srgbClr val="5757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3402" r="23397" t="0"/>
          <a:stretch/>
        </p:blipFill>
        <p:spPr>
          <a:xfrm>
            <a:off x="13460186" y="0"/>
            <a:ext cx="10923814" cy="1371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"/>
          <p:cNvSpPr txBox="1"/>
          <p:nvPr>
            <p:ph type="title"/>
          </p:nvPr>
        </p:nvSpPr>
        <p:spPr>
          <a:xfrm>
            <a:off x="1143625" y="596675"/>
            <a:ext cx="10024200" cy="218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rPr lang="fi-FI" sz="8800"/>
              <a:t>Amatsonin </a:t>
            </a:r>
            <a:endParaRPr sz="88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rPr lang="fi-FI" sz="8800"/>
              <a:t>marmorinen pää</a:t>
            </a:r>
            <a:endParaRPr/>
          </a:p>
        </p:txBody>
      </p:sp>
      <p:sp>
        <p:nvSpPr>
          <p:cNvPr id="168" name="Google Shape;168;p10"/>
          <p:cNvSpPr txBox="1"/>
          <p:nvPr>
            <p:ph idx="1" type="body"/>
          </p:nvPr>
        </p:nvSpPr>
        <p:spPr>
          <a:xfrm>
            <a:off x="914899" y="3630650"/>
            <a:ext cx="10024200" cy="86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857250" lvl="0" marL="108585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Font typeface="Arial"/>
              <a:buChar char="•"/>
            </a:pPr>
            <a:r>
              <a:rPr lang="fi-FI" sz="5600"/>
              <a:t>Pää on kopio kreikkalaisesta pronssisesta patsaasta. </a:t>
            </a:r>
            <a:endParaRPr/>
          </a:p>
          <a:p>
            <a:pPr indent="-857250" lvl="0" marL="108585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Font typeface="Arial"/>
              <a:buChar char="•"/>
            </a:pPr>
            <a:r>
              <a:rPr lang="fi-FI" sz="5600"/>
              <a:t>Amatsoneilta poistettiin tarun mukaan toinen rinta, jotta he pystyivät paremmin ampumaan jousipyssyllä.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sz="2700">
              <a:solidFill>
                <a:srgbClr val="000000"/>
              </a:solidFill>
            </a:endParaRPr>
          </a:p>
          <a:p>
            <a:pPr indent="0" lvl="0" marL="228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sz="2700">
              <a:solidFill>
                <a:srgbClr val="000000"/>
              </a:solidFill>
            </a:endParaRPr>
          </a:p>
          <a:p>
            <a:pPr indent="0" lvl="0" marL="228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sz="2700">
              <a:solidFill>
                <a:srgbClr val="000000"/>
              </a:solidFill>
            </a:endParaRPr>
          </a:p>
          <a:p>
            <a:pPr indent="0" lvl="0" marL="228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sz="2700">
              <a:solidFill>
                <a:srgbClr val="000000"/>
              </a:solidFill>
            </a:endParaRPr>
          </a:p>
          <a:p>
            <a:pPr indent="0" lvl="0" marL="228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None/>
            </a:pPr>
            <a:r>
              <a:rPr b="0" i="0" lang="fi-FI" sz="2700" u="none" strike="noStrike">
                <a:solidFill>
                  <a:srgbClr val="000000"/>
                </a:solidFill>
              </a:rPr>
              <a:t>Kuva:Wikimedia Commons.</a:t>
            </a:r>
            <a:endParaRPr sz="5600"/>
          </a:p>
        </p:txBody>
      </p:sp>
      <p:sp>
        <p:nvSpPr>
          <p:cNvPr id="169" name="Google Shape;169;p10"/>
          <p:cNvSpPr txBox="1"/>
          <p:nvPr>
            <p:ph idx="12" type="sldNum"/>
          </p:nvPr>
        </p:nvSpPr>
        <p:spPr>
          <a:xfrm>
            <a:off x="17624213" y="12321661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70" name="Google Shape;170;p10"/>
          <p:cNvSpPr txBox="1"/>
          <p:nvPr>
            <p:ph idx="11" type="ftr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3</a:t>
            </a:r>
            <a:endParaRPr/>
          </a:p>
        </p:txBody>
      </p:sp>
      <p:pic>
        <p:nvPicPr>
          <p:cNvPr id="171" name="Google Shape;171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91626" y="3402575"/>
            <a:ext cx="13292375" cy="8852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"/>
          <p:cNvSpPr txBox="1"/>
          <p:nvPr>
            <p:ph idx="1" type="body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t/>
            </a:r>
            <a:endParaRPr sz="2700">
              <a:solidFill>
                <a:srgbClr val="000000"/>
              </a:solidFill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t/>
            </a:r>
            <a:endParaRPr sz="2700">
              <a:solidFill>
                <a:srgbClr val="000000"/>
              </a:solidFill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t/>
            </a:r>
            <a:endParaRPr sz="2700">
              <a:solidFill>
                <a:srgbClr val="000000"/>
              </a:solidFill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t/>
            </a:r>
            <a:endParaRPr sz="2700">
              <a:solidFill>
                <a:srgbClr val="000000"/>
              </a:solidFill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t/>
            </a:r>
            <a:endParaRPr sz="2700">
              <a:solidFill>
                <a:srgbClr val="000000"/>
              </a:solidFill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t/>
            </a:r>
            <a:endParaRPr sz="2700">
              <a:solidFill>
                <a:srgbClr val="000000"/>
              </a:solidFill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t/>
            </a:r>
            <a:endParaRPr sz="2700">
              <a:solidFill>
                <a:srgbClr val="000000"/>
              </a:solidFill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t/>
            </a:r>
            <a:endParaRPr sz="2700">
              <a:solidFill>
                <a:srgbClr val="000000"/>
              </a:solidFill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t/>
            </a:r>
            <a:endParaRPr sz="2700">
              <a:solidFill>
                <a:srgbClr val="000000"/>
              </a:solidFill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t/>
            </a:r>
            <a:endParaRPr sz="2700">
              <a:solidFill>
                <a:srgbClr val="000000"/>
              </a:solidFill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0" i="0" lang="fi-FI" sz="2700" u="none" strike="noStrike">
                <a:solidFill>
                  <a:srgbClr val="000000"/>
                </a:solidFill>
              </a:rPr>
              <a:t>Kuva: </a:t>
            </a:r>
            <a:r>
              <a:rPr lang="fi-FI" sz="2700">
                <a:solidFill>
                  <a:srgbClr val="000000"/>
                </a:solidFill>
              </a:rPr>
              <a:t>Wikimedia Commons.</a:t>
            </a:r>
            <a:endParaRPr/>
          </a:p>
        </p:txBody>
      </p:sp>
      <p:sp>
        <p:nvSpPr>
          <p:cNvPr id="177" name="Google Shape;177;p11"/>
          <p:cNvSpPr txBox="1"/>
          <p:nvPr>
            <p:ph idx="12" type="sldNum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78" name="Google Shape;178;p11"/>
          <p:cNvSpPr txBox="1"/>
          <p:nvPr>
            <p:ph idx="11" type="ftr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3</a:t>
            </a:r>
            <a:endParaRPr/>
          </a:p>
        </p:txBody>
      </p:sp>
      <p:sp>
        <p:nvSpPr>
          <p:cNvPr id="179" name="Google Shape;179;p11"/>
          <p:cNvSpPr txBox="1"/>
          <p:nvPr>
            <p:ph type="title"/>
          </p:nvPr>
        </p:nvSpPr>
        <p:spPr>
          <a:xfrm>
            <a:off x="1621943" y="1172523"/>
            <a:ext cx="10997318" cy="25866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</a:pPr>
            <a:r>
              <a:rPr lang="fi-FI"/>
              <a:t>Kauneuden jumalatar Afrodite</a:t>
            </a:r>
            <a:br>
              <a:rPr lang="fi-FI"/>
            </a:br>
            <a:endParaRPr/>
          </a:p>
        </p:txBody>
      </p:sp>
      <p:pic>
        <p:nvPicPr>
          <p:cNvPr id="180" name="Google Shape;18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9992" y="0"/>
            <a:ext cx="914401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 txBox="1"/>
          <p:nvPr>
            <p:ph idx="1" type="body"/>
          </p:nvPr>
        </p:nvSpPr>
        <p:spPr>
          <a:xfrm>
            <a:off x="1621943" y="5468471"/>
            <a:ext cx="10942861" cy="67870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685800" lvl="0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Font typeface="Arial"/>
              <a:buChar char="•"/>
            </a:pPr>
            <a:r>
              <a:rPr lang="fi-FI" sz="5600"/>
              <a:t>Yksi harvoja säilyneitä pronssisia patsaita antiikin ajalta.</a:t>
            </a:r>
            <a:endParaRPr/>
          </a:p>
          <a:p>
            <a:pPr indent="-685800" lvl="0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Font typeface="Arial"/>
              <a:buChar char="•"/>
            </a:pPr>
            <a:r>
              <a:rPr lang="fi-FI" sz="5600"/>
              <a:t>Arkinen aihe tekee patsaasta poikkeuksellisen.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 sz="5600"/>
          </a:p>
          <a:p>
            <a:pPr indent="0" lvl="0" marL="228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 sz="5600"/>
          </a:p>
          <a:p>
            <a:pPr indent="0" lvl="0" marL="228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 sz="2700"/>
          </a:p>
          <a:p>
            <a:pPr indent="0" lvl="0" marL="228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None/>
            </a:pPr>
            <a:r>
              <a:rPr lang="fi-FI" sz="2700"/>
              <a:t>Kuva: Wikimedia Commons CC-BY-SA 2.5.</a:t>
            </a:r>
            <a:endParaRPr sz="5600"/>
          </a:p>
        </p:txBody>
      </p:sp>
      <p:pic>
        <p:nvPicPr>
          <p:cNvPr id="186" name="Google Shape;186;p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909" l="0" r="0" t="2919"/>
          <a:stretch/>
        </p:blipFill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2"/>
          <p:cNvSpPr txBox="1"/>
          <p:nvPr>
            <p:ph idx="12" type="sldNum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88" name="Google Shape;188;p12"/>
          <p:cNvSpPr txBox="1"/>
          <p:nvPr>
            <p:ph idx="11" type="ftr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3</a:t>
            </a:r>
            <a:endParaRPr/>
          </a:p>
        </p:txBody>
      </p:sp>
      <p:sp>
        <p:nvSpPr>
          <p:cNvPr id="189" name="Google Shape;189;p12"/>
          <p:cNvSpPr txBox="1"/>
          <p:nvPr>
            <p:ph type="title"/>
          </p:nvPr>
        </p:nvSpPr>
        <p:spPr>
          <a:xfrm>
            <a:off x="1621944" y="730250"/>
            <a:ext cx="10997318" cy="4074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i-FI" sz="8800"/>
              <a:t>Okaanpoistaja tai Spinario eli poika, joka poistaa tikkua jalastaan (noin 100-200 jaa.)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Peuraharju Arita</dc:creator>
</cp:coreProperties>
</file>