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35" r:id="rId2"/>
    <p:sldId id="373" r:id="rId3"/>
    <p:sldId id="328" r:id="rId4"/>
    <p:sldId id="326" r:id="rId5"/>
    <p:sldId id="374" r:id="rId6"/>
    <p:sldId id="292" r:id="rId7"/>
    <p:sldId id="296" r:id="rId8"/>
    <p:sldId id="299" r:id="rId9"/>
    <p:sldId id="293" r:id="rId10"/>
    <p:sldId id="300" r:id="rId11"/>
    <p:sldId id="297" r:id="rId12"/>
    <p:sldId id="377" r:id="rId13"/>
    <p:sldId id="303" r:id="rId14"/>
    <p:sldId id="376" r:id="rId15"/>
    <p:sldId id="306" r:id="rId16"/>
    <p:sldId id="383" r:id="rId17"/>
    <p:sldId id="379" r:id="rId18"/>
    <p:sldId id="380" r:id="rId19"/>
    <p:sldId id="332" r:id="rId20"/>
    <p:sldId id="378" r:id="rId21"/>
    <p:sldId id="333" r:id="rId22"/>
    <p:sldId id="381" r:id="rId23"/>
    <p:sldId id="375" r:id="rId24"/>
    <p:sldId id="325" r:id="rId25"/>
    <p:sldId id="371" r:id="rId26"/>
    <p:sldId id="364" r:id="rId27"/>
    <p:sldId id="382" r:id="rId28"/>
    <p:sldId id="387" r:id="rId29"/>
    <p:sldId id="384" r:id="rId30"/>
    <p:sldId id="385" r:id="rId31"/>
    <p:sldId id="386" r:id="rId32"/>
    <p:sldId id="301" r:id="rId33"/>
    <p:sldId id="273" r:id="rId3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7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C85-8EC2-AD45-A2DE-D9CE022AAF3E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212D-C473-A145-8083-FFB47C41AE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6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212D-C473-A145-8083-FFB47C41AEDA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55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12.9.2025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2hHt_PXe5o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howH0kb7n0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LpfYCZa87g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VQXZudZd5s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fy9j0h9_O8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kaXNvzE4pk?feature=oembe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5.2.3 BIOLOGICAL BASE </a:t>
            </a:r>
            <a:br>
              <a:rPr lang="fi-FI" b="1" dirty="0"/>
            </a:br>
            <a:r>
              <a:rPr lang="fi-FI" b="1" dirty="0"/>
              <a:t>OF MEMORY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36639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Action </a:t>
            </a:r>
            <a:r>
              <a:rPr lang="fi-FI" dirty="0" err="1"/>
              <a:t>Potential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Nerve impulse, a function unique to nerve cells</a:t>
            </a:r>
          </a:p>
          <a:p>
            <a:endParaRPr lang="en-GB" dirty="0"/>
          </a:p>
          <a:p>
            <a:r>
              <a:rPr lang="en-GB" dirty="0"/>
              <a:t>Information </a:t>
            </a:r>
            <a:r>
              <a:rPr lang="en-GB" i="1" dirty="0"/>
              <a:t>within</a:t>
            </a:r>
            <a:r>
              <a:rPr lang="en-GB" dirty="0"/>
              <a:t> a neuron is conveyed electrically in the form of action potentials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2485231"/>
            <a:ext cx="2794000" cy="2755900"/>
          </a:xfrm>
        </p:spPr>
      </p:pic>
    </p:spTree>
    <p:extLst>
      <p:ext uri="{BB962C8B-B14F-4D97-AF65-F5344CB8AC3E}">
        <p14:creationId xmlns:p14="http://schemas.microsoft.com/office/powerpoint/2010/main" val="12097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Action </a:t>
            </a:r>
            <a:r>
              <a:rPr lang="fi-FI" dirty="0" err="1"/>
              <a:t>Potential</a:t>
            </a:r>
            <a:endParaRPr lang="fi-FI" dirty="0"/>
          </a:p>
        </p:txBody>
      </p:sp>
      <p:pic>
        <p:nvPicPr>
          <p:cNvPr id="4" name="Sisällön paikkamerkki 3" descr="wpbea44cc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0" b="-8250"/>
          <a:stretch>
            <a:fillRect/>
          </a:stretch>
        </p:blipFill>
        <p:spPr>
          <a:xfrm>
            <a:off x="1047750" y="1924971"/>
            <a:ext cx="7048500" cy="3876421"/>
          </a:xfrm>
        </p:spPr>
      </p:pic>
    </p:spTree>
    <p:extLst>
      <p:ext uri="{BB962C8B-B14F-4D97-AF65-F5344CB8AC3E}">
        <p14:creationId xmlns:p14="http://schemas.microsoft.com/office/powerpoint/2010/main" val="18430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26B33A-C3C3-6304-D231-129F9424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Action </a:t>
            </a:r>
            <a:r>
              <a:rPr lang="fi-FI" dirty="0" err="1"/>
              <a:t>Potential</a:t>
            </a:r>
            <a:endParaRPr lang="fi-FI" dirty="0"/>
          </a:p>
        </p:txBody>
      </p:sp>
      <p:pic>
        <p:nvPicPr>
          <p:cNvPr id="4" name="Online-media 3" descr="2-Minute Neuroscience: Action Potential">
            <a:hlinkClick r:id="" action="ppaction://media"/>
            <a:extLst>
              <a:ext uri="{FF2B5EF4-FFF2-40B4-BE49-F238E27FC236}">
                <a16:creationId xmlns:a16="http://schemas.microsoft.com/office/drawing/2014/main" id="{E4FCE25C-94EA-3542-EE52-3A800A89E7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Synaptic</a:t>
            </a:r>
            <a:r>
              <a:rPr lang="fi-FI" dirty="0"/>
              <a:t> transmission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23657" cy="4680857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Synapse is a junction between the axon terminal and the receiving neuron</a:t>
            </a:r>
          </a:p>
          <a:p>
            <a:endParaRPr lang="en-GB" dirty="0"/>
          </a:p>
          <a:p>
            <a:r>
              <a:rPr lang="en-GB" dirty="0"/>
              <a:t>Information </a:t>
            </a:r>
            <a:r>
              <a:rPr lang="en-GB" i="1" dirty="0"/>
              <a:t>between</a:t>
            </a:r>
            <a:r>
              <a:rPr lang="en-GB" dirty="0"/>
              <a:t> neurons is conveyed chemically through synapses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9425"/>
            <a:ext cx="4038600" cy="3212522"/>
          </a:xfrm>
        </p:spPr>
      </p:pic>
    </p:spTree>
    <p:extLst>
      <p:ext uri="{BB962C8B-B14F-4D97-AF65-F5344CB8AC3E}">
        <p14:creationId xmlns:p14="http://schemas.microsoft.com/office/powerpoint/2010/main" val="18804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6DB71-C916-BA6F-0C60-BD45D373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Synaptic</a:t>
            </a:r>
            <a:r>
              <a:rPr lang="fi-FI" dirty="0"/>
              <a:t> transmission</a:t>
            </a:r>
          </a:p>
        </p:txBody>
      </p:sp>
      <p:pic>
        <p:nvPicPr>
          <p:cNvPr id="4" name="Online-media 3" descr="2-Minute Neuroscience: Synaptic Transmission">
            <a:hlinkClick r:id="" action="ppaction://media"/>
            <a:extLst>
              <a:ext uri="{FF2B5EF4-FFF2-40B4-BE49-F238E27FC236}">
                <a16:creationId xmlns:a16="http://schemas.microsoft.com/office/drawing/2014/main" id="{EF97BDB8-95B0-2F90-F01B-5C39A933C5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4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7" y="569913"/>
            <a:ext cx="7861945" cy="5556250"/>
          </a:xfrm>
        </p:spPr>
      </p:pic>
    </p:spTree>
    <p:extLst>
      <p:ext uri="{BB962C8B-B14F-4D97-AF65-F5344CB8AC3E}">
        <p14:creationId xmlns:p14="http://schemas.microsoft.com/office/powerpoint/2010/main" val="140275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1B025-C76F-FF86-50CD-36DD6852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F49D70-0E1D-F782-F98A-6A81B195A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noProof="0" dirty="0"/>
          </a:p>
          <a:p>
            <a:r>
              <a:rPr lang="en-GB" noProof="0" dirty="0"/>
              <a:t>Read the teacher’s supplementary material on </a:t>
            </a:r>
            <a:r>
              <a:rPr lang="en-GB" b="1" noProof="0" dirty="0"/>
              <a:t>Rogers and Kesner (2003)</a:t>
            </a:r>
          </a:p>
          <a:p>
            <a:pPr lvl="1"/>
            <a:r>
              <a:rPr lang="en-GB" noProof="0" dirty="0"/>
              <a:t>What kind of evidence does it provide for the role of neurotransmission in memory functions?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FCB2CBB8-F731-92CB-7292-DDC9E55D9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938"/>
            <a:ext cx="4114800" cy="4842803"/>
          </a:xfrm>
        </p:spPr>
      </p:pic>
    </p:spTree>
    <p:extLst>
      <p:ext uri="{BB962C8B-B14F-4D97-AF65-F5344CB8AC3E}">
        <p14:creationId xmlns:p14="http://schemas.microsoft.com/office/powerpoint/2010/main" val="32534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31925-3BC6-0C75-4981-E1F7F299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593994-6F15-2A89-7D29-1A9503552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Neuroplasticity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1EA5B0-3CB6-FEF8-FEA1-5229BC1C44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Synaptic connections between neurons form </a:t>
            </a:r>
            <a:r>
              <a:rPr lang="en-GB" i="1" dirty="0"/>
              <a:t>neural networks</a:t>
            </a:r>
          </a:p>
          <a:p>
            <a:endParaRPr lang="en-GB" i="1" dirty="0"/>
          </a:p>
          <a:p>
            <a:r>
              <a:rPr lang="en-GB" dirty="0"/>
              <a:t>Changes in neural networks is termed </a:t>
            </a:r>
            <a:r>
              <a:rPr lang="en-GB" i="1" dirty="0"/>
              <a:t>neuroplasticity</a:t>
            </a:r>
          </a:p>
          <a:p>
            <a:endParaRPr lang="en-GB" i="1" dirty="0"/>
          </a:p>
        </p:txBody>
      </p:sp>
      <p:pic>
        <p:nvPicPr>
          <p:cNvPr id="6" name="Sisällön paikkamerkki 5" descr="Kuva, joka sisältää kohteen kevyt, katsominen, tuli, kirkas&#10;&#10;Kuvaus luotu automaattisesti">
            <a:extLst>
              <a:ext uri="{FF2B5EF4-FFF2-40B4-BE49-F238E27FC236}">
                <a16:creationId xmlns:a16="http://schemas.microsoft.com/office/drawing/2014/main" id="{C95588CD-D6B8-2884-C287-5BF81D633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274342"/>
            <a:ext cx="4038600" cy="3025278"/>
          </a:xfrm>
        </p:spPr>
      </p:pic>
    </p:spTree>
    <p:extLst>
      <p:ext uri="{BB962C8B-B14F-4D97-AF65-F5344CB8AC3E}">
        <p14:creationId xmlns:p14="http://schemas.microsoft.com/office/powerpoint/2010/main" val="20686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47857E-DC03-0AB0-C81A-0AD85429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Neuroplasticity</a:t>
            </a:r>
            <a:endParaRPr lang="fi-FI" dirty="0"/>
          </a:p>
        </p:txBody>
      </p:sp>
      <p:pic>
        <p:nvPicPr>
          <p:cNvPr id="6" name="Online-media 5" descr="Neuroplasticity">
            <a:hlinkClick r:id="" action="ppaction://media"/>
            <a:extLst>
              <a:ext uri="{FF2B5EF4-FFF2-40B4-BE49-F238E27FC236}">
                <a16:creationId xmlns:a16="http://schemas.microsoft.com/office/drawing/2014/main" id="{07F3C0BE-35D7-0D72-16EB-83F6742F38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Neuroplasticity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Long-term potentiation</a:t>
            </a:r>
          </a:p>
          <a:p>
            <a:pPr lvl="1"/>
            <a:r>
              <a:rPr lang="en-GB" dirty="0"/>
              <a:t>Strengthening of synapses based on frequent activation</a:t>
            </a:r>
          </a:p>
          <a:p>
            <a:pPr lvl="1"/>
            <a:r>
              <a:rPr lang="en-GB" dirty="0"/>
              <a:t>Produces a long-lasting increase in information transmission between neurons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7941"/>
            <a:ext cx="4038600" cy="2927450"/>
          </a:xfrm>
        </p:spPr>
      </p:pic>
    </p:spTree>
    <p:extLst>
      <p:ext uri="{BB962C8B-B14F-4D97-AF65-F5344CB8AC3E}">
        <p14:creationId xmlns:p14="http://schemas.microsoft.com/office/powerpoint/2010/main" val="14861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3DCC3-A651-8545-B2CB-072EB31E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RESEARCH: </a:t>
            </a:r>
            <a:r>
              <a:rPr lang="fi-FI" dirty="0" err="1"/>
              <a:t>Holism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6DA3D3-4870-B945-A881-EFD971CD6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163529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An attempt to explain human behaviour in all its complexity</a:t>
            </a:r>
          </a:p>
          <a:p>
            <a:pPr lvl="1"/>
            <a:r>
              <a:rPr lang="en-GB" dirty="0"/>
              <a:t>All factors need to be taken into consideration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7C62222-DEE2-2540-AE53-0F532FE981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8003"/>
          <a:stretch/>
        </p:blipFill>
        <p:spPr>
          <a:xfrm>
            <a:off x="4545426" y="2197509"/>
            <a:ext cx="4141374" cy="2962285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7044243-5803-F241-834A-E485C65B2748}"/>
              </a:ext>
            </a:extLst>
          </p:cNvPr>
          <p:cNvSpPr txBox="1"/>
          <p:nvPr/>
        </p:nvSpPr>
        <p:spPr>
          <a:xfrm>
            <a:off x="506826" y="4769310"/>
            <a:ext cx="393934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WHAT PROBLEMS ARISE?</a:t>
            </a:r>
          </a:p>
        </p:txBody>
      </p:sp>
    </p:spTree>
    <p:extLst>
      <p:ext uri="{BB962C8B-B14F-4D97-AF65-F5344CB8AC3E}">
        <p14:creationId xmlns:p14="http://schemas.microsoft.com/office/powerpoint/2010/main" val="28235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08622DA-E4BD-3C99-EF18-9C7A425B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Neuroplasticity</a:t>
            </a:r>
            <a:endParaRPr lang="fi-FI" dirty="0"/>
          </a:p>
        </p:txBody>
      </p:sp>
      <p:pic>
        <p:nvPicPr>
          <p:cNvPr id="7" name="Online-media 6" descr="Long term potentiation and synaptic plasticity | Processing the Environment | MCAT | Khan Academy">
            <a:hlinkClick r:id="" action="ppaction://media"/>
            <a:extLst>
              <a:ext uri="{FF2B5EF4-FFF2-40B4-BE49-F238E27FC236}">
                <a16:creationId xmlns:a16="http://schemas.microsoft.com/office/drawing/2014/main" id="{A030B752-B682-466C-6504-1EF9745C8F4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Neuroplasticity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Long-term potentiation leads to </a:t>
            </a:r>
            <a:r>
              <a:rPr lang="en-GB" b="1" dirty="0"/>
              <a:t>dendritic branching</a:t>
            </a:r>
          </a:p>
          <a:p>
            <a:endParaRPr lang="en-GB" dirty="0"/>
          </a:p>
          <a:p>
            <a:r>
              <a:rPr lang="en-GB" dirty="0"/>
              <a:t>When a synapse is not used, it may undergo </a:t>
            </a:r>
            <a:r>
              <a:rPr lang="en-GB" b="1" dirty="0"/>
              <a:t>synaptic pruning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32" y="2013856"/>
            <a:ext cx="3694453" cy="3694453"/>
          </a:xfrm>
        </p:spPr>
      </p:pic>
    </p:spTree>
    <p:extLst>
      <p:ext uri="{BB962C8B-B14F-4D97-AF65-F5344CB8AC3E}">
        <p14:creationId xmlns:p14="http://schemas.microsoft.com/office/powerpoint/2010/main" val="1556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34D5B2-CA2D-C4A3-15A2-4B39B7B7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71EF4F-78C1-5C4B-AB97-984A6D28B6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Read the teacher’s supplementary material on </a:t>
            </a:r>
            <a:r>
              <a:rPr lang="en-GB" b="1" noProof="0" dirty="0" err="1"/>
              <a:t>Draganski</a:t>
            </a:r>
            <a:r>
              <a:rPr lang="en-GB" b="1" noProof="0" dirty="0"/>
              <a:t> et al. (2004)</a:t>
            </a:r>
          </a:p>
          <a:p>
            <a:pPr lvl="1"/>
            <a:r>
              <a:rPr lang="en-GB" noProof="0" dirty="0"/>
              <a:t>What kind of evidence does it provide for neuroplasticity?</a:t>
            </a:r>
          </a:p>
        </p:txBody>
      </p:sp>
      <p:pic>
        <p:nvPicPr>
          <p:cNvPr id="10" name="Sisällön paikkamerkki 9" descr="Kuva, joka sisältää kohteen taivas, piha-, henkilö, pallo&#10;&#10;Tekoälyllä luotu sisältö voi olla virheellistä.">
            <a:extLst>
              <a:ext uri="{FF2B5EF4-FFF2-40B4-BE49-F238E27FC236}">
                <a16:creationId xmlns:a16="http://schemas.microsoft.com/office/drawing/2014/main" id="{AD13E438-02B7-87C8-CDCB-AC98FD9550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11379"/>
            <a:ext cx="4038600" cy="3899566"/>
          </a:xfrm>
        </p:spPr>
      </p:pic>
    </p:spTree>
    <p:extLst>
      <p:ext uri="{BB962C8B-B14F-4D97-AF65-F5344CB8AC3E}">
        <p14:creationId xmlns:p14="http://schemas.microsoft.com/office/powerpoint/2010/main" val="346050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74CACA1-CDFD-2ABC-90E0-2132D147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Neuroplasticity</a:t>
            </a:r>
            <a:endParaRPr lang="fi-FI" dirty="0"/>
          </a:p>
        </p:txBody>
      </p:sp>
      <p:pic>
        <p:nvPicPr>
          <p:cNvPr id="7" name="Online-media 6" descr="London taxi drivers develop a different part of the brain">
            <a:hlinkClick r:id="" action="ppaction://media"/>
            <a:extLst>
              <a:ext uri="{FF2B5EF4-FFF2-40B4-BE49-F238E27FC236}">
                <a16:creationId xmlns:a16="http://schemas.microsoft.com/office/drawing/2014/main" id="{A7A9F15F-C1D1-FCE0-98F0-45366CD7F1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the summary of </a:t>
            </a:r>
            <a:r>
              <a:rPr lang="en-GB" b="1" dirty="0"/>
              <a:t>Maguire et al. (2000) </a:t>
            </a:r>
            <a:r>
              <a:rPr lang="en-GB" dirty="0"/>
              <a:t>from </a:t>
            </a:r>
            <a:r>
              <a:rPr lang="en-GB" dirty="0" err="1"/>
              <a:t>Kognity</a:t>
            </a:r>
            <a:r>
              <a:rPr lang="en-GB" dirty="0"/>
              <a:t> 5.2.11</a:t>
            </a:r>
          </a:p>
          <a:p>
            <a:pPr lvl="1"/>
            <a:r>
              <a:rPr lang="en-GB" dirty="0"/>
              <a:t>What kind of </a:t>
            </a:r>
            <a:r>
              <a:rPr lang="en-GB" i="1" dirty="0"/>
              <a:t>evidence</a:t>
            </a:r>
            <a:r>
              <a:rPr lang="en-GB" dirty="0"/>
              <a:t> does it provide for neuroplasticity?</a:t>
            </a:r>
          </a:p>
          <a:p>
            <a:pPr lvl="1"/>
            <a:r>
              <a:rPr lang="en-GB" dirty="0"/>
              <a:t>How is </a:t>
            </a:r>
            <a:r>
              <a:rPr lang="en-GB" b="1" dirty="0"/>
              <a:t>Maguire et al. (2000) </a:t>
            </a:r>
            <a:r>
              <a:rPr lang="en-GB" dirty="0"/>
              <a:t>different from </a:t>
            </a:r>
            <a:r>
              <a:rPr lang="en-GB" b="1" dirty="0" err="1"/>
              <a:t>Draganski</a:t>
            </a:r>
            <a:r>
              <a:rPr lang="en-GB" b="1" dirty="0"/>
              <a:t> et al. (2004)</a:t>
            </a:r>
            <a:r>
              <a:rPr lang="en-GB" dirty="0"/>
              <a:t>?</a:t>
            </a:r>
            <a:endParaRPr lang="en-GB" b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0832"/>
            <a:ext cx="4038600" cy="2525727"/>
          </a:xfrm>
        </p:spPr>
      </p:pic>
    </p:spTree>
    <p:extLst>
      <p:ext uri="{BB962C8B-B14F-4D97-AF65-F5344CB8AC3E}">
        <p14:creationId xmlns:p14="http://schemas.microsoft.com/office/powerpoint/2010/main" val="208180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562D2E-D6D1-22EC-6687-ED60300C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RESEARCH: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Experiments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42E1F-77D9-F9FE-C210-FA3E9C0B8D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Quasi-experiment</a:t>
            </a:r>
          </a:p>
          <a:p>
            <a:pPr lvl="1"/>
            <a:r>
              <a:rPr lang="en-GB" dirty="0"/>
              <a:t>Allocation into groups is done on the basis of pre-existing differences</a:t>
            </a:r>
          </a:p>
          <a:p>
            <a:pPr lvl="1"/>
            <a:r>
              <a:rPr lang="en-GB" dirty="0"/>
              <a:t>Researchers do NOT manipulate the IV</a:t>
            </a:r>
          </a:p>
          <a:p>
            <a:pPr lvl="1"/>
            <a:r>
              <a:rPr lang="en-GB" dirty="0"/>
              <a:t>Weak cause-effect inferences can be made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84236F-6E71-5B9B-3E83-99AC54F28B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True experiment</a:t>
            </a:r>
          </a:p>
          <a:p>
            <a:pPr lvl="1"/>
            <a:r>
              <a:rPr lang="en-GB" dirty="0"/>
              <a:t>Allocation into experimental groups is done randomly</a:t>
            </a:r>
          </a:p>
          <a:p>
            <a:pPr lvl="1"/>
            <a:r>
              <a:rPr lang="en-GB" dirty="0"/>
              <a:t>Researchers manipulate the IV</a:t>
            </a:r>
          </a:p>
          <a:p>
            <a:pPr lvl="1"/>
            <a:r>
              <a:rPr lang="en-GB" dirty="0"/>
              <a:t>Strong cause-effect inferences can be made</a:t>
            </a:r>
          </a:p>
        </p:txBody>
      </p:sp>
      <p:pic>
        <p:nvPicPr>
          <p:cNvPr id="6" name="Kuva 5" descr="Kuva, joka sisältää kohteen teksti, Lääketieteellinen kuvantaminen, lääketieteellinen, röntgenfilmi&#10;&#10;Kuvaus luotu automaattisesti">
            <a:extLst>
              <a:ext uri="{FF2B5EF4-FFF2-40B4-BE49-F238E27FC236}">
                <a16:creationId xmlns:a16="http://schemas.microsoft.com/office/drawing/2014/main" id="{46AB1F2B-D87D-63A3-EE77-ED4F0E84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17638"/>
            <a:ext cx="4194629" cy="407927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EBFB2D7-3D00-7830-ECC3-CA461F50535D}"/>
              </a:ext>
            </a:extLst>
          </p:cNvPr>
          <p:cNvSpPr txBox="1"/>
          <p:nvPr/>
        </p:nvSpPr>
        <p:spPr>
          <a:xfrm>
            <a:off x="574794" y="5079312"/>
            <a:ext cx="3803412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HOW IS QUASI-EXPERIMENT</a:t>
            </a:r>
            <a:br>
              <a:rPr lang="fi-FI" sz="2400" b="1" dirty="0"/>
            </a:br>
            <a:r>
              <a:rPr lang="fi-FI" sz="2400" b="1" dirty="0"/>
              <a:t>DIFFERENT FROM </a:t>
            </a:r>
          </a:p>
          <a:p>
            <a:pPr algn="ctr"/>
            <a:r>
              <a:rPr lang="fi-FI" sz="2400" b="1" dirty="0"/>
              <a:t>TRUE-EXPERIMENT</a:t>
            </a:r>
          </a:p>
        </p:txBody>
      </p:sp>
    </p:spTree>
    <p:extLst>
      <p:ext uri="{BB962C8B-B14F-4D97-AF65-F5344CB8AC3E}">
        <p14:creationId xmlns:p14="http://schemas.microsoft.com/office/powerpoint/2010/main" val="41588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FD252B-5C90-E249-89C7-ACF5F16D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Localization</a:t>
            </a:r>
            <a:r>
              <a:rPr lang="fi-FI" dirty="0"/>
              <a:t> of </a:t>
            </a:r>
            <a:r>
              <a:rPr lang="fi-FI" dirty="0" err="1"/>
              <a:t>Functions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A4113-1E20-2540-83DE-7497DA744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Specific parts of the brain are responsible for specific behaviour or cognitive process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910721D-F27B-1449-AEBF-C9893BC11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9224"/>
            <a:ext cx="4038600" cy="3007915"/>
          </a:xfrm>
        </p:spPr>
      </p:pic>
    </p:spTree>
    <p:extLst>
      <p:ext uri="{BB962C8B-B14F-4D97-AF65-F5344CB8AC3E}">
        <p14:creationId xmlns:p14="http://schemas.microsoft.com/office/powerpoint/2010/main" val="20114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30CB80-A640-DE14-E465-4EABB167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F97D03-31DC-FACD-617D-5936CB872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4153"/>
            <a:ext cx="4114799" cy="5178055"/>
          </a:xfrm>
        </p:spPr>
        <p:txBody>
          <a:bodyPr>
            <a:normAutofit/>
          </a:bodyPr>
          <a:lstStyle/>
          <a:p>
            <a:r>
              <a:rPr lang="en-GB" noProof="0" dirty="0"/>
              <a:t>Four expert groups are formed:</a:t>
            </a:r>
          </a:p>
          <a:p>
            <a:pPr lvl="1"/>
            <a:r>
              <a:rPr lang="en-GB" b="1" noProof="0" dirty="0"/>
              <a:t>(1) Hippocampus</a:t>
            </a:r>
          </a:p>
          <a:p>
            <a:pPr lvl="1"/>
            <a:r>
              <a:rPr lang="en-GB" b="1" noProof="0" dirty="0"/>
              <a:t>(2) Cerebellum</a:t>
            </a:r>
          </a:p>
          <a:p>
            <a:pPr lvl="1"/>
            <a:r>
              <a:rPr lang="en-GB" b="1" noProof="0" dirty="0"/>
              <a:t>(3) Basal ganglia</a:t>
            </a:r>
          </a:p>
          <a:p>
            <a:pPr lvl="1"/>
            <a:r>
              <a:rPr lang="en-GB" b="1" noProof="0" dirty="0"/>
              <a:t>(4) Amygdala</a:t>
            </a:r>
          </a:p>
          <a:p>
            <a:r>
              <a:rPr lang="en-GB" dirty="0"/>
              <a:t>Each expert group creates a </a:t>
            </a:r>
            <a:r>
              <a:rPr lang="en-GB" b="1" dirty="0"/>
              <a:t>brain gallery </a:t>
            </a:r>
            <a:r>
              <a:rPr lang="en-GB" dirty="0"/>
              <a:t>output based on </a:t>
            </a:r>
            <a:r>
              <a:rPr lang="en-GB" dirty="0" err="1"/>
              <a:t>Kognity</a:t>
            </a:r>
            <a:r>
              <a:rPr lang="en-GB" dirty="0"/>
              <a:t> 5.2.3 and uploads it to </a:t>
            </a:r>
            <a:r>
              <a:rPr lang="en-GB" dirty="0" err="1"/>
              <a:t>ManageBac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F428CDE-88D8-4BB3-E6C2-6321E246C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600198"/>
            <a:ext cx="4208721" cy="4525963"/>
          </a:xfrm>
        </p:spPr>
        <p:txBody>
          <a:bodyPr>
            <a:normAutofit/>
          </a:bodyPr>
          <a:lstStyle/>
          <a:p>
            <a:r>
              <a:rPr lang="en-GB" dirty="0"/>
              <a:t>What is the role of your assigned brain region in relation to memory?</a:t>
            </a:r>
          </a:p>
          <a:p>
            <a:r>
              <a:rPr lang="en-GB" noProof="0" dirty="0"/>
              <a:t>What happens if there is damage to this part of the</a:t>
            </a:r>
            <a:r>
              <a:rPr lang="en-GB" dirty="0"/>
              <a:t> brain?</a:t>
            </a:r>
          </a:p>
          <a:p>
            <a:r>
              <a:rPr lang="en-GB" noProof="0" dirty="0"/>
              <a:t>Include a summary of </a:t>
            </a:r>
            <a:r>
              <a:rPr lang="en-GB" b="1" noProof="0" dirty="0"/>
              <a:t>one</a:t>
            </a:r>
            <a:r>
              <a:rPr lang="en-GB" noProof="0" dirty="0"/>
              <a:t> research study related to your brain part</a:t>
            </a:r>
          </a:p>
        </p:txBody>
      </p:sp>
    </p:spTree>
    <p:extLst>
      <p:ext uri="{BB962C8B-B14F-4D97-AF65-F5344CB8AC3E}">
        <p14:creationId xmlns:p14="http://schemas.microsoft.com/office/powerpoint/2010/main" val="21534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7E3AD-E750-0DCA-0266-3A1E6219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98FAD2-6DA3-934B-D85B-3E6697D2A8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When outputs are ready, mixed four person groups are formed</a:t>
            </a:r>
          </a:p>
          <a:p>
            <a:pPr lvl="1"/>
            <a:r>
              <a:rPr lang="en-GB" dirty="0"/>
              <a:t>Present, teach each other and engage in conversation!</a:t>
            </a:r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1C5255E-3CBC-7C07-FDCA-4447C2C0B6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1875631"/>
            <a:ext cx="3975100" cy="3975100"/>
          </a:xfrm>
        </p:spPr>
      </p:pic>
    </p:spTree>
    <p:extLst>
      <p:ext uri="{BB962C8B-B14F-4D97-AF65-F5344CB8AC3E}">
        <p14:creationId xmlns:p14="http://schemas.microsoft.com/office/powerpoint/2010/main" val="9105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F2150B-F531-FF12-5FB9-9317C61B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BDC651-5FD2-EB50-E172-5757CE8F74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Do the </a:t>
            </a:r>
            <a:r>
              <a:rPr lang="en-GB" i="1" noProof="0" dirty="0"/>
              <a:t>”Activity sheet: To what extent is memory a valid source of knowledge?” </a:t>
            </a:r>
            <a:r>
              <a:rPr lang="en-GB" noProof="0" dirty="0"/>
              <a:t>in </a:t>
            </a:r>
            <a:r>
              <a:rPr lang="en-GB" noProof="0" dirty="0" err="1"/>
              <a:t>Kognity</a:t>
            </a:r>
            <a:r>
              <a:rPr lang="en-GB" noProof="0" dirty="0"/>
              <a:t> 5.2.5</a:t>
            </a:r>
          </a:p>
          <a:p>
            <a:endParaRPr lang="en-GB" noProof="0" dirty="0"/>
          </a:p>
          <a:p>
            <a:r>
              <a:rPr lang="en-GB" noProof="0" dirty="0"/>
              <a:t>Do the </a:t>
            </a:r>
            <a:r>
              <a:rPr lang="en-GB" i="1" noProof="0" dirty="0"/>
              <a:t>”Key terms” </a:t>
            </a:r>
            <a:r>
              <a:rPr lang="en-GB" noProof="0" dirty="0"/>
              <a:t>task in </a:t>
            </a:r>
            <a:r>
              <a:rPr lang="en-GB" noProof="0" dirty="0" err="1"/>
              <a:t>Kognity</a:t>
            </a:r>
            <a:r>
              <a:rPr lang="en-GB" noProof="0" dirty="0"/>
              <a:t> 5.2.9</a:t>
            </a:r>
          </a:p>
        </p:txBody>
      </p:sp>
      <p:pic>
        <p:nvPicPr>
          <p:cNvPr id="5" name="Sisällön paikkamerkki 5" descr="Kuva, joka sisältää kohteen Grafiikka, Fontti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FF9C1B9D-1D87-EC82-9F67-F57436AC04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256286"/>
            <a:ext cx="4038600" cy="2685669"/>
          </a:xfrm>
        </p:spPr>
      </p:pic>
    </p:spTree>
    <p:extLst>
      <p:ext uri="{BB962C8B-B14F-4D97-AF65-F5344CB8AC3E}">
        <p14:creationId xmlns:p14="http://schemas.microsoft.com/office/powerpoint/2010/main" val="11404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EAEF39-A0A2-CD40-BC07-E7814341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RESEARCH: </a:t>
            </a:r>
            <a:r>
              <a:rPr lang="fi-FI" dirty="0" err="1"/>
              <a:t>Reductionism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501CAB-F14C-5F4F-9942-D57E34654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972993"/>
          </a:xfrm>
        </p:spPr>
        <p:txBody>
          <a:bodyPr/>
          <a:lstStyle/>
          <a:p>
            <a:r>
              <a:rPr lang="en-GB" dirty="0"/>
              <a:t>(1) An attempt to reduce the factors influencing human behaviour</a:t>
            </a:r>
          </a:p>
          <a:p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74F882D-CE85-9147-B88D-2E8303EB7E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(2) An attempt to reduce complex higher-level phenomena into simpler lower-level phenomena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1990A20-0074-F241-A005-F1517A63A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56"/>
          <a:stretch/>
        </p:blipFill>
        <p:spPr>
          <a:xfrm>
            <a:off x="604684" y="3573193"/>
            <a:ext cx="3891116" cy="255297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80DFEB7-2B0F-E9E7-B2B5-32482511237F}"/>
              </a:ext>
            </a:extLst>
          </p:cNvPr>
          <p:cNvSpPr txBox="1"/>
          <p:nvPr/>
        </p:nvSpPr>
        <p:spPr>
          <a:xfrm>
            <a:off x="4697826" y="5257800"/>
            <a:ext cx="393934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WHAT PROBLEMS ARISE?</a:t>
            </a:r>
          </a:p>
        </p:txBody>
      </p:sp>
    </p:spTree>
    <p:extLst>
      <p:ext uri="{BB962C8B-B14F-4D97-AF65-F5344CB8AC3E}">
        <p14:creationId xmlns:p14="http://schemas.microsoft.com/office/powerpoint/2010/main" val="1206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1A8296E-7B2C-C04E-738E-10A5C21B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Localization</a:t>
            </a:r>
            <a:r>
              <a:rPr lang="fi-FI" dirty="0"/>
              <a:t> of </a:t>
            </a:r>
            <a:r>
              <a:rPr lang="fi-FI" dirty="0" err="1"/>
              <a:t>Functions</a:t>
            </a:r>
            <a:endParaRPr lang="fi-FI" dirty="0"/>
          </a:p>
        </p:txBody>
      </p:sp>
      <p:pic>
        <p:nvPicPr>
          <p:cNvPr id="7" name="Online-media 6" descr="What happens when you remove the hippocampus? - Sam Kean">
            <a:hlinkClick r:id="" action="ppaction://media"/>
            <a:extLst>
              <a:ext uri="{FF2B5EF4-FFF2-40B4-BE49-F238E27FC236}">
                <a16:creationId xmlns:a16="http://schemas.microsoft.com/office/drawing/2014/main" id="{DFFB283F-2B08-19B9-DBC7-5E4E621E1E8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7099EED-61E5-7DA2-A811-4D57B76C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E95F003-139D-C2CF-9659-2DFEB72F93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Teacher divides you into six groups and gives each group a topic from </a:t>
            </a:r>
            <a:r>
              <a:rPr lang="en-GB" i="1" noProof="0" dirty="0"/>
              <a:t>learning and cognition</a:t>
            </a:r>
          </a:p>
          <a:p>
            <a:endParaRPr lang="en-GB" noProof="0" dirty="0"/>
          </a:p>
          <a:p>
            <a:r>
              <a:rPr lang="en-GB" noProof="0" dirty="0"/>
              <a:t>Each group makes a </a:t>
            </a:r>
            <a:r>
              <a:rPr lang="en-GB" b="1" noProof="0" dirty="0"/>
              <a:t>concept map </a:t>
            </a:r>
            <a:r>
              <a:rPr lang="en-GB" noProof="0" dirty="0"/>
              <a:t>based on the syllabus </a:t>
            </a:r>
          </a:p>
        </p:txBody>
      </p:sp>
      <p:pic>
        <p:nvPicPr>
          <p:cNvPr id="8" name="Sisällön paikkamerkki 7" descr="Kuva, joka sisältää kohteen teksti, kuvakaappaus, ympyrä, Fontti&#10;&#10;Tekoälyllä luotu sisältö voi olla virheellistä.">
            <a:extLst>
              <a:ext uri="{FF2B5EF4-FFF2-40B4-BE49-F238E27FC236}">
                <a16:creationId xmlns:a16="http://schemas.microsoft.com/office/drawing/2014/main" id="{4A77E2A5-B192-E091-E47E-590353B77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91247" y="1600200"/>
            <a:ext cx="4731012" cy="4361402"/>
          </a:xfrm>
        </p:spPr>
      </p:pic>
    </p:spTree>
    <p:extLst>
      <p:ext uri="{BB962C8B-B14F-4D97-AF65-F5344CB8AC3E}">
        <p14:creationId xmlns:p14="http://schemas.microsoft.com/office/powerpoint/2010/main" val="6913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Purity</a:t>
            </a:r>
            <a:r>
              <a:rPr lang="fi-FI" dirty="0"/>
              <a:t> of </a:t>
            </a:r>
            <a:r>
              <a:rPr lang="fi-FI" dirty="0" err="1"/>
              <a:t>sciences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www.millennialstar.org</a:t>
            </a:r>
            <a:r>
              <a:rPr lang="fi-FI" dirty="0"/>
              <a:t>/what-is-science-is-science-about-reductionism-or-holism-2/&gt; </a:t>
            </a:r>
            <a:r>
              <a:rPr lang="fi-FI" dirty="0" err="1"/>
              <a:t>Accessed</a:t>
            </a:r>
            <a:r>
              <a:rPr lang="fi-FI" dirty="0"/>
              <a:t> 4th of Augusto 2018.</a:t>
            </a:r>
          </a:p>
          <a:p>
            <a:r>
              <a:rPr lang="fi-FI" dirty="0" err="1"/>
              <a:t>Phrenology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Mind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4th of August 2018.</a:t>
            </a:r>
          </a:p>
          <a:p>
            <a:r>
              <a:rPr lang="fi-FI" dirty="0"/>
              <a:t>Central and </a:t>
            </a:r>
            <a:r>
              <a:rPr lang="fi-FI" dirty="0" err="1"/>
              <a:t>peripheral</a:t>
            </a:r>
            <a:r>
              <a:rPr lang="fi-FI" dirty="0"/>
              <a:t> </a:t>
            </a:r>
            <a:r>
              <a:rPr lang="fi-FI" dirty="0" err="1"/>
              <a:t>nervous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askabiologist.asu.edu</a:t>
            </a:r>
            <a:r>
              <a:rPr lang="fi-FI" dirty="0"/>
              <a:t>/</a:t>
            </a:r>
            <a:r>
              <a:rPr lang="fi-FI" dirty="0" err="1"/>
              <a:t>parts-nervous-system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 err="1"/>
              <a:t>Drawing</a:t>
            </a:r>
            <a:r>
              <a:rPr lang="fi-FI" dirty="0"/>
              <a:t> a </a:t>
            </a:r>
            <a:r>
              <a:rPr lang="fi-FI" dirty="0" err="1"/>
              <a:t>tree</a:t>
            </a:r>
            <a:r>
              <a:rPr lang="fi-FI" dirty="0"/>
              <a:t> &lt; http://</a:t>
            </a:r>
            <a:r>
              <a:rPr lang="fi-FI" dirty="0" err="1"/>
              <a:t>www.wikihow.com</a:t>
            </a:r>
            <a:r>
              <a:rPr lang="fi-FI" dirty="0"/>
              <a:t>/</a:t>
            </a:r>
            <a:r>
              <a:rPr lang="fi-FI" dirty="0" err="1"/>
              <a:t>Draw</a:t>
            </a:r>
            <a:r>
              <a:rPr lang="fi-FI" dirty="0"/>
              <a:t> 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neurons</a:t>
            </a:r>
            <a:r>
              <a:rPr lang="fi-FI" dirty="0"/>
              <a:t> &lt;http://</a:t>
            </a:r>
            <a:r>
              <a:rPr lang="fi-FI" dirty="0" err="1"/>
              <a:t>www.mind.ilstu.edu</a:t>
            </a:r>
            <a:r>
              <a:rPr lang="fi-FI" dirty="0"/>
              <a:t>/curriculum/</a:t>
            </a:r>
            <a:r>
              <a:rPr lang="fi-FI" dirty="0" err="1"/>
              <a:t>neurons_intro</a:t>
            </a:r>
            <a:r>
              <a:rPr lang="fi-FI" dirty="0"/>
              <a:t>/</a:t>
            </a:r>
            <a:r>
              <a:rPr lang="fi-FI" dirty="0" err="1"/>
              <a:t>neurons_intro.php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/>
              <a:t>Action </a:t>
            </a:r>
            <a:r>
              <a:rPr lang="fi-FI" dirty="0" err="1"/>
              <a:t>potential</a:t>
            </a:r>
            <a:r>
              <a:rPr lang="fi-FI" dirty="0"/>
              <a:t> 1 &lt;</a:t>
            </a:r>
            <a:r>
              <a:rPr lang="en-GB" dirty="0"/>
              <a:t>http://</a:t>
            </a:r>
            <a:r>
              <a:rPr lang="en-GB" dirty="0" err="1"/>
              <a:t>www.apstherapy.co.nz</a:t>
            </a:r>
            <a:r>
              <a:rPr lang="en-GB" dirty="0"/>
              <a:t>/action%20potentials.html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/>
              <a:t>Action </a:t>
            </a:r>
            <a:r>
              <a:rPr lang="fi-FI" dirty="0" err="1"/>
              <a:t>potential</a:t>
            </a:r>
            <a:r>
              <a:rPr lang="fi-FI" dirty="0"/>
              <a:t> 2 &lt;</a:t>
            </a:r>
            <a:r>
              <a:rPr lang="en-GB" dirty="0"/>
              <a:t>http://</a:t>
            </a:r>
            <a:r>
              <a:rPr lang="en-GB" dirty="0" err="1"/>
              <a:t>www.apstherapy.co.nz</a:t>
            </a:r>
            <a:r>
              <a:rPr lang="en-GB" dirty="0"/>
              <a:t>/action%20potentials.html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October 2015.</a:t>
            </a:r>
          </a:p>
          <a:p>
            <a:r>
              <a:rPr lang="fi-FI" dirty="0" err="1"/>
              <a:t>Synapse</a:t>
            </a:r>
            <a:r>
              <a:rPr lang="fi-FI" dirty="0"/>
              <a:t> &lt;http://163.178.103.176/</a:t>
            </a:r>
            <a:r>
              <a:rPr lang="fi-FI" dirty="0" err="1"/>
              <a:t>CasosBerne</a:t>
            </a:r>
            <a:r>
              <a:rPr lang="fi-FI" dirty="0"/>
              <a:t>/1aFCelular/Caso4-2/HTMLC/CasosB2/</a:t>
            </a:r>
            <a:r>
              <a:rPr lang="fi-FI" dirty="0" err="1"/>
              <a:t>Receptor</a:t>
            </a:r>
            <a:r>
              <a:rPr lang="fi-FI" dirty="0"/>
              <a:t>/Ch6.html&gt; </a:t>
            </a:r>
            <a:r>
              <a:rPr lang="fi-FI" dirty="0" err="1"/>
              <a:t>Accessed</a:t>
            </a:r>
            <a:r>
              <a:rPr lang="fi-FI" dirty="0"/>
              <a:t> 30th of August 2017.</a:t>
            </a:r>
          </a:p>
          <a:p>
            <a:r>
              <a:rPr lang="fi-FI" dirty="0" err="1"/>
              <a:t>Structures</a:t>
            </a:r>
            <a:r>
              <a:rPr lang="fi-FI" dirty="0"/>
              <a:t> of </a:t>
            </a:r>
            <a:r>
              <a:rPr lang="fi-FI" dirty="0" err="1"/>
              <a:t>neurotransmitters</a:t>
            </a:r>
            <a:r>
              <a:rPr lang="fi-FI" dirty="0"/>
              <a:t> &lt;http://</a:t>
            </a:r>
            <a:r>
              <a:rPr lang="fi-FI" dirty="0" err="1"/>
              <a:t>www.compoundchem.com</a:t>
            </a:r>
            <a:r>
              <a:rPr lang="fi-FI" dirty="0"/>
              <a:t>/2015/07/30/</a:t>
            </a:r>
            <a:r>
              <a:rPr lang="fi-FI" dirty="0" err="1"/>
              <a:t>neurotransmitters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31st of August 2017.</a:t>
            </a:r>
          </a:p>
          <a:p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rat</a:t>
            </a:r>
            <a:r>
              <a:rPr lang="fi-FI" dirty="0"/>
              <a:t> &lt;http://</a:t>
            </a:r>
            <a:r>
              <a:rPr lang="fi-FI" dirty="0" err="1"/>
              <a:t>www.fanpop.com</a:t>
            </a:r>
            <a:r>
              <a:rPr lang="fi-FI" dirty="0"/>
              <a:t>/</a:t>
            </a:r>
            <a:r>
              <a:rPr lang="fi-FI" dirty="0" err="1"/>
              <a:t>clubs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images</a:t>
            </a:r>
            <a:r>
              <a:rPr lang="fi-FI" dirty="0"/>
              <a:t>/1361799/</a:t>
            </a:r>
            <a:r>
              <a:rPr lang="fi-FI" dirty="0" err="1"/>
              <a:t>title</a:t>
            </a:r>
            <a:r>
              <a:rPr lang="fi-FI" dirty="0"/>
              <a:t>/</a:t>
            </a:r>
            <a:r>
              <a:rPr lang="fi-FI" dirty="0" err="1"/>
              <a:t>skinner-rat-fanart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1615110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</a:t>
            </a:r>
            <a:r>
              <a:rPr lang="fi-FI" dirty="0" err="1"/>
              <a:t>predict</a:t>
            </a:r>
            <a:r>
              <a:rPr lang="fi-FI" dirty="0"/>
              <a:t>/artificial-neural-networks-mapping-the-human-brain-2e0bd4a93160&gt;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/>
              <a:t>LTP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sites.google.com</a:t>
            </a:r>
            <a:r>
              <a:rPr lang="fi-FI" dirty="0"/>
              <a:t>/</a:t>
            </a:r>
            <a:r>
              <a:rPr lang="fi-FI" dirty="0" err="1"/>
              <a:t>site</a:t>
            </a:r>
            <a:r>
              <a:rPr lang="fi-FI" dirty="0"/>
              <a:t>/mcauliffeneur493/home/</a:t>
            </a:r>
            <a:r>
              <a:rPr lang="fi-FI" dirty="0" err="1"/>
              <a:t>synaptic-plasticity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 err="1"/>
              <a:t>Use</a:t>
            </a:r>
            <a:r>
              <a:rPr lang="fi-FI" dirty="0"/>
              <a:t> it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lose</a:t>
            </a:r>
            <a:r>
              <a:rPr lang="fi-FI" dirty="0"/>
              <a:t> it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languageattrition.org</a:t>
            </a:r>
            <a:r>
              <a:rPr lang="fi-FI" dirty="0"/>
              <a:t>/</a:t>
            </a:r>
            <a:r>
              <a:rPr lang="fi-FI" dirty="0" err="1"/>
              <a:t>use-or-lose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23rd of November 2017.</a:t>
            </a:r>
          </a:p>
          <a:p>
            <a:r>
              <a:rPr lang="fi-FI" dirty="0" err="1"/>
              <a:t>Juggler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joehart.com.au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/2019/04/14/</a:t>
            </a:r>
            <a:r>
              <a:rPr lang="fi-FI" dirty="0" err="1"/>
              <a:t>are</a:t>
            </a:r>
            <a:r>
              <a:rPr lang="fi-FI" dirty="0"/>
              <a:t>-</a:t>
            </a:r>
            <a:r>
              <a:rPr lang="fi-FI" dirty="0" err="1"/>
              <a:t>you</a:t>
            </a:r>
            <a:r>
              <a:rPr lang="fi-FI" dirty="0"/>
              <a:t>-a-</a:t>
            </a:r>
            <a:r>
              <a:rPr lang="fi-FI" dirty="0" err="1"/>
              <a:t>master</a:t>
            </a:r>
            <a:r>
              <a:rPr lang="fi-FI" dirty="0"/>
              <a:t>-</a:t>
            </a:r>
            <a:r>
              <a:rPr lang="fi-FI" dirty="0" err="1"/>
              <a:t>juggler-or-do-you-keep-dropping-the-ball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August 2025.</a:t>
            </a:r>
          </a:p>
          <a:p>
            <a:r>
              <a:rPr lang="fi-FI" dirty="0"/>
              <a:t>London taxi &lt;http://</a:t>
            </a:r>
            <a:r>
              <a:rPr lang="fi-FI" dirty="0" err="1"/>
              <a:t>www.cityam.com</a:t>
            </a:r>
            <a:r>
              <a:rPr lang="fi-FI" dirty="0"/>
              <a:t>/</a:t>
            </a:r>
            <a:r>
              <a:rPr lang="fi-FI" dirty="0" err="1"/>
              <a:t>blog</a:t>
            </a:r>
            <a:r>
              <a:rPr lang="fi-FI" dirty="0"/>
              <a:t>/1402483881/</a:t>
            </a:r>
            <a:r>
              <a:rPr lang="fi-FI" dirty="0" err="1"/>
              <a:t>which</a:t>
            </a:r>
            <a:r>
              <a:rPr lang="fi-FI" dirty="0"/>
              <a:t>-</a:t>
            </a:r>
            <a:r>
              <a:rPr lang="fi-FI" dirty="0" err="1"/>
              <a:t>londons</a:t>
            </a:r>
            <a:r>
              <a:rPr lang="fi-FI" dirty="0"/>
              <a:t>-taxi-</a:t>
            </a:r>
            <a:r>
              <a:rPr lang="fi-FI" dirty="0" err="1"/>
              <a:t>app</a:t>
            </a:r>
            <a:r>
              <a:rPr lang="fi-FI" dirty="0"/>
              <a:t>-</a:t>
            </a:r>
            <a:r>
              <a:rPr lang="fi-FI" dirty="0" err="1"/>
              <a:t>offers-best-fares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November 2017.</a:t>
            </a:r>
          </a:p>
          <a:p>
            <a:r>
              <a:rPr lang="fi-FI" dirty="0" err="1"/>
              <a:t>Anterior</a:t>
            </a:r>
            <a:r>
              <a:rPr lang="fi-FI" dirty="0"/>
              <a:t> and </a:t>
            </a:r>
            <a:r>
              <a:rPr lang="fi-FI" dirty="0" err="1"/>
              <a:t>posterior</a:t>
            </a:r>
            <a:r>
              <a:rPr lang="fi-FI" dirty="0"/>
              <a:t> </a:t>
            </a:r>
            <a:r>
              <a:rPr lang="fi-FI" dirty="0" err="1"/>
              <a:t>hippocampus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://www.tutor2u.net/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reference</a:t>
            </a:r>
            <a:r>
              <a:rPr lang="fi-FI" dirty="0"/>
              <a:t>/maguire-2000&gt; </a:t>
            </a:r>
            <a:r>
              <a:rPr lang="fi-FI" dirty="0" err="1"/>
              <a:t>Accessed</a:t>
            </a:r>
            <a:r>
              <a:rPr lang="fi-FI" dirty="0"/>
              <a:t> 11th of August 2023.</a:t>
            </a:r>
          </a:p>
          <a:p>
            <a:r>
              <a:rPr lang="fi-FI" dirty="0"/>
              <a:t>STM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structures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www.frontiersin.org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/10.3389/fpsyg.2018.00401/</a:t>
            </a:r>
            <a:r>
              <a:rPr lang="fi-FI" dirty="0" err="1"/>
              <a:t>full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28th of October 2020.</a:t>
            </a:r>
          </a:p>
          <a:p>
            <a:r>
              <a:rPr lang="fi-FI" dirty="0"/>
              <a:t>Group of </a:t>
            </a:r>
            <a:r>
              <a:rPr lang="fi-FI" dirty="0" err="1"/>
              <a:t>three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free-icon</a:t>
            </a:r>
            <a:r>
              <a:rPr lang="fi-FI" dirty="0"/>
              <a:t>/group-of-three-men-standing-side-by-side-hugging-each-other_717992.htm&gt; </a:t>
            </a:r>
            <a:r>
              <a:rPr lang="fi-FI" dirty="0" err="1"/>
              <a:t>accessed</a:t>
            </a:r>
            <a:r>
              <a:rPr lang="fi-FI" dirty="0"/>
              <a:t> 13th of November 2017.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D1FA3FB-F3F3-4C40-B8A3-D30A868D3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RESEARCH: </a:t>
            </a:r>
            <a:r>
              <a:rPr lang="fi-FI" dirty="0" err="1"/>
              <a:t>Reductionism</a:t>
            </a: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9705E33-AF21-A44B-BFDE-BF1C2ABC9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3451122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113E7ED-3F84-954E-AA43-DB039E85AAEE}"/>
              </a:ext>
            </a:extLst>
          </p:cNvPr>
          <p:cNvSpPr txBox="1"/>
          <p:nvPr/>
        </p:nvSpPr>
        <p:spPr>
          <a:xfrm>
            <a:off x="1519433" y="5161936"/>
            <a:ext cx="6105133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IS EVERYTHING JUST APPLIED PHYSICS? </a:t>
            </a:r>
          </a:p>
          <a:p>
            <a:pPr algn="ctr"/>
            <a:r>
              <a:rPr lang="fi-FI" sz="2800" b="1" dirty="0"/>
              <a:t>OR 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33167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8768F-A93C-EE47-8930-51109ECC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85C543-A373-4041-A829-3B0BAFBB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77032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To what extent are holistic and reductionistic explanations of human behaviour valid?</a:t>
            </a:r>
          </a:p>
          <a:p>
            <a:pPr lvl="1"/>
            <a:r>
              <a:rPr lang="en-GB" dirty="0"/>
              <a:t>Provide opposing and supporting arguments for both holism and reductionism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5539E27-CB1C-8141-B7BF-0972FE55A2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4232" y="1417638"/>
            <a:ext cx="3952568" cy="4624505"/>
          </a:xfrm>
        </p:spPr>
      </p:pic>
    </p:spTree>
    <p:extLst>
      <p:ext uri="{BB962C8B-B14F-4D97-AF65-F5344CB8AC3E}">
        <p14:creationId xmlns:p14="http://schemas.microsoft.com/office/powerpoint/2010/main" val="22859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Neuron = nerve cell</a:t>
            </a:r>
          </a:p>
          <a:p>
            <a:r>
              <a:rPr lang="en-GB" dirty="0"/>
              <a:t>Neuron ≠ nerve</a:t>
            </a:r>
          </a:p>
          <a:p>
            <a:endParaRPr lang="en-GB" dirty="0"/>
          </a:p>
          <a:p>
            <a:r>
              <a:rPr lang="en-GB" dirty="0"/>
              <a:t>Our nervous system consists of circa 86–100 billion neurons (estimates vary)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15" y="1600200"/>
            <a:ext cx="2292370" cy="4525963"/>
          </a:xfrm>
        </p:spPr>
      </p:pic>
    </p:spTree>
    <p:extLst>
      <p:ext uri="{BB962C8B-B14F-4D97-AF65-F5344CB8AC3E}">
        <p14:creationId xmlns:p14="http://schemas.microsoft.com/office/powerpoint/2010/main" val="65543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Draw a neuron with the help of the teacher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8"/>
          <a:stretch/>
        </p:blipFill>
        <p:spPr>
          <a:xfrm>
            <a:off x="4648200" y="2101280"/>
            <a:ext cx="4038600" cy="2890268"/>
          </a:xfrm>
        </p:spPr>
      </p:pic>
    </p:spTree>
    <p:extLst>
      <p:ext uri="{BB962C8B-B14F-4D97-AF65-F5344CB8AC3E}">
        <p14:creationId xmlns:p14="http://schemas.microsoft.com/office/powerpoint/2010/main" val="12934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the teacher’s handout</a:t>
            </a:r>
          </a:p>
          <a:p>
            <a:r>
              <a:rPr lang="en-GB" dirty="0"/>
              <a:t>What are the functions of neuron’s parts?</a:t>
            </a:r>
          </a:p>
          <a:p>
            <a:r>
              <a:rPr lang="en-GB" dirty="0"/>
              <a:t>Write the functions down on your drawing of a neuron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Find out what </a:t>
            </a:r>
            <a:r>
              <a:rPr lang="en-GB" i="1" dirty="0"/>
              <a:t>sensory neurons</a:t>
            </a:r>
            <a:r>
              <a:rPr lang="en-GB" dirty="0"/>
              <a:t>, </a:t>
            </a:r>
            <a:r>
              <a:rPr lang="en-GB" i="1" dirty="0"/>
              <a:t>motor neurons </a:t>
            </a:r>
            <a:r>
              <a:rPr lang="en-GB" dirty="0"/>
              <a:t>and </a:t>
            </a:r>
            <a:r>
              <a:rPr lang="en-GB" i="1" dirty="0"/>
              <a:t>interneurons </a:t>
            </a:r>
            <a:r>
              <a:rPr lang="en-GB" dirty="0"/>
              <a:t>are</a:t>
            </a:r>
          </a:p>
          <a:p>
            <a:r>
              <a:rPr lang="en-GB" dirty="0"/>
              <a:t>What are the main functions of these types of neurons?</a:t>
            </a:r>
          </a:p>
          <a:p>
            <a:r>
              <a:rPr lang="en-GB" dirty="0"/>
              <a:t>Where can we find these neurons?</a:t>
            </a:r>
          </a:p>
        </p:txBody>
      </p:sp>
    </p:spTree>
    <p:extLst>
      <p:ext uri="{BB962C8B-B14F-4D97-AF65-F5344CB8AC3E}">
        <p14:creationId xmlns:p14="http://schemas.microsoft.com/office/powerpoint/2010/main" val="16271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Neuron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8229600" cy="4970679"/>
          </a:xfrm>
        </p:spPr>
      </p:pic>
    </p:spTree>
    <p:extLst>
      <p:ext uri="{BB962C8B-B14F-4D97-AF65-F5344CB8AC3E}">
        <p14:creationId xmlns:p14="http://schemas.microsoft.com/office/powerpoint/2010/main" val="145139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19330</TotalTime>
  <Words>1066</Words>
  <Application>Microsoft Macintosh PowerPoint</Application>
  <PresentationFormat>Näytössä katseltava diaesitys (4:3)</PresentationFormat>
  <Paragraphs>146</Paragraphs>
  <Slides>33</Slides>
  <Notes>1</Notes>
  <HiddenSlides>0</HiddenSlides>
  <MMClips>6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Office-teema</vt:lpstr>
      <vt:lpstr>5.2.3 BIOLOGICAL BASE  OF MEMORY</vt:lpstr>
      <vt:lpstr>RESEARCH: Holism</vt:lpstr>
      <vt:lpstr>RESEARCH: Reductionism</vt:lpstr>
      <vt:lpstr>RESEARCH: Reductionism</vt:lpstr>
      <vt:lpstr>TASK</vt:lpstr>
      <vt:lpstr>Neuron</vt:lpstr>
      <vt:lpstr>TASK</vt:lpstr>
      <vt:lpstr>TASK</vt:lpstr>
      <vt:lpstr>Neuron</vt:lpstr>
      <vt:lpstr>Action Potential</vt:lpstr>
      <vt:lpstr>Action Potential</vt:lpstr>
      <vt:lpstr>Action Potential</vt:lpstr>
      <vt:lpstr>Synaptic transmission</vt:lpstr>
      <vt:lpstr>Synaptic transmission</vt:lpstr>
      <vt:lpstr>PowerPoint-esitys</vt:lpstr>
      <vt:lpstr>TASK</vt:lpstr>
      <vt:lpstr>Neuroplasticity</vt:lpstr>
      <vt:lpstr>Neuroplasticity</vt:lpstr>
      <vt:lpstr>Neuroplasticity</vt:lpstr>
      <vt:lpstr>Neuroplasticity</vt:lpstr>
      <vt:lpstr>Neuroplasticity</vt:lpstr>
      <vt:lpstr>TASK</vt:lpstr>
      <vt:lpstr>Neuroplasticity</vt:lpstr>
      <vt:lpstr>TASK</vt:lpstr>
      <vt:lpstr>RESEARCH: Types of Experiments</vt:lpstr>
      <vt:lpstr>Localization of Functions</vt:lpstr>
      <vt:lpstr>TASK</vt:lpstr>
      <vt:lpstr>TASK</vt:lpstr>
      <vt:lpstr>TASK</vt:lpstr>
      <vt:lpstr>Localization of Functions</vt:lpstr>
      <vt:lpstr>TASK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387</cp:revision>
  <dcterms:created xsi:type="dcterms:W3CDTF">2016-01-27T06:20:57Z</dcterms:created>
  <dcterms:modified xsi:type="dcterms:W3CDTF">2025-09-12T06:25:47Z</dcterms:modified>
</cp:coreProperties>
</file>