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61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891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75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137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85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21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24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19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194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414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696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939C2-C8E5-4DC5-84C2-D04BE02A40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E50C2-1F4F-4B33-8E39-AAA81113A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011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i="1" dirty="0" smtClean="0">
                <a:solidFill>
                  <a:schemeClr val="accent6"/>
                </a:solidFill>
              </a:rPr>
              <a:t>ALKUPERÄISKANSOJEN USKONNOT</a:t>
            </a:r>
            <a:endParaRPr lang="fi-FI" b="1" i="1" dirty="0">
              <a:solidFill>
                <a:schemeClr val="accent6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b="1" i="1" dirty="0" smtClean="0">
                <a:solidFill>
                  <a:schemeClr val="accent6"/>
                </a:solidFill>
              </a:rPr>
              <a:t>100 miljoonan kannattajan uskontoja</a:t>
            </a:r>
            <a:endParaRPr lang="fi-FI" b="1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76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 smtClean="0">
                <a:solidFill>
                  <a:schemeClr val="accent6"/>
                </a:solidFill>
              </a:rPr>
              <a:t>YHDISTÄVIÄ TEKIJÖITÄ</a:t>
            </a:r>
            <a:endParaRPr lang="fi-FI" b="1" i="1" dirty="0">
              <a:solidFill>
                <a:schemeClr val="accent6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i="1" dirty="0" smtClean="0">
                <a:solidFill>
                  <a:schemeClr val="accent3">
                    <a:lumMod val="50000"/>
                  </a:schemeClr>
                </a:solidFill>
              </a:rPr>
              <a:t>Perinne kulkee suullisesti sukupolvelta toiselle</a:t>
            </a:r>
          </a:p>
          <a:p>
            <a:endParaRPr lang="fi-FI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i-FI" b="1" i="1" dirty="0" smtClean="0">
                <a:solidFill>
                  <a:schemeClr val="accent3">
                    <a:lumMod val="50000"/>
                  </a:schemeClr>
                </a:solidFill>
              </a:rPr>
              <a:t>Luonnolla on uskonnollisia merkityksiä</a:t>
            </a:r>
          </a:p>
          <a:p>
            <a:endParaRPr lang="fi-FI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i-FI" b="1" i="1" dirty="0" smtClean="0">
                <a:solidFill>
                  <a:schemeClr val="accent3">
                    <a:lumMod val="50000"/>
                  </a:schemeClr>
                </a:solidFill>
              </a:rPr>
              <a:t>Yhteisöllinen elämäntapa</a:t>
            </a:r>
          </a:p>
          <a:p>
            <a:endParaRPr lang="fi-FI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i-FI" b="1" i="1" dirty="0" smtClean="0">
                <a:solidFill>
                  <a:schemeClr val="accent3">
                    <a:lumMod val="50000"/>
                  </a:schemeClr>
                </a:solidFill>
              </a:rPr>
              <a:t>Heimon esi-isät tasa-arvoisia jäseniä</a:t>
            </a:r>
            <a:endParaRPr lang="fi-FI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 smtClean="0">
                <a:solidFill>
                  <a:schemeClr val="accent3">
                    <a:lumMod val="50000"/>
                  </a:schemeClr>
                </a:solidFill>
              </a:rPr>
              <a:t>SUULLINEN PERIMÄTIETO</a:t>
            </a:r>
            <a:endParaRPr lang="fi-FI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u="sng" dirty="0">
                <a:solidFill>
                  <a:schemeClr val="accent6"/>
                </a:solidFill>
              </a:rPr>
              <a:t>MYYTTI</a:t>
            </a:r>
            <a:r>
              <a:rPr lang="fi-FI" b="1" i="1" dirty="0">
                <a:solidFill>
                  <a:schemeClr val="accent6"/>
                </a:solidFill>
              </a:rPr>
              <a:t>: pyhä kertomus maailmanselityksen </a:t>
            </a:r>
            <a:r>
              <a:rPr lang="fi-FI" b="1" i="1" dirty="0" smtClean="0">
                <a:solidFill>
                  <a:schemeClr val="accent6"/>
                </a:solidFill>
              </a:rPr>
              <a:t>perustana</a:t>
            </a:r>
            <a:endParaRPr lang="fi-FI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fi-FI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i-FI" dirty="0" smtClean="0">
                <a:solidFill>
                  <a:schemeClr val="accent6">
                    <a:lumMod val="50000"/>
                  </a:schemeClr>
                </a:solidFill>
              </a:rPr>
              <a:t>Pohjois-Amerikan tasankointiaanit</a:t>
            </a:r>
          </a:p>
          <a:p>
            <a:r>
              <a:rPr lang="fi-FI" dirty="0" smtClean="0">
                <a:solidFill>
                  <a:schemeClr val="accent6">
                    <a:lumMod val="50000"/>
                  </a:schemeClr>
                </a:solidFill>
              </a:rPr>
              <a:t>Australian aboriginaalit</a:t>
            </a:r>
          </a:p>
          <a:p>
            <a:r>
              <a:rPr lang="fi-FI" dirty="0" smtClean="0">
                <a:solidFill>
                  <a:schemeClr val="accent6">
                    <a:lumMod val="50000"/>
                  </a:schemeClr>
                </a:solidFill>
              </a:rPr>
              <a:t>Suomalainen muinaisuskonto</a:t>
            </a:r>
          </a:p>
          <a:p>
            <a:endParaRPr lang="fi-FI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18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i="1" dirty="0" smtClean="0">
                <a:solidFill>
                  <a:schemeClr val="accent6">
                    <a:lumMod val="50000"/>
                  </a:schemeClr>
                </a:solidFill>
              </a:rPr>
              <a:t>LUONNOLLA USKONNOLLINEN MERKITYS</a:t>
            </a:r>
            <a:endParaRPr lang="fi-FI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u="sng" dirty="0">
                <a:solidFill>
                  <a:schemeClr val="accent6"/>
                </a:solidFill>
              </a:rPr>
              <a:t>ANIMISMI:</a:t>
            </a:r>
            <a:r>
              <a:rPr lang="fi-FI" b="1" i="1" dirty="0">
                <a:solidFill>
                  <a:schemeClr val="accent6"/>
                </a:solidFill>
              </a:rPr>
              <a:t> omat henget ja jumalat esim. vuorilla ja metsillä</a:t>
            </a:r>
          </a:p>
          <a:p>
            <a:r>
              <a:rPr lang="fi-FI" b="1" i="1" u="sng" dirty="0">
                <a:solidFill>
                  <a:schemeClr val="accent6"/>
                </a:solidFill>
              </a:rPr>
              <a:t>MAGIA</a:t>
            </a:r>
            <a:r>
              <a:rPr lang="fi-FI" b="1" i="1" dirty="0">
                <a:solidFill>
                  <a:schemeClr val="accent6"/>
                </a:solidFill>
              </a:rPr>
              <a:t>: tapa taivuttaa henget omaan </a:t>
            </a:r>
            <a:r>
              <a:rPr lang="fi-FI" b="1" i="1" dirty="0" smtClean="0">
                <a:solidFill>
                  <a:schemeClr val="accent6"/>
                </a:solidFill>
              </a:rPr>
              <a:t>tahtoon</a:t>
            </a:r>
          </a:p>
          <a:p>
            <a:endParaRPr lang="fi-FI" b="1" i="1" dirty="0">
              <a:solidFill>
                <a:schemeClr val="accent6"/>
              </a:solidFill>
            </a:endParaRP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Pohjois-Amerikan tasankointiaanit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Australian aboriginaalit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Suomalainen muinaisuskonto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059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 smtClean="0">
                <a:solidFill>
                  <a:schemeClr val="accent3">
                    <a:lumMod val="50000"/>
                  </a:schemeClr>
                </a:solidFill>
              </a:rPr>
              <a:t>YHTEISÖLLINEN ELÄMÄNTAPA</a:t>
            </a:r>
            <a:endParaRPr lang="fi-FI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i="1" u="sng" dirty="0" smtClean="0">
                <a:solidFill>
                  <a:schemeClr val="accent6"/>
                </a:solidFill>
              </a:rPr>
              <a:t>INITIAATIO</a:t>
            </a:r>
            <a:r>
              <a:rPr lang="fi-FI" b="1" i="1" u="sng" dirty="0">
                <a:solidFill>
                  <a:schemeClr val="accent6"/>
                </a:solidFill>
              </a:rPr>
              <a:t>:</a:t>
            </a:r>
            <a:r>
              <a:rPr lang="fi-FI" b="1" i="1" dirty="0">
                <a:solidFill>
                  <a:schemeClr val="accent6"/>
                </a:solidFill>
              </a:rPr>
              <a:t> tapa liittää yksilö yhteisön täysivaltaiseksi jäseneksi jonkin </a:t>
            </a:r>
            <a:r>
              <a:rPr lang="fi-FI" b="1" i="1" u="sng" dirty="0">
                <a:solidFill>
                  <a:schemeClr val="accent6"/>
                </a:solidFill>
              </a:rPr>
              <a:t>RIITIN</a:t>
            </a:r>
            <a:r>
              <a:rPr lang="fi-FI" b="1" i="1" dirty="0">
                <a:solidFill>
                  <a:schemeClr val="accent6"/>
                </a:solidFill>
              </a:rPr>
              <a:t> kautta</a:t>
            </a:r>
          </a:p>
          <a:p>
            <a:r>
              <a:rPr lang="fi-FI" b="1" i="1" u="sng" dirty="0">
                <a:solidFill>
                  <a:schemeClr val="accent6"/>
                </a:solidFill>
              </a:rPr>
              <a:t>TABU:</a:t>
            </a:r>
            <a:r>
              <a:rPr lang="fi-FI" b="1" i="1" dirty="0">
                <a:solidFill>
                  <a:schemeClr val="accent6"/>
                </a:solidFill>
              </a:rPr>
              <a:t> pyhä ja kielletty </a:t>
            </a:r>
            <a:r>
              <a:rPr lang="fi-FI" b="1" i="1" dirty="0" smtClean="0">
                <a:solidFill>
                  <a:schemeClr val="accent6"/>
                </a:solidFill>
              </a:rPr>
              <a:t>asia</a:t>
            </a:r>
            <a:endParaRPr lang="fi-FI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fi-FI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i-FI" dirty="0" smtClean="0">
                <a:solidFill>
                  <a:schemeClr val="accent6">
                    <a:lumMod val="50000"/>
                  </a:schemeClr>
                </a:solidFill>
              </a:rPr>
              <a:t>Pohjois-Amerikan tasankointiaanit: totemismi, mana</a:t>
            </a:r>
            <a:endParaRPr lang="fi-FI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Australian aboriginaalit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Suomalainen muinaisuskonto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397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i="1" dirty="0" smtClean="0">
                <a:solidFill>
                  <a:schemeClr val="accent3">
                    <a:lumMod val="50000"/>
                  </a:schemeClr>
                </a:solidFill>
              </a:rPr>
              <a:t>HEIMON ESI-ISÄT TASA-ARVOISIA JÄSENIÄ</a:t>
            </a:r>
            <a:endParaRPr lang="fi-FI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6">
                    <a:lumMod val="75000"/>
                  </a:schemeClr>
                </a:solidFill>
              </a:rPr>
              <a:t>Kuolleet </a:t>
            </a:r>
            <a:r>
              <a:rPr lang="fi-FI" b="1" dirty="0" err="1" smtClean="0">
                <a:solidFill>
                  <a:schemeClr val="accent6">
                    <a:lumMod val="75000"/>
                  </a:schemeClr>
                </a:solidFill>
              </a:rPr>
              <a:t>kuolleet</a:t>
            </a:r>
            <a:r>
              <a:rPr lang="fi-FI" b="1" dirty="0" smtClean="0">
                <a:solidFill>
                  <a:schemeClr val="accent6">
                    <a:lumMod val="75000"/>
                  </a:schemeClr>
                </a:solidFill>
              </a:rPr>
              <a:t>: henkiä, haltijoita</a:t>
            </a:r>
          </a:p>
          <a:p>
            <a:r>
              <a:rPr lang="fi-FI" b="1" dirty="0" smtClean="0">
                <a:solidFill>
                  <a:schemeClr val="accent6">
                    <a:lumMod val="75000"/>
                  </a:schemeClr>
                </a:solidFill>
              </a:rPr>
              <a:t>Elävät kuolleet: jollain oma muisto</a:t>
            </a:r>
          </a:p>
          <a:p>
            <a:endParaRPr lang="fi-FI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fi-FI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i-FI" dirty="0" smtClean="0">
                <a:solidFill>
                  <a:schemeClr val="accent6">
                    <a:lumMod val="50000"/>
                  </a:schemeClr>
                </a:solidFill>
              </a:rPr>
              <a:t>Pohjois-Amerikan </a:t>
            </a:r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tasankointiaanit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Australian aboriginaalit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Suomalainen muinaisuskonto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919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115</Words>
  <Application>Microsoft Office PowerPoint</Application>
  <PresentationFormat>Näytössä katseltava diaesitys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ALKUPERÄISKANSOJEN USKONNOT</vt:lpstr>
      <vt:lpstr>YHDISTÄVIÄ TEKIJÖITÄ</vt:lpstr>
      <vt:lpstr>SUULLINEN PERIMÄTIETO</vt:lpstr>
      <vt:lpstr>LUONNOLLA USKONNOLLINEN MERKITYS</vt:lpstr>
      <vt:lpstr>YHTEISÖLLINEN ELÄMÄNTAPA</vt:lpstr>
      <vt:lpstr>HEIMON ESI-ISÄT TASA-ARVOISIA JÄSENIÄ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ALKUPERÄISKANSOJEN USKONNOT</dc:title>
  <dc:creator>Rintanen Ari</dc:creator>
  <cp:lastModifiedBy>Rautio Marja</cp:lastModifiedBy>
  <cp:revision>6</cp:revision>
  <dcterms:created xsi:type="dcterms:W3CDTF">2014-08-26T04:03:37Z</dcterms:created>
  <dcterms:modified xsi:type="dcterms:W3CDTF">2017-10-03T10:16:18Z</dcterms:modified>
</cp:coreProperties>
</file>