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i-FI" smtClean="0"/>
              <a:t>Muokkaa perustyyl. napsautt.</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1F755C78-EA0A-4363-A128-C19F79EDEE82}" type="datetimeFigureOut">
              <a:rPr lang="fi-FI" smtClean="0"/>
              <a:t>25.4.2017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1F755C78-EA0A-4363-A128-C19F79EDEE82}" type="datetimeFigureOut">
              <a:rPr lang="fi-FI" smtClean="0"/>
              <a:t>25.4.2017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i-FI" smtClean="0"/>
              <a:t>Muokkaa perustyyl. napsautt.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1F755C78-EA0A-4363-A128-C19F79EDEE82}" type="datetimeFigureOut">
              <a:rPr lang="fi-FI" smtClean="0"/>
              <a:t>25.4.2017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4" name="Date Placeholder 3"/>
          <p:cNvSpPr>
            <a:spLocks noGrp="1"/>
          </p:cNvSpPr>
          <p:nvPr>
            <p:ph type="dt" sz="half" idx="10"/>
          </p:nvPr>
        </p:nvSpPr>
        <p:spPr/>
        <p:txBody>
          <a:bodyPr/>
          <a:lstStyle/>
          <a:p>
            <a:fld id="{1F755C78-EA0A-4363-A128-C19F79EDEE82}" type="datetimeFigureOut">
              <a:rPr lang="fi-FI" smtClean="0"/>
              <a:t>25.4.2017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i-FI" smtClean="0"/>
              <a:t>Muokkaa perustyyl. napsautt.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1F755C78-EA0A-4363-A128-C19F79EDEE82}" type="datetimeFigureOut">
              <a:rPr lang="fi-FI" smtClean="0"/>
              <a:t>25.4.2017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i-FI" smtClean="0"/>
              <a:t>Muokkaa perustyyl. napsautt.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1F755C78-EA0A-4363-A128-C19F79EDEE82}" type="datetimeFigureOut">
              <a:rPr lang="fi-FI" smtClean="0"/>
              <a:t>25.4.2017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1F755C78-EA0A-4363-A128-C19F79EDEE82}" type="datetimeFigureOut">
              <a:rPr lang="fi-FI" smtClean="0"/>
              <a:t>25.4.2017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1F755C78-EA0A-4363-A128-C19F79EDEE82}" type="datetimeFigureOut">
              <a:rPr lang="fi-FI" smtClean="0"/>
              <a:t>25.4.2017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55C78-EA0A-4363-A128-C19F79EDEE82}" type="datetimeFigureOut">
              <a:rPr lang="fi-FI" smtClean="0"/>
              <a:t>25.4.2017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i-FI" smtClean="0"/>
              <a:t>Muokkaa perustyyl. napsautt.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F755C78-EA0A-4363-A128-C19F79EDEE82}" type="datetimeFigureOut">
              <a:rPr lang="fi-FI" smtClean="0"/>
              <a:t>25.4.2017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B07BA14-D0A0-4E8A-A23E-AE3B4C7BC6DA}" type="slidenum">
              <a:rPr lang="fi-FI" smtClean="0"/>
              <a:t>‹#›</a:t>
            </a:fld>
            <a:endParaRPr lang="fi-FI"/>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fi-FI" smtClean="0"/>
              <a:t>Muokkaa perustyyl. napsautt.</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F755C78-EA0A-4363-A128-C19F79EDEE82}" type="datetimeFigureOut">
              <a:rPr lang="fi-FI" smtClean="0"/>
              <a:t>25.4.2017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B07BA14-D0A0-4E8A-A23E-AE3B4C7BC6DA}" type="slidenum">
              <a:rPr lang="fi-FI" smtClean="0"/>
              <a:t>‹#›</a:t>
            </a:fld>
            <a:endParaRPr lang="fi-FI"/>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fi-FI" smtClean="0"/>
              <a:t>Lisää kuva napsauttamalla kuvaketta</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i-FI" smtClean="0"/>
              <a:t>Muokkaa perustyyl. napsautt.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F755C78-EA0A-4363-A128-C19F79EDEE82}" type="datetimeFigureOut">
              <a:rPr lang="fi-FI" smtClean="0"/>
              <a:t>25.4.2017</a:t>
            </a:fld>
            <a:endParaRPr lang="fi-FI"/>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B07BA14-D0A0-4E8A-A23E-AE3B4C7BC6DA}" type="slidenum">
              <a:rPr lang="fi-FI" smtClean="0"/>
              <a:t>‹#›</a:t>
            </a:fld>
            <a:endParaRPr lang="fi-FI"/>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67544" y="188641"/>
            <a:ext cx="7117180" cy="864096"/>
          </a:xfrm>
        </p:spPr>
        <p:txBody>
          <a:bodyPr/>
          <a:lstStyle/>
          <a:p>
            <a:r>
              <a:rPr lang="fi-FI" dirty="0" smtClean="0"/>
              <a:t>Rauman Raatihuone</a:t>
            </a:r>
            <a:endParaRPr lang="fi-FI" dirty="0"/>
          </a:p>
        </p:txBody>
      </p:sp>
      <p:sp>
        <p:nvSpPr>
          <p:cNvPr id="3" name="Alaotsikko 2"/>
          <p:cNvSpPr>
            <a:spLocks noGrp="1"/>
          </p:cNvSpPr>
          <p:nvPr>
            <p:ph type="subTitle" idx="1"/>
          </p:nvPr>
        </p:nvSpPr>
        <p:spPr>
          <a:xfrm>
            <a:off x="611560" y="1844824"/>
            <a:ext cx="7117180" cy="4464496"/>
          </a:xfrm>
        </p:spPr>
        <p:txBody>
          <a:bodyPr>
            <a:normAutofit lnSpcReduction="10000"/>
          </a:bodyPr>
          <a:lstStyle/>
          <a:p>
            <a:r>
              <a:rPr lang="fi-FI" sz="3200" u="sng" dirty="0" smtClean="0"/>
              <a:t>Raatihuone on rakennus vanhassa Raumassa</a:t>
            </a:r>
          </a:p>
          <a:p>
            <a:endParaRPr lang="fi-FI" u="sng" dirty="0"/>
          </a:p>
          <a:p>
            <a:endParaRPr lang="fi-FI" u="sng" dirty="0" smtClean="0"/>
          </a:p>
          <a:p>
            <a:r>
              <a:rPr lang="fi-FI" sz="2800" dirty="0"/>
              <a:t>Raatihuoneella työskenteli ennen poliiseja. Se valmistui 1776. Nykyään Raatihuonetta käytetään Rauman museona. Raatihuone on Unescon maailmanperintökohde. Raatihuone on rakennettu kolme kertaa.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980728"/>
            <a:ext cx="290181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83623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51520" y="836712"/>
            <a:ext cx="7117180" cy="936104"/>
          </a:xfrm>
        </p:spPr>
        <p:txBody>
          <a:bodyPr/>
          <a:lstStyle/>
          <a:p>
            <a:r>
              <a:rPr lang="fi-FI" dirty="0" smtClean="0"/>
              <a:t>Raatihuoneen tyyli</a:t>
            </a:r>
            <a:endParaRPr lang="fi-FI" dirty="0"/>
          </a:p>
        </p:txBody>
      </p:sp>
      <p:sp>
        <p:nvSpPr>
          <p:cNvPr id="3" name="Alaotsikko 2"/>
          <p:cNvSpPr>
            <a:spLocks noGrp="1"/>
          </p:cNvSpPr>
          <p:nvPr>
            <p:ph type="subTitle" idx="1"/>
          </p:nvPr>
        </p:nvSpPr>
        <p:spPr>
          <a:xfrm>
            <a:off x="126225" y="2234447"/>
            <a:ext cx="8496944" cy="4608512"/>
          </a:xfrm>
        </p:spPr>
        <p:txBody>
          <a:bodyPr>
            <a:normAutofit/>
          </a:bodyPr>
          <a:lstStyle/>
          <a:p>
            <a:r>
              <a:rPr lang="fi-FI" sz="3200" dirty="0"/>
              <a:t>Se edustaa myöhäisbarokkia.  Alkuperäinen suunnittelija on Christian F. Schröder. Hänen apunansa toimi mestarimuurari Johan </a:t>
            </a:r>
            <a:r>
              <a:rPr lang="fi-FI" sz="3200" dirty="0" err="1"/>
              <a:t>Schytt</a:t>
            </a:r>
            <a:r>
              <a:rPr lang="fi-FI" sz="3200" dirty="0"/>
              <a:t>. Kaksikerroksinen tornilla varustettu perusmuoto oli yleinen jo keskiajan eurooppalaisissa raatihuoneissa</a:t>
            </a:r>
            <a:r>
              <a:rPr lang="fi-FI"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260648"/>
            <a:ext cx="172819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08180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23528" y="332657"/>
            <a:ext cx="7117180" cy="1008112"/>
          </a:xfrm>
        </p:spPr>
        <p:txBody>
          <a:bodyPr/>
          <a:lstStyle/>
          <a:p>
            <a:r>
              <a:rPr lang="fi-FI" dirty="0" smtClean="0"/>
              <a:t>Raatihuoneen museo</a:t>
            </a:r>
            <a:endParaRPr lang="fi-FI" dirty="0"/>
          </a:p>
        </p:txBody>
      </p:sp>
      <p:sp>
        <p:nvSpPr>
          <p:cNvPr id="3" name="Alaotsikko 2"/>
          <p:cNvSpPr>
            <a:spLocks noGrp="1"/>
          </p:cNvSpPr>
          <p:nvPr>
            <p:ph type="subTitle" idx="1"/>
          </p:nvPr>
        </p:nvSpPr>
        <p:spPr>
          <a:xfrm>
            <a:off x="323528" y="1988840"/>
            <a:ext cx="8280920" cy="4536504"/>
          </a:xfrm>
        </p:spPr>
        <p:txBody>
          <a:bodyPr>
            <a:normAutofit/>
          </a:bodyPr>
          <a:lstStyle/>
          <a:p>
            <a:r>
              <a:rPr lang="fi-FI" sz="3200" dirty="0"/>
              <a:t>Museo on toiminut Vanhalla Raatihuoneella jo vuodesta 1902 saakka. Rauman museo toimii paikallisen kulttuuriperinnön ja materiaalisen aineiston tallentajana ja esittelijänä. Runsaan sadan vuoden aikana museo on keskittynyt Rauman kulttuuriin ja paikalliseen historiaan.</a:t>
            </a: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60648"/>
            <a:ext cx="2132856" cy="2132856"/>
          </a:xfrm>
          <a:prstGeom prst="rect">
            <a:avLst/>
          </a:prstGeom>
        </p:spPr>
      </p:pic>
    </p:spTree>
    <p:extLst>
      <p:ext uri="{BB962C8B-B14F-4D97-AF65-F5344CB8AC3E}">
        <p14:creationId xmlns:p14="http://schemas.microsoft.com/office/powerpoint/2010/main" val="200118695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0" y="620688"/>
            <a:ext cx="7117180" cy="1080120"/>
          </a:xfrm>
        </p:spPr>
        <p:txBody>
          <a:bodyPr/>
          <a:lstStyle/>
          <a:p>
            <a:r>
              <a:rPr lang="fi-FI" dirty="0" smtClean="0"/>
              <a:t>Raatihuoneen historia</a:t>
            </a:r>
            <a:endParaRPr lang="fi-FI" dirty="0"/>
          </a:p>
        </p:txBody>
      </p:sp>
      <p:sp>
        <p:nvSpPr>
          <p:cNvPr id="3" name="Alaotsikko 2"/>
          <p:cNvSpPr>
            <a:spLocks noGrp="1"/>
          </p:cNvSpPr>
          <p:nvPr>
            <p:ph type="subTitle" idx="1"/>
          </p:nvPr>
        </p:nvSpPr>
        <p:spPr>
          <a:xfrm>
            <a:off x="395536" y="2601140"/>
            <a:ext cx="7776864" cy="4536504"/>
          </a:xfrm>
        </p:spPr>
        <p:txBody>
          <a:bodyPr>
            <a:normAutofit/>
          </a:bodyPr>
          <a:lstStyle/>
          <a:p>
            <a:r>
              <a:rPr lang="fi-FI" sz="2400" dirty="0"/>
              <a:t>Rauman keskiaikaisesta Raatihuoneesta ei ole säilynyt tietoja. Se on mahdollisesti sijainnut Pyhän Kolminaisuuden kirkon vieressä. Erään tutkijan mukaan se tuhoutui vuoden 1640 kaupunkipalossa. Tämän jälkeen se rakennettiin uudelleen. Uusi rakennus paloi jo 1680 toisessa kaupunkipalossa. Sen jälkeen rakennettiin uusi Raatihuone viereiselle tontille.  Se palveli kaupunkia 90 vuotta, kunnes se tuli niin huonoon kuntoon, että se rakennettiin uusi kivirakenteinen raatihuone.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0648"/>
            <a:ext cx="3024998"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4892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 calcmode="lin" valueType="num">
                                      <p:cBhvr>
                                        <p:cTn id="14" dur="1000" fill="hold"/>
                                        <p:tgtEl>
                                          <p:spTgt spid="4098"/>
                                        </p:tgtEl>
                                        <p:attrNameLst>
                                          <p:attrName>style.rotation</p:attrName>
                                        </p:attrNameLst>
                                      </p:cBhvr>
                                      <p:tavLst>
                                        <p:tav tm="0">
                                          <p:val>
                                            <p:fltVal val="90"/>
                                          </p:val>
                                        </p:tav>
                                        <p:tav tm="100000">
                                          <p:val>
                                            <p:fltVal val="0"/>
                                          </p:val>
                                        </p:tav>
                                      </p:tavLst>
                                    </p:anim>
                                    <p:animEffect transition="in" filter="fade">
                                      <p:cBhvr>
                                        <p:cTn id="15" dur="10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95536" y="332656"/>
            <a:ext cx="2880320" cy="1470025"/>
          </a:xfrm>
        </p:spPr>
        <p:txBody>
          <a:bodyPr/>
          <a:lstStyle/>
          <a:p>
            <a:r>
              <a:rPr lang="fi-FI" sz="5400" dirty="0" smtClean="0"/>
              <a:t>Lähteet</a:t>
            </a:r>
            <a:endParaRPr lang="fi-FI" sz="5400" dirty="0"/>
          </a:p>
        </p:txBody>
      </p:sp>
      <p:sp>
        <p:nvSpPr>
          <p:cNvPr id="3" name="Alaotsikko 2"/>
          <p:cNvSpPr>
            <a:spLocks noGrp="1"/>
          </p:cNvSpPr>
          <p:nvPr>
            <p:ph type="subTitle" idx="1"/>
          </p:nvPr>
        </p:nvSpPr>
        <p:spPr>
          <a:xfrm>
            <a:off x="179512" y="2204864"/>
            <a:ext cx="7117180" cy="1080120"/>
          </a:xfrm>
        </p:spPr>
        <p:txBody>
          <a:bodyPr>
            <a:normAutofit fontScale="85000" lnSpcReduction="20000"/>
          </a:bodyPr>
          <a:lstStyle/>
          <a:p>
            <a:r>
              <a:rPr lang="fi-FI" sz="3600" dirty="0" err="1" smtClean="0"/>
              <a:t>Wikipedia</a:t>
            </a:r>
            <a:r>
              <a:rPr lang="fi-FI" sz="3600" dirty="0" smtClean="0"/>
              <a:t> </a:t>
            </a:r>
          </a:p>
          <a:p>
            <a:r>
              <a:rPr lang="fi-FI" sz="3600" dirty="0" smtClean="0"/>
              <a:t>ja Rauman sivut</a:t>
            </a:r>
            <a:endParaRPr lang="fi-FI"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20688"/>
            <a:ext cx="3685118"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30855"/>
            <a:ext cx="3744416" cy="2508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3654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p:cTn id="22" dur="1000" fill="hold"/>
                                        <p:tgtEl>
                                          <p:spTgt spid="5122"/>
                                        </p:tgtEl>
                                        <p:attrNameLst>
                                          <p:attrName>ppt_w</p:attrName>
                                        </p:attrNameLst>
                                      </p:cBhvr>
                                      <p:tavLst>
                                        <p:tav tm="0">
                                          <p:val>
                                            <p:fltVal val="0"/>
                                          </p:val>
                                        </p:tav>
                                        <p:tav tm="100000">
                                          <p:val>
                                            <p:strVal val="#ppt_w"/>
                                          </p:val>
                                        </p:tav>
                                      </p:tavLst>
                                    </p:anim>
                                    <p:anim calcmode="lin" valueType="num">
                                      <p:cBhvr>
                                        <p:cTn id="23" dur="1000" fill="hold"/>
                                        <p:tgtEl>
                                          <p:spTgt spid="5122"/>
                                        </p:tgtEl>
                                        <p:attrNameLst>
                                          <p:attrName>ppt_h</p:attrName>
                                        </p:attrNameLst>
                                      </p:cBhvr>
                                      <p:tavLst>
                                        <p:tav tm="0">
                                          <p:val>
                                            <p:fltVal val="0"/>
                                          </p:val>
                                        </p:tav>
                                        <p:tav tm="100000">
                                          <p:val>
                                            <p:strVal val="#ppt_h"/>
                                          </p:val>
                                        </p:tav>
                                      </p:tavLst>
                                    </p:anim>
                                    <p:anim calcmode="lin" valueType="num">
                                      <p:cBhvr>
                                        <p:cTn id="24" dur="1000" fill="hold"/>
                                        <p:tgtEl>
                                          <p:spTgt spid="5122"/>
                                        </p:tgtEl>
                                        <p:attrNameLst>
                                          <p:attrName>style.rotation</p:attrName>
                                        </p:attrNameLst>
                                      </p:cBhvr>
                                      <p:tavLst>
                                        <p:tav tm="0">
                                          <p:val>
                                            <p:fltVal val="90"/>
                                          </p:val>
                                        </p:tav>
                                        <p:tav tm="100000">
                                          <p:val>
                                            <p:fltVal val="0"/>
                                          </p:val>
                                        </p:tav>
                                      </p:tavLst>
                                    </p:anim>
                                    <p:animEffect transition="in" filter="fade">
                                      <p:cBhvr>
                                        <p:cTn id="25" dur="10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 calcmode="lin" valueType="num">
                                      <p:cBhvr>
                                        <p:cTn id="30" dur="1000" fill="hold"/>
                                        <p:tgtEl>
                                          <p:spTgt spid="5123"/>
                                        </p:tgtEl>
                                        <p:attrNameLst>
                                          <p:attrName>ppt_w</p:attrName>
                                        </p:attrNameLst>
                                      </p:cBhvr>
                                      <p:tavLst>
                                        <p:tav tm="0">
                                          <p:val>
                                            <p:fltVal val="0"/>
                                          </p:val>
                                        </p:tav>
                                        <p:tav tm="100000">
                                          <p:val>
                                            <p:strVal val="#ppt_w"/>
                                          </p:val>
                                        </p:tav>
                                      </p:tavLst>
                                    </p:anim>
                                    <p:anim calcmode="lin" valueType="num">
                                      <p:cBhvr>
                                        <p:cTn id="31" dur="1000" fill="hold"/>
                                        <p:tgtEl>
                                          <p:spTgt spid="5123"/>
                                        </p:tgtEl>
                                        <p:attrNameLst>
                                          <p:attrName>ppt_h</p:attrName>
                                        </p:attrNameLst>
                                      </p:cBhvr>
                                      <p:tavLst>
                                        <p:tav tm="0">
                                          <p:val>
                                            <p:fltVal val="0"/>
                                          </p:val>
                                        </p:tav>
                                        <p:tav tm="100000">
                                          <p:val>
                                            <p:strVal val="#ppt_h"/>
                                          </p:val>
                                        </p:tav>
                                      </p:tavLst>
                                    </p:anim>
                                    <p:anim calcmode="lin" valueType="num">
                                      <p:cBhvr>
                                        <p:cTn id="32" dur="1000" fill="hold"/>
                                        <p:tgtEl>
                                          <p:spTgt spid="5123"/>
                                        </p:tgtEl>
                                        <p:attrNameLst>
                                          <p:attrName>style.rotation</p:attrName>
                                        </p:attrNameLst>
                                      </p:cBhvr>
                                      <p:tavLst>
                                        <p:tav tm="0">
                                          <p:val>
                                            <p:fltVal val="90"/>
                                          </p:val>
                                        </p:tav>
                                        <p:tav tm="100000">
                                          <p:val>
                                            <p:fltVal val="0"/>
                                          </p:val>
                                        </p:tav>
                                      </p:tavLst>
                                    </p:anim>
                                    <p:animEffect transition="in" filter="fade">
                                      <p:cBhvr>
                                        <p:cTn id="33"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Kesä">
  <a:themeElements>
    <a:clrScheme name="Kesä">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Kesä">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esä">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TM01972873[[fn=Kesä]]</Template>
  <TotalTime>79</TotalTime>
  <Words>177</Words>
  <Application>Microsoft Office PowerPoint</Application>
  <PresentationFormat>Näytössä katseltava diaesitys (4:3)</PresentationFormat>
  <Paragraphs>14</Paragraphs>
  <Slides>5</Slides>
  <Notes>0</Notes>
  <HiddenSlides>0</HiddenSlides>
  <MMClips>0</MMClips>
  <ScaleCrop>false</ScaleCrop>
  <HeadingPairs>
    <vt:vector size="4" baseType="variant">
      <vt:variant>
        <vt:lpstr>Teema</vt:lpstr>
      </vt:variant>
      <vt:variant>
        <vt:i4>1</vt:i4>
      </vt:variant>
      <vt:variant>
        <vt:lpstr>Dian otsikot</vt:lpstr>
      </vt:variant>
      <vt:variant>
        <vt:i4>5</vt:i4>
      </vt:variant>
    </vt:vector>
  </HeadingPairs>
  <TitlesOfParts>
    <vt:vector size="6" baseType="lpstr">
      <vt:lpstr>Kesä</vt:lpstr>
      <vt:lpstr>Rauman Raatihuone</vt:lpstr>
      <vt:lpstr>Raatihuoneen tyyli</vt:lpstr>
      <vt:lpstr>Raatihuoneen museo</vt:lpstr>
      <vt:lpstr>Raatihuoneen historia</vt:lpstr>
      <vt:lpstr>Lähteet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Rauman Raatihuone</dc:title>
  <dc:creator>Windows-käyttäjä</dc:creator>
  <cp:lastModifiedBy>Windows-käyttäjä</cp:lastModifiedBy>
  <cp:revision>5</cp:revision>
  <dcterms:created xsi:type="dcterms:W3CDTF">2017-04-25T06:04:34Z</dcterms:created>
  <dcterms:modified xsi:type="dcterms:W3CDTF">2017-04-25T07:23:47Z</dcterms:modified>
</cp:coreProperties>
</file>