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42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12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208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Otsikko, teksti ja 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6797-4EEE-4D88-9B06-958AB240F591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63069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569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945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785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2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3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04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855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814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A9AA0-98B8-4275-A0E2-E7D03E2C3FC9}" type="datetimeFigureOut">
              <a:rPr lang="fi-FI" smtClean="0"/>
              <a:t>13.3.2024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CA156-AF09-4CEE-B767-F449FB8754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948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41433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sz="2400"/>
              <a:t>COVALENT BONDING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765175"/>
            <a:ext cx="8229600" cy="4789488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Covalent bonds involves the </a:t>
            </a:r>
            <a:r>
              <a:rPr lang="en-US" altLang="fi-FI" sz="1800" i="1">
                <a:solidFill>
                  <a:srgbClr val="0070C0"/>
                </a:solidFill>
              </a:rPr>
              <a:t>sharing </a:t>
            </a:r>
            <a:r>
              <a:rPr lang="en-US" altLang="fi-FI" sz="1800">
                <a:solidFill>
                  <a:srgbClr val="0070C0"/>
                </a:solidFill>
              </a:rPr>
              <a:t>of electrons, so that each atom is configured like an inert gas.</a:t>
            </a:r>
          </a:p>
          <a:p>
            <a:pPr lvl="1" eaLnBrk="1" hangingPunct="1"/>
            <a:r>
              <a:rPr lang="en-US" altLang="fi-FI" sz="1500">
                <a:solidFill>
                  <a:srgbClr val="0070C0"/>
                </a:solidFill>
              </a:rPr>
              <a:t>Electrostatic attraction between electrons and nuclei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Hydrogen is the simplest example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Generally formed by atoms with little differences in electronegativity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Be able to draw the electron distribution of single and multiple bonds in molecules</a:t>
            </a:r>
          </a:p>
          <a:p>
            <a:pPr lvl="1" eaLnBrk="1" hangingPunct="1"/>
            <a:r>
              <a:rPr lang="en-US" altLang="fi-FI" sz="1600">
                <a:solidFill>
                  <a:srgbClr val="0070C0"/>
                </a:solidFill>
              </a:rPr>
              <a:t>E.g. O</a:t>
            </a:r>
            <a:r>
              <a:rPr lang="en-US" altLang="fi-FI" sz="1600" baseline="-25000">
                <a:solidFill>
                  <a:srgbClr val="0070C0"/>
                </a:solidFill>
              </a:rPr>
              <a:t>2</a:t>
            </a:r>
            <a:r>
              <a:rPr lang="en-US" altLang="fi-FI" sz="1600">
                <a:solidFill>
                  <a:srgbClr val="0070C0"/>
                </a:solidFill>
              </a:rPr>
              <a:t>, N</a:t>
            </a:r>
            <a:r>
              <a:rPr lang="en-US" altLang="fi-FI" sz="1600" baseline="-25000">
                <a:solidFill>
                  <a:srgbClr val="0070C0"/>
                </a:solidFill>
              </a:rPr>
              <a:t>2</a:t>
            </a:r>
            <a:r>
              <a:rPr lang="en-US" altLang="fi-FI" sz="1600">
                <a:solidFill>
                  <a:srgbClr val="0070C0"/>
                </a:solidFill>
              </a:rPr>
              <a:t>, CO</a:t>
            </a:r>
            <a:r>
              <a:rPr lang="en-US" altLang="fi-FI" sz="1600" baseline="-25000">
                <a:solidFill>
                  <a:srgbClr val="0070C0"/>
                </a:solidFill>
              </a:rPr>
              <a:t>2</a:t>
            </a:r>
            <a:r>
              <a:rPr lang="en-US" altLang="fi-FI" sz="1600">
                <a:solidFill>
                  <a:srgbClr val="0070C0"/>
                </a:solidFill>
              </a:rPr>
              <a:t>, C</a:t>
            </a:r>
            <a:r>
              <a:rPr lang="en-US" altLang="fi-FI" sz="1600" baseline="-25000">
                <a:solidFill>
                  <a:srgbClr val="0070C0"/>
                </a:solidFill>
              </a:rPr>
              <a:t>2</a:t>
            </a:r>
            <a:r>
              <a:rPr lang="en-US" altLang="fi-FI" sz="1600">
                <a:solidFill>
                  <a:srgbClr val="0070C0"/>
                </a:solidFill>
              </a:rPr>
              <a:t>H</a:t>
            </a:r>
            <a:r>
              <a:rPr lang="en-US" altLang="fi-FI" sz="1600" baseline="-25000">
                <a:solidFill>
                  <a:srgbClr val="0070C0"/>
                </a:solidFill>
              </a:rPr>
              <a:t>4</a:t>
            </a:r>
            <a:r>
              <a:rPr lang="en-US" altLang="fi-FI" sz="1600">
                <a:solidFill>
                  <a:srgbClr val="0070C0"/>
                </a:solidFill>
              </a:rPr>
              <a:t>, C</a:t>
            </a:r>
            <a:r>
              <a:rPr lang="en-US" altLang="fi-FI" sz="1600" baseline="-25000">
                <a:solidFill>
                  <a:srgbClr val="0070C0"/>
                </a:solidFill>
              </a:rPr>
              <a:t>2</a:t>
            </a:r>
            <a:r>
              <a:rPr lang="en-US" altLang="fi-FI" sz="1600">
                <a:solidFill>
                  <a:srgbClr val="0070C0"/>
                </a:solidFill>
              </a:rPr>
              <a:t>H</a:t>
            </a:r>
            <a:r>
              <a:rPr lang="en-US" altLang="fi-FI" sz="1600" baseline="-25000">
                <a:solidFill>
                  <a:srgbClr val="0070C0"/>
                </a:solidFill>
              </a:rPr>
              <a:t>2</a:t>
            </a:r>
            <a:endParaRPr lang="en-US" altLang="fi-FI" sz="1600">
              <a:solidFill>
                <a:srgbClr val="0070C0"/>
              </a:solidFill>
            </a:endParaRPr>
          </a:p>
        </p:txBody>
      </p:sp>
      <p:sp>
        <p:nvSpPr>
          <p:cNvPr id="5124" name="Picture 5" descr="Diagram"/>
          <p:cNvSpPr>
            <a:spLocks noChangeAspect="1" noChangeArrowheads="1"/>
          </p:cNvSpPr>
          <p:nvPr/>
        </p:nvSpPr>
        <p:spPr bwMode="auto">
          <a:xfrm>
            <a:off x="2640013" y="4076700"/>
            <a:ext cx="47879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128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1"/>
            <a:ext cx="5051425" cy="620713"/>
          </a:xfrm>
        </p:spPr>
        <p:txBody>
          <a:bodyPr/>
          <a:lstStyle/>
          <a:p>
            <a:pPr eaLnBrk="1" hangingPunct="1"/>
            <a:r>
              <a:rPr lang="fi-FI" altLang="fi-FI" sz="2000"/>
              <a:t>MOLECULAR POLARITY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692151"/>
            <a:ext cx="4259263" cy="5438775"/>
          </a:xfrm>
        </p:spPr>
        <p:txBody>
          <a:bodyPr/>
          <a:lstStyle/>
          <a:p>
            <a:pPr eaLnBrk="1" hangingPunct="1"/>
            <a:r>
              <a:rPr lang="en-US" altLang="fi-FI" sz="1600"/>
              <a:t>The polarity of a molecule depends on its shape and on the electronegativities of its atoms</a:t>
            </a:r>
          </a:p>
          <a:p>
            <a:pPr eaLnBrk="1" hangingPunct="1"/>
            <a:r>
              <a:rPr lang="en-US" altLang="fi-FI" sz="1600"/>
              <a:t>Atoms high in electronegativity tend to have partial negative charges (O, N, halogens)</a:t>
            </a:r>
          </a:p>
          <a:p>
            <a:pPr eaLnBrk="1" hangingPunct="1"/>
            <a:r>
              <a:rPr lang="en-US" altLang="fi-FI" sz="1600"/>
              <a:t>Others (H, C) tend to be neutral or have partially positive charges</a:t>
            </a:r>
          </a:p>
          <a:p>
            <a:pPr eaLnBrk="1" hangingPunct="1"/>
            <a:r>
              <a:rPr lang="en-US" altLang="fi-FI" sz="1600"/>
              <a:t>Electrons in polar covalent bonds are unequally shared</a:t>
            </a:r>
          </a:p>
          <a:p>
            <a:pPr eaLnBrk="1" hangingPunct="1"/>
            <a:r>
              <a:rPr lang="en-US" altLang="fi-FI" sz="1600"/>
              <a:t>Separation of partial charges (pos &amp; neg) creates a dipole</a:t>
            </a:r>
          </a:p>
          <a:p>
            <a:pPr eaLnBrk="1" hangingPunct="1"/>
            <a:r>
              <a:rPr lang="en-US" altLang="fi-FI" sz="1600"/>
              <a:t>A polar molecule results when a molecule has polar bonds in an unsymmetrical arrangement</a:t>
            </a:r>
          </a:p>
          <a:p>
            <a:pPr eaLnBrk="1" hangingPunct="1"/>
            <a:r>
              <a:rPr lang="en-US" altLang="fi-FI" sz="1600"/>
              <a:t>Symmetrically arranged polar bonds will result in non-polar molecules</a:t>
            </a:r>
          </a:p>
          <a:p>
            <a:pPr eaLnBrk="1" hangingPunct="1"/>
            <a:endParaRPr lang="en-US" altLang="fi-FI" sz="1600"/>
          </a:p>
        </p:txBody>
      </p:sp>
      <p:pic>
        <p:nvPicPr>
          <p:cNvPr id="14340" name="Picture 5" descr="150wa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0826" y="0"/>
            <a:ext cx="4067175" cy="2997200"/>
          </a:xfrm>
          <a:noFill/>
        </p:spPr>
      </p:pic>
      <p:pic>
        <p:nvPicPr>
          <p:cNvPr id="14341" name="Picture 8" descr="210dipol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8764" y="3941763"/>
            <a:ext cx="3165475" cy="2189162"/>
          </a:xfrm>
          <a:noFill/>
        </p:spPr>
      </p:pic>
    </p:spTree>
    <p:extLst>
      <p:ext uri="{BB962C8B-B14F-4D97-AF65-F5344CB8AC3E}">
        <p14:creationId xmlns:p14="http://schemas.microsoft.com/office/powerpoint/2010/main" val="360368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altLang="fi-FI" sz="2000"/>
              <a:t>INTERMOLECULAR FORCES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333375"/>
            <a:ext cx="8229600" cy="36718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fi-FI" sz="1800" dirty="0"/>
              <a:t>Other forces are at work that are weaker than covalent bonds</a:t>
            </a:r>
          </a:p>
          <a:p>
            <a:pPr eaLnBrk="1" hangingPunct="1">
              <a:defRPr/>
            </a:pPr>
            <a:r>
              <a:rPr lang="en-US" altLang="fi-FI" sz="1800" dirty="0"/>
              <a:t>Even in non-polar molecules electrons can be unevenly spread(at moments: temporary dipoles)</a:t>
            </a:r>
          </a:p>
          <a:p>
            <a:pPr eaLnBrk="1" hangingPunct="1">
              <a:defRPr/>
            </a:pPr>
            <a:r>
              <a:rPr lang="en-US" altLang="fi-FI" sz="1800" dirty="0"/>
              <a:t>An instantaneous dipole in one molecule can induce another one in a neighboring particle---London’s forces</a:t>
            </a:r>
          </a:p>
          <a:p>
            <a:pPr eaLnBrk="1" hangingPunct="1">
              <a:defRPr/>
            </a:pPr>
            <a:r>
              <a:rPr lang="en-US" altLang="fi-FI" sz="1800" dirty="0"/>
              <a:t>This is constantly </a:t>
            </a:r>
            <a:r>
              <a:rPr lang="en-US" altLang="fi-FI" sz="1800" dirty="0" err="1"/>
              <a:t>occuring</a:t>
            </a:r>
            <a:r>
              <a:rPr lang="en-US" altLang="fi-FI" sz="1800" dirty="0"/>
              <a:t>: Fleeting attractions between molecules(not just two, but many)</a:t>
            </a:r>
          </a:p>
          <a:p>
            <a:pPr eaLnBrk="1" hangingPunct="1">
              <a:defRPr/>
            </a:pPr>
            <a:r>
              <a:rPr lang="en-US" altLang="fi-FI" sz="1800" dirty="0"/>
              <a:t>Non-polar molecules!</a:t>
            </a:r>
          </a:p>
          <a:p>
            <a:pPr eaLnBrk="1" hangingPunct="1">
              <a:defRPr/>
            </a:pPr>
            <a:endParaRPr lang="fi-FI" altLang="fi-FI" sz="1800" dirty="0"/>
          </a:p>
          <a:p>
            <a:pPr marL="0" indent="0">
              <a:buNone/>
              <a:defRPr/>
            </a:pPr>
            <a:endParaRPr lang="fi-FI" altLang="fi-FI" sz="1800" dirty="0"/>
          </a:p>
          <a:p>
            <a:pPr eaLnBrk="1" hangingPunct="1">
              <a:defRPr/>
            </a:pPr>
            <a:endParaRPr lang="fi-FI" altLang="fi-FI" sz="1800" dirty="0"/>
          </a:p>
        </p:txBody>
      </p:sp>
      <p:graphicFrame>
        <p:nvGraphicFramePr>
          <p:cNvPr id="31769" name="Group 25"/>
          <p:cNvGraphicFramePr>
            <a:graphicFrameLocks noGrp="1"/>
          </p:cNvGraphicFramePr>
          <p:nvPr/>
        </p:nvGraphicFramePr>
        <p:xfrm>
          <a:off x="10199688" y="6858001"/>
          <a:ext cx="5238750" cy="365125"/>
        </p:xfrm>
        <a:graphic>
          <a:graphicData uri="http://schemas.openxmlformats.org/drawingml/2006/table">
            <a:tbl>
              <a:tblPr/>
              <a:tblGrid>
                <a:gridCol w="523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445" marB="4544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366" name="Picture 16" descr="appro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922964"/>
            <a:ext cx="2611438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27"/>
          <p:cNvSpPr txBox="1">
            <a:spLocks noChangeArrowheads="1"/>
          </p:cNvSpPr>
          <p:nvPr/>
        </p:nvSpPr>
        <p:spPr bwMode="auto">
          <a:xfrm>
            <a:off x="3000375" y="4941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  <p:pic>
        <p:nvPicPr>
          <p:cNvPr id="15368" name="Picture 30" descr="Graphite crystal latt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852738"/>
            <a:ext cx="52197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89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1981200" y="188913"/>
            <a:ext cx="8229600" cy="889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fi-FI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260351"/>
            <a:ext cx="8229600" cy="1268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sz="2400">
                <a:solidFill>
                  <a:srgbClr val="0070C0"/>
                </a:solidFill>
              </a:rPr>
              <a:t>London’s forces: slightly uneven charges on a molecule/atom at any moment. During this moment there might be temporary attraction between opposite charges</a:t>
            </a:r>
            <a:endParaRPr lang="en-US" altLang="fi-FI" sz="240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fi-FI" sz="2400"/>
          </a:p>
        </p:txBody>
      </p:sp>
      <p:pic>
        <p:nvPicPr>
          <p:cNvPr id="16388" name="Picture 4" descr="appro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557339"/>
            <a:ext cx="496728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359150" y="1700214"/>
            <a:ext cx="865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fi-FI" sz="1200">
                <a:solidFill>
                  <a:srgbClr val="080808"/>
                </a:solidFill>
              </a:rPr>
              <a:t>Instanta-neous dipole</a:t>
            </a:r>
            <a:endParaRPr lang="en-US" altLang="fi-FI" sz="1200">
              <a:solidFill>
                <a:srgbClr val="080808"/>
              </a:solidFill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600825" y="1844675"/>
            <a:ext cx="11509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fi-FI" sz="1400">
                <a:solidFill>
                  <a:srgbClr val="080808"/>
                </a:solidFill>
              </a:rPr>
              <a:t>Not charged</a:t>
            </a:r>
            <a:endParaRPr lang="en-US" altLang="fi-FI" sz="1400">
              <a:solidFill>
                <a:srgbClr val="080808"/>
              </a:solidFill>
            </a:endParaRP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2187575" y="2795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2063750" y="2852739"/>
            <a:ext cx="81359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buFontTx/>
              <a:buChar char="•"/>
            </a:pPr>
            <a:r>
              <a:rPr lang="fi-FI" altLang="fi-FI">
                <a:solidFill>
                  <a:srgbClr val="0070C0"/>
                </a:solidFill>
              </a:rPr>
              <a:t>Increase as mass increases, and as distance between molecules/atoms decreases</a:t>
            </a:r>
          </a:p>
          <a:p>
            <a:pPr>
              <a:buFontTx/>
              <a:buChar char="•"/>
            </a:pPr>
            <a:r>
              <a:rPr lang="fi-FI" altLang="fi-FI">
                <a:solidFill>
                  <a:srgbClr val="0070C0"/>
                </a:solidFill>
              </a:rPr>
              <a:t>Relatively weak attraction</a:t>
            </a:r>
            <a:endParaRPr lang="en-US" altLang="fi-FI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3429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sz="2000"/>
              <a:t>DIPOLE FORCES</a:t>
            </a:r>
            <a:endParaRPr lang="en-US" sz="20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692151"/>
            <a:ext cx="8229600" cy="5438775"/>
          </a:xfrm>
        </p:spPr>
        <p:txBody>
          <a:bodyPr/>
          <a:lstStyle/>
          <a:p>
            <a:pPr eaLnBrk="1" hangingPunct="1">
              <a:buFontTx/>
              <a:buChar char="o"/>
            </a:pPr>
            <a:r>
              <a:rPr lang="en-US" altLang="fi-FI" sz="1800">
                <a:solidFill>
                  <a:srgbClr val="0070C0"/>
                </a:solidFill>
              </a:rPr>
              <a:t>Polar molecules are attracted to each other by electrostatic forces</a:t>
            </a:r>
          </a:p>
          <a:p>
            <a:pPr eaLnBrk="1" hangingPunct="1">
              <a:buFontTx/>
              <a:buChar char="o"/>
            </a:pPr>
            <a:r>
              <a:rPr lang="en-US" altLang="fi-FI" sz="1800">
                <a:solidFill>
                  <a:srgbClr val="0070C0"/>
                </a:solidFill>
              </a:rPr>
              <a:t>Relatively weak attraction, but stronger than London’s forces</a:t>
            </a:r>
          </a:p>
          <a:p>
            <a:pPr eaLnBrk="1" hangingPunct="1">
              <a:buFontTx/>
              <a:buChar char="o"/>
            </a:pPr>
            <a:r>
              <a:rPr lang="en-US" altLang="fi-FI" sz="1800">
                <a:solidFill>
                  <a:srgbClr val="0070C0"/>
                </a:solidFill>
              </a:rPr>
              <a:t>Butane (C</a:t>
            </a:r>
            <a:r>
              <a:rPr lang="en-US" altLang="fi-FI" sz="1800" baseline="-25000">
                <a:solidFill>
                  <a:srgbClr val="0070C0"/>
                </a:solidFill>
              </a:rPr>
              <a:t>4</a:t>
            </a:r>
            <a:r>
              <a:rPr lang="en-US" altLang="fi-FI" sz="1800">
                <a:solidFill>
                  <a:srgbClr val="0070C0"/>
                </a:solidFill>
              </a:rPr>
              <a:t>H</a:t>
            </a:r>
            <a:r>
              <a:rPr lang="en-US" altLang="fi-FI" sz="1800" baseline="-25000">
                <a:solidFill>
                  <a:srgbClr val="0070C0"/>
                </a:solidFill>
              </a:rPr>
              <a:t>10</a:t>
            </a:r>
            <a:r>
              <a:rPr lang="en-US" altLang="fi-FI" sz="1800">
                <a:solidFill>
                  <a:srgbClr val="0070C0"/>
                </a:solidFill>
              </a:rPr>
              <a:t>) and Propanone (C</a:t>
            </a:r>
            <a:r>
              <a:rPr lang="en-US" altLang="fi-FI" sz="1800" baseline="-25000">
                <a:solidFill>
                  <a:srgbClr val="0070C0"/>
                </a:solidFill>
              </a:rPr>
              <a:t>3</a:t>
            </a:r>
            <a:r>
              <a:rPr lang="en-US" altLang="fi-FI" sz="1800">
                <a:solidFill>
                  <a:srgbClr val="0070C0"/>
                </a:solidFill>
              </a:rPr>
              <a:t>H</a:t>
            </a:r>
            <a:r>
              <a:rPr lang="en-US" altLang="fi-FI" sz="1800" baseline="-25000">
                <a:solidFill>
                  <a:srgbClr val="0070C0"/>
                </a:solidFill>
              </a:rPr>
              <a:t>6</a:t>
            </a:r>
            <a:r>
              <a:rPr lang="en-US" altLang="fi-FI" sz="1800">
                <a:solidFill>
                  <a:srgbClr val="0070C0"/>
                </a:solidFill>
              </a:rPr>
              <a:t>O) have the same molecular mass, but the polar propanone has a much higher boiling point.</a:t>
            </a:r>
          </a:p>
          <a:p>
            <a:pPr eaLnBrk="1" hangingPunct="1">
              <a:buFontTx/>
              <a:buChar char="o"/>
            </a:pPr>
            <a:endParaRPr lang="en-US" altLang="fi-FI" sz="180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08213" y="2544764"/>
            <a:ext cx="3167062" cy="198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fi-FI" sz="3400">
                <a:latin typeface="Arial" panose="020B0604020202020204" pitchFamily="34" charset="0"/>
              </a:rPr>
              <a:t> </a:t>
            </a:r>
            <a:r>
              <a:rPr lang="en-US" altLang="fi-FI">
                <a:latin typeface="Arial" panose="020B0604020202020204" pitchFamily="34" charset="0"/>
              </a:rPr>
              <a:t>     </a:t>
            </a:r>
            <a:r>
              <a:rPr lang="en-US" altLang="fi-FI" b="1"/>
              <a:t>H   H    H  H</a:t>
            </a:r>
            <a:br>
              <a:rPr lang="en-US" altLang="fi-FI" b="1"/>
            </a:br>
            <a:r>
              <a:rPr lang="en-US" altLang="fi-FI" b="1"/>
              <a:t>      |    |    |    |</a:t>
            </a:r>
            <a:br>
              <a:rPr lang="en-US" altLang="fi-FI" b="1"/>
            </a:br>
            <a:r>
              <a:rPr lang="en-US" altLang="fi-FI" b="1"/>
              <a:t>H - C - C - C - C - H</a:t>
            </a:r>
            <a:br>
              <a:rPr lang="en-US" altLang="fi-FI" b="1"/>
            </a:br>
            <a:r>
              <a:rPr lang="en-US" altLang="fi-FI" b="1"/>
              <a:t>      |    |    |    |</a:t>
            </a:r>
            <a:br>
              <a:rPr lang="en-US" altLang="fi-FI" b="1"/>
            </a:br>
            <a:r>
              <a:rPr lang="en-US" altLang="fi-FI" b="1"/>
              <a:t>      H   H   H   H</a:t>
            </a:r>
            <a:br>
              <a:rPr lang="en-US" altLang="fi-FI" b="1"/>
            </a:br>
            <a:r>
              <a:rPr lang="en-US" altLang="fi-FI">
                <a:latin typeface="Arial" panose="020B0604020202020204" pitchFamily="34" charset="0"/>
              </a:rPr>
              <a:t>            </a:t>
            </a:r>
          </a:p>
        </p:txBody>
      </p:sp>
      <p:pic>
        <p:nvPicPr>
          <p:cNvPr id="17413" name="Picture 5" descr="Image19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6" y="2636838"/>
            <a:ext cx="22320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90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487362"/>
          </a:xfrm>
        </p:spPr>
        <p:txBody>
          <a:bodyPr/>
          <a:lstStyle/>
          <a:p>
            <a:pPr eaLnBrk="1" hangingPunct="1"/>
            <a:r>
              <a:rPr lang="fi-FI" altLang="fi-FI" sz="2000"/>
              <a:t>HYDROGEN BONDING</a:t>
            </a:r>
            <a:endParaRPr lang="en-US" altLang="fi-FI" sz="2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765176"/>
            <a:ext cx="4824412" cy="4530725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Occurs when hydrogen is bonded directly to a small highly electronegative element (F, O, N), a very strong dipole is formed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As the electron is drawn away from the hydrogen, all that remains is the lone proton in the nucleus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The proton attracts a non-bonding pair of electrons from the highly electronegative element, creating a very strong dipole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Hydrogen bonding quite strong in water(relatively high boiling point)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Stronger than dipole forces and van der Waal’s forces</a:t>
            </a:r>
          </a:p>
        </p:txBody>
      </p:sp>
      <p:pic>
        <p:nvPicPr>
          <p:cNvPr id="18436" name="Picture 5" descr="160hbond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6" y="2276476"/>
            <a:ext cx="3813175" cy="443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70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487362"/>
          </a:xfrm>
        </p:spPr>
        <p:txBody>
          <a:bodyPr/>
          <a:lstStyle/>
          <a:p>
            <a:pPr eaLnBrk="1" hangingPunct="1"/>
            <a:r>
              <a:rPr lang="fi-FI" altLang="fi-FI" sz="2000">
                <a:solidFill>
                  <a:srgbClr val="0070C0"/>
                </a:solidFill>
              </a:rPr>
              <a:t>LEWIS STRUCTURES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908051"/>
            <a:ext cx="8229600" cy="4530725"/>
          </a:xfrm>
        </p:spPr>
        <p:txBody>
          <a:bodyPr/>
          <a:lstStyle/>
          <a:p>
            <a:pPr eaLnBrk="1" hangingPunct="1"/>
            <a:r>
              <a:rPr lang="fi-FI" altLang="fi-FI" sz="1800">
                <a:solidFill>
                  <a:srgbClr val="0070C0"/>
                </a:solidFill>
              </a:rPr>
              <a:t>aka the electron dot structure</a:t>
            </a:r>
          </a:p>
          <a:p>
            <a:pPr eaLnBrk="1" hangingPunct="1"/>
            <a:r>
              <a:rPr lang="fi-FI" altLang="fi-FI" sz="1800">
                <a:solidFill>
                  <a:srgbClr val="0070C0"/>
                </a:solidFill>
              </a:rPr>
              <a:t>All valence electrons are shown</a:t>
            </a:r>
          </a:p>
          <a:p>
            <a:pPr eaLnBrk="1" hangingPunct="1"/>
            <a:r>
              <a:rPr lang="fi-FI" altLang="fi-FI" sz="1800">
                <a:solidFill>
                  <a:srgbClr val="0070C0"/>
                </a:solidFill>
              </a:rPr>
              <a:t>Various methods of depicting electrons (dots, crosses, combinations).</a:t>
            </a:r>
          </a:p>
          <a:p>
            <a:pPr eaLnBrk="1" hangingPunct="1"/>
            <a:r>
              <a:rPr lang="fi-FI" altLang="fi-FI" sz="1200">
                <a:solidFill>
                  <a:srgbClr val="0070C0"/>
                </a:solidFill>
              </a:rPr>
              <a:t>http://chemsite.lsrhs.net/d_bonding/flashLewis.html</a:t>
            </a:r>
          </a:p>
        </p:txBody>
      </p:sp>
      <p:pic>
        <p:nvPicPr>
          <p:cNvPr id="6148" name="Picture 7" descr="n_d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026" y="981075"/>
            <a:ext cx="561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O_d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89" y="0"/>
            <a:ext cx="561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2" descr="c_d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026" y="1844675"/>
            <a:ext cx="561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cl_d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026" y="2924176"/>
            <a:ext cx="5619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1" descr="h_do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260351"/>
            <a:ext cx="381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7" descr="methane_do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70438"/>
            <a:ext cx="381635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449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414337"/>
          </a:xfrm>
        </p:spPr>
        <p:txBody>
          <a:bodyPr/>
          <a:lstStyle/>
          <a:p>
            <a:pPr eaLnBrk="1" hangingPunct="1"/>
            <a:r>
              <a:rPr lang="fi-FI" altLang="fi-FI" sz="2000"/>
              <a:t>SINGLE AND MULTIPLE COVALENT BONDS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908051"/>
            <a:ext cx="6048375" cy="4530725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Carbon: 4 bonds, generally speaking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Nitrogen: 3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Oxygen: 2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Halogens: 1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Strength of attraction that two nuclei have for shared electrons affects the length and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fi-FI" sz="1800">
                <a:solidFill>
                  <a:srgbClr val="0070C0"/>
                </a:solidFill>
              </a:rPr>
              <a:t>     strength of the bond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fi-FI" sz="1800">
                <a:solidFill>
                  <a:srgbClr val="0070C0"/>
                </a:solidFill>
              </a:rPr>
              <a:t>Triple bonds are the strongest and shortest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fi-FI" sz="1800">
                <a:solidFill>
                  <a:srgbClr val="0070C0"/>
                </a:solidFill>
              </a:rPr>
              <a:t>Coordinate covalent bonds are characterized by both electrons in a shared pair coming from one species</a:t>
            </a:r>
          </a:p>
        </p:txBody>
      </p:sp>
      <p:pic>
        <p:nvPicPr>
          <p:cNvPr id="7172" name="Picture 5" descr="methane_d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29226"/>
            <a:ext cx="2916238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  <p:graphicFrame>
        <p:nvGraphicFramePr>
          <p:cNvPr id="21564" name="Group 60"/>
          <p:cNvGraphicFramePr>
            <a:graphicFrameLocks noGrp="1"/>
          </p:cNvGraphicFramePr>
          <p:nvPr/>
        </p:nvGraphicFramePr>
        <p:xfrm>
          <a:off x="1524001" y="1"/>
          <a:ext cx="5172075" cy="36521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9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" pitchFamily="18" charset="0"/>
                      </a:endParaRPr>
                    </a:p>
                  </a:txBody>
                  <a:tcPr marT="45445" marB="45445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" pitchFamily="18" charset="0"/>
                      </a:endParaRPr>
                    </a:p>
                  </a:txBody>
                  <a:tcPr marT="45445" marB="45445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" pitchFamily="18" charset="0"/>
                      </a:endParaRPr>
                    </a:p>
                  </a:txBody>
                  <a:tcPr marT="45445" marB="45445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178" name="Picture 8" descr="0005-003-n-multi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26988"/>
            <a:ext cx="390525" cy="73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0" descr="0005-003-n-multi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6" y="-26988"/>
            <a:ext cx="390525" cy="73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 descr="0005-003-n-si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6" y="981076"/>
            <a:ext cx="20478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Rectangle 24"/>
          <p:cNvSpPr>
            <a:spLocks noChangeArrowheads="1"/>
          </p:cNvSpPr>
          <p:nvPr/>
        </p:nvSpPr>
        <p:spPr bwMode="auto">
          <a:xfrm>
            <a:off x="1524001" y="2756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  <p:graphicFrame>
        <p:nvGraphicFramePr>
          <p:cNvPr id="21545" name="Group 41"/>
          <p:cNvGraphicFramePr>
            <a:graphicFrameLocks noGrp="1"/>
          </p:cNvGraphicFramePr>
          <p:nvPr/>
        </p:nvGraphicFramePr>
        <p:xfrm>
          <a:off x="1774826" y="5473701"/>
          <a:ext cx="3571875" cy="975044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    </a:t>
                      </a:r>
                    </a:p>
                  </a:txBody>
                  <a:tcPr marT="45562" marB="45562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    </a:t>
                      </a:r>
                    </a:p>
                  </a:txBody>
                  <a:tcPr marT="45562" marB="45562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  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                                    </a:t>
                      </a:r>
                    </a:p>
                  </a:txBody>
                  <a:tcPr marT="45562" marB="45562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186" name="Picture 26" descr="0005-003-n-multip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9" y="7389813"/>
            <a:ext cx="3905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28" descr="0005-003-n-multip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7966075"/>
            <a:ext cx="3905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30" descr="0005-003-n-doub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2492375"/>
            <a:ext cx="25558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9" name="Rectangle 42"/>
          <p:cNvSpPr>
            <a:spLocks noChangeArrowheads="1"/>
          </p:cNvSpPr>
          <p:nvPr/>
        </p:nvSpPr>
        <p:spPr bwMode="auto">
          <a:xfrm>
            <a:off x="1524001" y="2780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  <p:graphicFrame>
        <p:nvGraphicFramePr>
          <p:cNvPr id="21565" name="Group 61"/>
          <p:cNvGraphicFramePr>
            <a:graphicFrameLocks noGrp="1"/>
          </p:cNvGraphicFramePr>
          <p:nvPr/>
        </p:nvGraphicFramePr>
        <p:xfrm>
          <a:off x="5087939" y="7750175"/>
          <a:ext cx="625476" cy="10531475"/>
        </p:xfrm>
        <a:graphic>
          <a:graphicData uri="http://schemas.openxmlformats.org/drawingml/2006/table">
            <a:tbl>
              <a:tblPr/>
              <a:tblGrid>
                <a:gridCol w="20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3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    </a:t>
                      </a:r>
                    </a:p>
                  </a:txBody>
                  <a:tcPr marL="91533" marR="91533" marT="45723" marB="45723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    </a:t>
                      </a:r>
                    </a:p>
                  </a:txBody>
                  <a:tcPr marL="91533" marR="91533" marT="45723" marB="45723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  </a:t>
                      </a:r>
                      <a:r>
                        <a:rPr kumimoji="0" lang="en-US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pitchFamily="18" charset="0"/>
                        </a:rPr>
                        <a:t>                                  </a:t>
                      </a:r>
                    </a:p>
                  </a:txBody>
                  <a:tcPr marL="91533" marR="91533" marT="45723" marB="45723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194" name="Picture 48" descr="0005-003-n-trip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4" y="4149726"/>
            <a:ext cx="33480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37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2714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sz="2000"/>
              <a:t>COVALENT BONDS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620714"/>
            <a:ext cx="7920037" cy="4530725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When determining the number of bonds formed:</a:t>
            </a:r>
          </a:p>
          <a:p>
            <a:pPr lvl="1" eaLnBrk="1" hangingPunct="1"/>
            <a:r>
              <a:rPr lang="en-US" altLang="fi-FI" sz="1600">
                <a:solidFill>
                  <a:srgbClr val="0070C0"/>
                </a:solidFill>
              </a:rPr>
              <a:t>Nonmetal atoms form one bond for every electron needed to   </a:t>
            </a:r>
          </a:p>
          <a:p>
            <a:pPr lvl="1" eaLnBrk="1" hangingPunct="1">
              <a:buFontTx/>
              <a:buNone/>
            </a:pPr>
            <a:r>
              <a:rPr lang="en-US" altLang="fi-FI" sz="1600">
                <a:solidFill>
                  <a:srgbClr val="0070C0"/>
                </a:solidFill>
              </a:rPr>
              <a:t>    complete the ”octet” on the atom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fi-FI" sz="1800">
                <a:solidFill>
                  <a:srgbClr val="0070C0"/>
                </a:solidFill>
              </a:rPr>
              <a:t>Generally speaking, Group 4 will form 4, Group 5—3, Group 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altLang="fi-FI" sz="1800">
                <a:solidFill>
                  <a:srgbClr val="0070C0"/>
                </a:solidFill>
              </a:rPr>
              <a:t>     6—2, etc.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fi-FI" sz="1800">
                <a:solidFill>
                  <a:srgbClr val="0070C0"/>
                </a:solidFill>
              </a:rPr>
              <a:t>Boron has 3 valence electrons.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fi-FI" sz="1600">
                <a:solidFill>
                  <a:srgbClr val="0070C0"/>
                </a:solidFill>
              </a:rPr>
              <a:t>It technically has space for 5 electrons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fi-FI" sz="1600">
                <a:solidFill>
                  <a:srgbClr val="0070C0"/>
                </a:solidFill>
              </a:rPr>
              <a:t>But it is a small atom and 5 nonmetal atoms cannot pack around it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fi-FI" sz="1600">
                <a:solidFill>
                  <a:srgbClr val="0070C0"/>
                </a:solidFill>
              </a:rPr>
              <a:t>Boron has strange properties as it is technically electron short. (considered a metalloid)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fi-FI" altLang="fi-FI" sz="1800"/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fi-FI" altLang="fi-FI" sz="1800"/>
          </a:p>
          <a:p>
            <a:pPr lvl="1" eaLnBrk="1" hangingPunct="1">
              <a:buFontTx/>
              <a:buNone/>
            </a:pPr>
            <a:endParaRPr lang="fi-FI" altLang="fi-FI" sz="1600"/>
          </a:p>
          <a:p>
            <a:pPr lvl="1" eaLnBrk="1" hangingPunct="1">
              <a:buFontTx/>
              <a:buNone/>
            </a:pPr>
            <a:endParaRPr lang="fi-FI" altLang="fi-FI" sz="1600"/>
          </a:p>
        </p:txBody>
      </p:sp>
      <p:pic>
        <p:nvPicPr>
          <p:cNvPr id="8196" name="Picture 6" descr="0005-002-nh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414964"/>
            <a:ext cx="1795463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0005-002-0ct-wa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4" y="5516564"/>
            <a:ext cx="1042987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 descr="methane dot formu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1" y="5445126"/>
            <a:ext cx="180022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2" descr="bor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6" y="3573464"/>
            <a:ext cx="4067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67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3429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sz="2000"/>
              <a:t>COVALENT BONDS &amp; POLARITY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836613"/>
            <a:ext cx="5903912" cy="3168650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In diatomic molecules of the same element, the electron pair is shared equally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If bonding electrons are not shared equally in a covalent bond, it will be polar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The more electronegative atoms exerts a greater attraction for an electron pair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One end of the molecule is considered to be ”electron rich”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The greater the difference in electronegativities, the more polar the bond</a:t>
            </a:r>
          </a:p>
          <a:p>
            <a:pPr eaLnBrk="1" hangingPunct="1"/>
            <a:endParaRPr lang="fi-FI" altLang="fi-FI" sz="1800"/>
          </a:p>
        </p:txBody>
      </p:sp>
      <p:pic>
        <p:nvPicPr>
          <p:cNvPr id="9220" name="Picture 5" descr="ColvanttoIon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50" y="2924176"/>
            <a:ext cx="25209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pola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652964"/>
            <a:ext cx="3059113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1524001" y="6021388"/>
            <a:ext cx="3059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fi-FI">
                <a:solidFill>
                  <a:srgbClr val="080808"/>
                </a:solidFill>
              </a:rPr>
              <a:t>The green atom is more electronegative</a:t>
            </a:r>
          </a:p>
        </p:txBody>
      </p:sp>
    </p:spTree>
    <p:extLst>
      <p:ext uri="{BB962C8B-B14F-4D97-AF65-F5344CB8AC3E}">
        <p14:creationId xmlns:p14="http://schemas.microsoft.com/office/powerpoint/2010/main" val="39128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3429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sz="2000"/>
              <a:t>SHAPE AND BOND ANGLES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620713"/>
            <a:ext cx="8280400" cy="3960812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The shape of a molecule with four electron pairs depends on the number of lone pairs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Lewis structures are used as a simple way of showing valence electrons 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Predicting the electron geometry and molecular shape is also important</a:t>
            </a:r>
          </a:p>
          <a:p>
            <a:pPr eaLnBrk="1" hangingPunct="1"/>
            <a:r>
              <a:rPr lang="en-US" altLang="fi-FI" sz="1800" b="1">
                <a:solidFill>
                  <a:srgbClr val="0070C0"/>
                </a:solidFill>
              </a:rPr>
              <a:t>Valence-shell electron pair repulsion model</a:t>
            </a:r>
            <a:r>
              <a:rPr lang="en-US" altLang="fi-FI" sz="1800">
                <a:solidFill>
                  <a:srgbClr val="0070C0"/>
                </a:solidFill>
              </a:rPr>
              <a:t> (VSEPR) provides a way to predict the shapes of molecules</a:t>
            </a:r>
          </a:p>
          <a:p>
            <a:pPr eaLnBrk="1" hangingPunct="1"/>
            <a:r>
              <a:rPr lang="en-US" altLang="fi-FI" sz="1800" i="1">
                <a:solidFill>
                  <a:srgbClr val="0070C0"/>
                </a:solidFill>
              </a:rPr>
              <a:t>Electron geometry</a:t>
            </a:r>
            <a:r>
              <a:rPr lang="en-US" altLang="fi-FI" sz="1800">
                <a:solidFill>
                  <a:srgbClr val="0070C0"/>
                </a:solidFill>
              </a:rPr>
              <a:t> is the arrangement of all electron pairs around the central atom.</a:t>
            </a:r>
            <a:endParaRPr lang="en-US" altLang="fi-FI" sz="1800" i="1">
              <a:solidFill>
                <a:srgbClr val="0070C0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524000" y="4575176"/>
            <a:ext cx="31638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fi-FI" sz="1300" b="1">
                <a:latin typeface="Arial" panose="020B0604020202020204" pitchFamily="34" charset="0"/>
              </a:rPr>
              <a:t>Valence Shell Electron Pair Repulsion</a:t>
            </a:r>
          </a:p>
          <a:p>
            <a:r>
              <a:rPr lang="en-US" altLang="fi-FI" sz="900">
                <a:latin typeface="Arial" panose="020B0604020202020204" pitchFamily="34" charset="0"/>
              </a:rPr>
              <a:t/>
            </a:r>
            <a:br>
              <a:rPr lang="en-US" altLang="fi-FI" sz="900">
                <a:latin typeface="Arial" panose="020B0604020202020204" pitchFamily="34" charset="0"/>
              </a:rPr>
            </a:br>
            <a:endParaRPr lang="en-US" altLang="fi-FI">
              <a:latin typeface="Arial" panose="020B0604020202020204" pitchFamily="34" charset="0"/>
            </a:endParaRPr>
          </a:p>
        </p:txBody>
      </p:sp>
      <p:graphicFrame>
        <p:nvGraphicFramePr>
          <p:cNvPr id="24607" name="Group 31"/>
          <p:cNvGraphicFramePr>
            <a:graphicFrameLocks noGrp="1"/>
          </p:cNvGraphicFramePr>
          <p:nvPr/>
        </p:nvGraphicFramePr>
        <p:xfrm>
          <a:off x="2208213" y="4868863"/>
          <a:ext cx="7827962" cy="1846262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4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Trigonal planar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Tetrahedral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Trigonal bipyramidal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Octahedral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54" name="Picture 6" descr="Test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5013326"/>
            <a:ext cx="10080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8" descr="Test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3" y="4941888"/>
            <a:ext cx="11303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0" descr="Test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4941889"/>
            <a:ext cx="1512887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12" descr="Test0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950" y="4941888"/>
            <a:ext cx="10795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37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407987"/>
          </a:xfrm>
        </p:spPr>
        <p:txBody>
          <a:bodyPr/>
          <a:lstStyle/>
          <a:p>
            <a:pPr eaLnBrk="1" hangingPunct="1"/>
            <a:r>
              <a:rPr lang="fi-FI" altLang="fi-FI" sz="2000"/>
              <a:t>VSEPR THEORY</a:t>
            </a:r>
            <a:endParaRPr lang="en-GB" altLang="fi-FI" sz="2000"/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2057400" y="914400"/>
            <a:ext cx="8229600" cy="2819400"/>
          </a:xfrm>
        </p:spPr>
        <p:txBody>
          <a:bodyPr/>
          <a:lstStyle/>
          <a:p>
            <a:pPr eaLnBrk="1" hangingPunct="1"/>
            <a:r>
              <a:rPr lang="en-US" altLang="fi-FI" sz="1800"/>
              <a:t>Pairs of electrons arrange themselves around a central atom so that they are as far apart from each other as possible</a:t>
            </a:r>
          </a:p>
          <a:p>
            <a:pPr eaLnBrk="1" hangingPunct="1"/>
            <a:r>
              <a:rPr lang="en-US" altLang="fi-FI" sz="1800"/>
              <a:t>Greater repulsion between non-bonded pairs of electrons than between bonded pairs</a:t>
            </a:r>
          </a:p>
          <a:p>
            <a:pPr eaLnBrk="1" hangingPunct="1"/>
            <a:r>
              <a:rPr lang="en-US" altLang="fi-FI" sz="1800"/>
              <a:t>Multiple bonds lie in the same direction and therefore are counted as one pair of electrons</a:t>
            </a:r>
          </a:p>
          <a:p>
            <a:pPr eaLnBrk="1" hangingPunct="1"/>
            <a:r>
              <a:rPr lang="en-US" altLang="fi-FI" sz="1800"/>
              <a:t>Five basic shapes depending on the number of pairs¨(see next slide)</a:t>
            </a:r>
          </a:p>
          <a:p>
            <a:pPr lvl="1" eaLnBrk="1" hangingPunct="1"/>
            <a:r>
              <a:rPr lang="en-US" altLang="fi-FI" sz="1600"/>
              <a:t>Linear being the most basic (180 degrees)</a:t>
            </a:r>
          </a:p>
          <a:p>
            <a:pPr lvl="1" eaLnBrk="1" hangingPunct="1"/>
            <a:r>
              <a:rPr lang="en-US" altLang="fi-FI" sz="1600"/>
              <a:t>O-----C-----O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981200" y="277813"/>
            <a:ext cx="8229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endParaRPr lang="fi-FI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992313" y="620713"/>
            <a:ext cx="828040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/>
            </a:pPr>
            <a:endParaRPr lang="fi-FI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524000" y="4575176"/>
            <a:ext cx="31638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fi-FI" sz="1300" b="1">
                <a:latin typeface="Arial" panose="020B0604020202020204" pitchFamily="34" charset="0"/>
              </a:rPr>
              <a:t>Valence Shell Electron Pair Repulsion</a:t>
            </a:r>
          </a:p>
          <a:p>
            <a:r>
              <a:rPr lang="en-US" altLang="fi-FI" sz="900">
                <a:latin typeface="Arial" panose="020B0604020202020204" pitchFamily="34" charset="0"/>
              </a:rPr>
              <a:t/>
            </a:r>
            <a:br>
              <a:rPr lang="en-US" altLang="fi-FI" sz="900">
                <a:latin typeface="Arial" panose="020B0604020202020204" pitchFamily="34" charset="0"/>
              </a:rPr>
            </a:br>
            <a:endParaRPr lang="en-US" altLang="fi-FI">
              <a:latin typeface="Arial" panose="020B0604020202020204" pitchFamily="34" charset="0"/>
            </a:endParaRPr>
          </a:p>
        </p:txBody>
      </p:sp>
      <p:graphicFrame>
        <p:nvGraphicFramePr>
          <p:cNvPr id="25609" name="Group 9"/>
          <p:cNvGraphicFramePr>
            <a:graphicFrameLocks noGrp="1"/>
          </p:cNvGraphicFramePr>
          <p:nvPr/>
        </p:nvGraphicFramePr>
        <p:xfrm>
          <a:off x="2208213" y="4868863"/>
          <a:ext cx="7827962" cy="1846262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4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Trigonal planar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Tetrahedral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Trigonal bipyramidal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Octahedral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280" name="Picture 22" descr="Test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5013326"/>
            <a:ext cx="10080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23" descr="Test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3" y="4941888"/>
            <a:ext cx="11303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24" descr="Test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4941889"/>
            <a:ext cx="1512887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25" descr="Test0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950" y="4941888"/>
            <a:ext cx="10795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4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autoUpdateAnimBg="0"/>
      <p:bldP spid="256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3429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altLang="fi-FI" sz="2000"/>
              <a:t>FINDING THE ACTUAL SHAPE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765176"/>
            <a:ext cx="8229600" cy="35274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i-FI" altLang="fi-FI" sz="1800"/>
              <a:t>By calculating the number of pairs of electrons around the </a:t>
            </a:r>
            <a:r>
              <a:rPr lang="fi-FI" altLang="fi-FI" sz="1800" i="1"/>
              <a:t>central</a:t>
            </a:r>
            <a:r>
              <a:rPr lang="fi-FI" altLang="fi-FI" sz="1800"/>
              <a:t> atom, one can work out the shape of a molecule.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fi-FI" altLang="fi-FI" sz="1800"/>
          </a:p>
          <a:p>
            <a:pPr eaLnBrk="1" hangingPunct="1"/>
            <a:r>
              <a:rPr lang="fi-FI" altLang="fi-FI" sz="1800"/>
              <a:t>One must also find out how many are bonding and non-bonding pairs(remembering greater repulsion between non-bonded and bonded pairs of eletrons)</a:t>
            </a:r>
          </a:p>
          <a:p>
            <a:pPr eaLnBrk="1" hangingPunct="1"/>
            <a:endParaRPr lang="fi-FI" altLang="fi-FI" sz="1800"/>
          </a:p>
          <a:p>
            <a:pPr eaLnBrk="1" hangingPunct="1"/>
            <a:r>
              <a:rPr lang="fi-FI" altLang="fi-FI" sz="1800"/>
              <a:t>All electrons in a multiple bond lie in the same direction, so they count as only one pair of electrons</a:t>
            </a:r>
          </a:p>
          <a:p>
            <a:pPr eaLnBrk="1" hangingPunct="1"/>
            <a:endParaRPr lang="fi-FI" altLang="fi-FI" sz="1800"/>
          </a:p>
          <a:p>
            <a:pPr eaLnBrk="1" hangingPunct="1"/>
            <a:r>
              <a:rPr lang="fi-FI" altLang="fi-FI" sz="1800"/>
              <a:t>Be able to identify shape and bond angles for species with 2 &amp; 3 negative charge centers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fi-FI" altLang="fi-FI" sz="1800"/>
          </a:p>
        </p:txBody>
      </p:sp>
      <p:sp>
        <p:nvSpPr>
          <p:cNvPr id="12292" name="Rectangle 27"/>
          <p:cNvSpPr>
            <a:spLocks noChangeArrowheads="1"/>
          </p:cNvSpPr>
          <p:nvPr/>
        </p:nvSpPr>
        <p:spPr bwMode="auto">
          <a:xfrm>
            <a:off x="1524001" y="1804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i-FI" altLang="fi-FI"/>
          </a:p>
        </p:txBody>
      </p:sp>
      <p:graphicFrame>
        <p:nvGraphicFramePr>
          <p:cNvPr id="26681" name="Group 57"/>
          <p:cNvGraphicFramePr>
            <a:graphicFrameLocks noGrp="1"/>
          </p:cNvGraphicFramePr>
          <p:nvPr/>
        </p:nvGraphicFramePr>
        <p:xfrm>
          <a:off x="1524000" y="6342064"/>
          <a:ext cx="7308850" cy="517690"/>
        </p:xfrm>
        <a:graphic>
          <a:graphicData uri="http://schemas.openxmlformats.org/drawingml/2006/table">
            <a:tbl>
              <a:tblPr/>
              <a:tblGrid>
                <a:gridCol w="730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668E"/>
                          </a:solidFill>
                          <a:effectLst/>
                          <a:latin typeface="Arial" charset="0"/>
                          <a:cs typeface="Arial" charset="0"/>
                        </a:rPr>
                        <a:t>Molecules of Methane,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668E"/>
                          </a:solidFill>
                          <a:effectLst/>
                          <a:latin typeface="Arial" charset="0"/>
                          <a:cs typeface="Arial" charset="0"/>
                        </a:rPr>
                        <a:t>, ammonia,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668E"/>
                          </a:solidFill>
                          <a:effectLst/>
                          <a:latin typeface="Arial" charset="0"/>
                          <a:cs typeface="Arial" charset="0"/>
                        </a:rPr>
                        <a:t>, water,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668E"/>
                          </a:solidFill>
                          <a:effectLst/>
                          <a:latin typeface="Arial" charset="0"/>
                          <a:cs typeface="Arial" charset="0"/>
                        </a:rPr>
                        <a:t>O and hydrogen fluoride,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HF</a:t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2828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</a:b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485" marB="4548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295" name="Rectangle 37"/>
          <p:cNvSpPr>
            <a:spLocks noChangeArrowheads="1"/>
          </p:cNvSpPr>
          <p:nvPr/>
        </p:nvSpPr>
        <p:spPr bwMode="auto">
          <a:xfrm>
            <a:off x="6003925" y="2508250"/>
            <a:ext cx="1841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fi-FI" sz="900"/>
          </a:p>
          <a:p>
            <a:pPr algn="ctr"/>
            <a:endParaRPr lang="en-US" altLang="fi-FI">
              <a:latin typeface="Arial" panose="020B0604020202020204" pitchFamily="34" charset="0"/>
            </a:endParaRPr>
          </a:p>
        </p:txBody>
      </p:sp>
      <p:graphicFrame>
        <p:nvGraphicFramePr>
          <p:cNvPr id="26677" name="Group 53"/>
          <p:cNvGraphicFramePr>
            <a:graphicFrameLocks noGrp="1"/>
          </p:cNvGraphicFramePr>
          <p:nvPr/>
        </p:nvGraphicFramePr>
        <p:xfrm>
          <a:off x="8521701" y="4292601"/>
          <a:ext cx="207964" cy="21243925"/>
        </p:xfrm>
        <a:graphic>
          <a:graphicData uri="http://schemas.openxmlformats.org/drawingml/2006/table">
            <a:tbl>
              <a:tblPr/>
              <a:tblGrid>
                <a:gridCol w="20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43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7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66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66"/>
                          </a:solidFill>
                          <a:effectLst/>
                          <a:latin typeface="Arial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L="91282" marR="91282" marT="45718" marB="4571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298" name="Rectangle 48"/>
          <p:cNvSpPr>
            <a:spLocks noChangeArrowheads="1"/>
          </p:cNvSpPr>
          <p:nvPr/>
        </p:nvSpPr>
        <p:spPr bwMode="auto">
          <a:xfrm>
            <a:off x="6003925" y="4367214"/>
            <a:ext cx="1841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fi-FI" sz="900"/>
          </a:p>
          <a:p>
            <a:pPr algn="ctr"/>
            <a:endParaRPr lang="en-US" altLang="fi-FI">
              <a:latin typeface="Arial" panose="020B0604020202020204" pitchFamily="34" charset="0"/>
            </a:endParaRPr>
          </a:p>
        </p:txBody>
      </p:sp>
      <p:pic>
        <p:nvPicPr>
          <p:cNvPr id="12299" name="Picture 39" descr="An Aluminium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4941889"/>
            <a:ext cx="701992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8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>
          <a:xfrm>
            <a:off x="1703388" y="188913"/>
            <a:ext cx="7886700" cy="1325562"/>
          </a:xfrm>
        </p:spPr>
        <p:txBody>
          <a:bodyPr/>
          <a:lstStyle/>
          <a:p>
            <a:r>
              <a:rPr lang="fi-FI" altLang="fi-FI" smtClean="0">
                <a:solidFill>
                  <a:srgbClr val="0070C0"/>
                </a:solidFill>
              </a:rPr>
              <a:t>Carbon and its Allotropes</a:t>
            </a:r>
          </a:p>
        </p:txBody>
      </p:sp>
      <p:sp>
        <p:nvSpPr>
          <p:cNvPr id="13315" name="Sisällön paikkamerkki 2"/>
          <p:cNvSpPr>
            <a:spLocks noGrp="1"/>
          </p:cNvSpPr>
          <p:nvPr>
            <p:ph idx="1"/>
          </p:nvPr>
        </p:nvSpPr>
        <p:spPr>
          <a:xfrm>
            <a:off x="2152650" y="1825625"/>
            <a:ext cx="4014788" cy="4351338"/>
          </a:xfrm>
        </p:spPr>
        <p:txBody>
          <a:bodyPr>
            <a:normAutofit fontScale="92500" lnSpcReduction="20000"/>
          </a:bodyPr>
          <a:lstStyle/>
          <a:p>
            <a:r>
              <a:rPr lang="fi-FI" altLang="fi-FI" smtClean="0">
                <a:solidFill>
                  <a:srgbClr val="0070C0"/>
                </a:solidFill>
              </a:rPr>
              <a:t>Compare and contrast the physical and chemical properties of Graphite, Graphene, and Diamonds</a:t>
            </a:r>
          </a:p>
          <a:p>
            <a:endParaRPr lang="fi-FI" altLang="fi-FI" smtClean="0">
              <a:solidFill>
                <a:srgbClr val="0070C0"/>
              </a:solidFill>
            </a:endParaRPr>
          </a:p>
          <a:p>
            <a:r>
              <a:rPr lang="fi-FI" altLang="fi-FI" smtClean="0">
                <a:solidFill>
                  <a:srgbClr val="0070C0"/>
                </a:solidFill>
              </a:rPr>
              <a:t>How does fullerene differ from these?</a:t>
            </a:r>
          </a:p>
          <a:p>
            <a:endParaRPr lang="fi-FI" altLang="fi-FI" smtClean="0">
              <a:solidFill>
                <a:srgbClr val="0070C0"/>
              </a:solidFill>
            </a:endParaRPr>
          </a:p>
          <a:p>
            <a:endParaRPr lang="fi-FI" altLang="fi-FI" smtClean="0">
              <a:solidFill>
                <a:srgbClr val="0070C0"/>
              </a:solidFill>
            </a:endParaRPr>
          </a:p>
          <a:p>
            <a:r>
              <a:rPr lang="fi-FI" altLang="fi-FI" smtClean="0">
                <a:solidFill>
                  <a:srgbClr val="0070C0"/>
                </a:solidFill>
              </a:rPr>
              <a:t>Compare and contrast the physical and chemical characteristics of SiO</a:t>
            </a:r>
            <a:r>
              <a:rPr lang="fi-FI" altLang="fi-FI" baseline="-25000" smtClean="0">
                <a:solidFill>
                  <a:srgbClr val="0070C0"/>
                </a:solidFill>
              </a:rPr>
              <a:t>2</a:t>
            </a:r>
            <a:r>
              <a:rPr lang="fi-FI" altLang="fi-FI" smtClean="0">
                <a:solidFill>
                  <a:srgbClr val="0070C0"/>
                </a:solidFill>
              </a:rPr>
              <a:t> and CO</a:t>
            </a:r>
            <a:r>
              <a:rPr lang="fi-FI" altLang="fi-FI" baseline="-25000" smtClean="0">
                <a:solidFill>
                  <a:srgbClr val="0070C0"/>
                </a:solidFill>
              </a:rPr>
              <a:t>2</a:t>
            </a:r>
            <a:endParaRPr lang="fi-FI" altLang="fi-FI" smtClean="0">
              <a:solidFill>
                <a:srgbClr val="0070C0"/>
              </a:solidFill>
            </a:endParaRPr>
          </a:p>
        </p:txBody>
      </p:sp>
      <p:pic>
        <p:nvPicPr>
          <p:cNvPr id="13316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3068638"/>
            <a:ext cx="470535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kstiruutu 4"/>
          <p:cNvSpPr txBox="1">
            <a:spLocks noChangeArrowheads="1"/>
          </p:cNvSpPr>
          <p:nvPr/>
        </p:nvSpPr>
        <p:spPr bwMode="auto">
          <a:xfrm>
            <a:off x="6456363" y="6237289"/>
            <a:ext cx="4032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fi-FI" altLang="fi-FI">
                <a:solidFill>
                  <a:srgbClr val="0070C0"/>
                </a:solidFill>
              </a:rPr>
              <a:t>Cheaptubes.com (2019)</a:t>
            </a:r>
          </a:p>
        </p:txBody>
      </p:sp>
    </p:spTree>
    <p:extLst>
      <p:ext uri="{BB962C8B-B14F-4D97-AF65-F5344CB8AC3E}">
        <p14:creationId xmlns:p14="http://schemas.microsoft.com/office/powerpoint/2010/main" val="305132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1489</Words>
  <Application>Microsoft Office PowerPoint</Application>
  <PresentationFormat>Laajakuva</PresentationFormat>
  <Paragraphs>130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Palatino</vt:lpstr>
      <vt:lpstr>Verdana</vt:lpstr>
      <vt:lpstr>Wingdings</vt:lpstr>
      <vt:lpstr>Office-teema</vt:lpstr>
      <vt:lpstr>COVALENT BONDING</vt:lpstr>
      <vt:lpstr>LEWIS STRUCTURES</vt:lpstr>
      <vt:lpstr>SINGLE AND MULTIPLE COVALENT BONDS</vt:lpstr>
      <vt:lpstr>COVALENT BONDS</vt:lpstr>
      <vt:lpstr>COVALENT BONDS &amp; POLARITY</vt:lpstr>
      <vt:lpstr>SHAPE AND BOND ANGLES</vt:lpstr>
      <vt:lpstr>VSEPR THEORY</vt:lpstr>
      <vt:lpstr>FINDING THE ACTUAL SHAPE</vt:lpstr>
      <vt:lpstr>Carbon and its Allotropes</vt:lpstr>
      <vt:lpstr>MOLECULAR POLARITY</vt:lpstr>
      <vt:lpstr>INTERMOLECULAR FORCES</vt:lpstr>
      <vt:lpstr>PowerPoint-esitys</vt:lpstr>
      <vt:lpstr>DIPOLE FORCES</vt:lpstr>
      <vt:lpstr>HYDROGEN BONDING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COVALENT BONDING</dc:title>
  <dc:creator>Lerch Adam</dc:creator>
  <cp:lastModifiedBy>Lerch Adam</cp:lastModifiedBy>
  <cp:revision>1</cp:revision>
  <dcterms:created xsi:type="dcterms:W3CDTF">2024-03-13T09:31:05Z</dcterms:created>
  <dcterms:modified xsi:type="dcterms:W3CDTF">2024-03-13T09:31:17Z</dcterms:modified>
</cp:coreProperties>
</file>