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4"/>
  </p:sldMasterIdLst>
  <p:sldIdLst>
    <p:sldId id="256" r:id="rId5"/>
    <p:sldId id="257" r:id="rId6"/>
    <p:sldId id="258" r:id="rId7"/>
    <p:sldId id="279" r:id="rId8"/>
    <p:sldId id="297" r:id="rId9"/>
    <p:sldId id="260" r:id="rId10"/>
    <p:sldId id="298" r:id="rId11"/>
    <p:sldId id="259" r:id="rId12"/>
    <p:sldId id="291" r:id="rId13"/>
    <p:sldId id="261" r:id="rId14"/>
    <p:sldId id="262" r:id="rId15"/>
    <p:sldId id="263" r:id="rId16"/>
    <p:sldId id="264" r:id="rId17"/>
    <p:sldId id="300" r:id="rId18"/>
    <p:sldId id="301" r:id="rId19"/>
    <p:sldId id="302" r:id="rId20"/>
    <p:sldId id="275" r:id="rId21"/>
    <p:sldId id="276" r:id="rId22"/>
    <p:sldId id="265" r:id="rId23"/>
    <p:sldId id="305" r:id="rId24"/>
    <p:sldId id="299" r:id="rId25"/>
    <p:sldId id="304" r:id="rId26"/>
    <p:sldId id="306" r:id="rId27"/>
    <p:sldId id="307" r:id="rId28"/>
    <p:sldId id="308" r:id="rId29"/>
    <p:sldId id="292" r:id="rId30"/>
    <p:sldId id="296" r:id="rId31"/>
    <p:sldId id="266" r:id="rId32"/>
    <p:sldId id="267" r:id="rId33"/>
    <p:sldId id="268" r:id="rId34"/>
    <p:sldId id="269" r:id="rId35"/>
    <p:sldId id="271" r:id="rId36"/>
    <p:sldId id="303" r:id="rId37"/>
    <p:sldId id="272" r:id="rId38"/>
    <p:sldId id="273" r:id="rId39"/>
    <p:sldId id="277" r:id="rId40"/>
    <p:sldId id="278" r:id="rId41"/>
    <p:sldId id="274" r:id="rId42"/>
    <p:sldId id="280" r:id="rId43"/>
    <p:sldId id="281" r:id="rId44"/>
    <p:sldId id="282" r:id="rId4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3-11T09:31:38.0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-78-351</inkml:trace>
  <inkml:trace contextRef="#ctx0" brushRef="#br0" timeOffset="680.7108">-78-351</inkml:trace>
  <inkml:trace contextRef="#ctx0" brushRef="#br0" timeOffset="850.8885">-78-351</inkml:trace>
  <inkml:trace contextRef="#ctx0" brushRef="#br0" timeOffset="-773.535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055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46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75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6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029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3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30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62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12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923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731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09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Terveyttä tutkimassa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10" y="3886680"/>
            <a:ext cx="6019263" cy="23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Tutkimushypoteesi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Olettamus tutkittavasta asiasta</a:t>
            </a:r>
          </a:p>
          <a:p>
            <a:r>
              <a:rPr lang="fi-FI" dirty="0" smtClean="0"/>
              <a:t>Voi vaikuttaa aiheen valintaa</a:t>
            </a:r>
          </a:p>
          <a:p>
            <a:r>
              <a:rPr lang="fi-FI" dirty="0" smtClean="0"/>
              <a:t>Ei saa vaikuttaa tutkimusmenetelmien laadintaan eikä tuloksiin</a:t>
            </a:r>
          </a:p>
          <a:p>
            <a:r>
              <a:rPr lang="fi-FI" dirty="0" smtClean="0"/>
              <a:t>Tutkijan objektiivisuus</a:t>
            </a:r>
          </a:p>
          <a:p>
            <a:pPr marL="82296" indent="0">
              <a:buNone/>
            </a:pP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293096"/>
            <a:ext cx="3448050" cy="18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Tutkimusote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i="1" dirty="0"/>
              <a:t>Halutaanko kuvailevaa tietoa vai numeroita?</a:t>
            </a:r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1. Kvantitatiivinen eli määrällinen tutkimus</a:t>
            </a:r>
          </a:p>
          <a:p>
            <a:endParaRPr lang="fi-FI" sz="2800" dirty="0"/>
          </a:p>
          <a:p>
            <a:r>
              <a:rPr lang="fi-FI" sz="2800" dirty="0"/>
              <a:t>2. Kvalitatiivinen eli laadullinen tutkimus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8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Kvantitatiivinen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Määrällinen tutkimus, kyselyt ja mittaukset, rekisterit</a:t>
            </a:r>
            <a:endParaRPr lang="fi-FI" dirty="0"/>
          </a:p>
          <a:p>
            <a:r>
              <a:rPr lang="fi-FI" dirty="0"/>
              <a:t>Y</a:t>
            </a:r>
            <a:r>
              <a:rPr lang="fi-FI" dirty="0" smtClean="0"/>
              <a:t>leensä </a:t>
            </a:r>
            <a:r>
              <a:rPr lang="fi-FI" dirty="0"/>
              <a:t>suurempi tutkimusjoukko tai aineisto </a:t>
            </a:r>
          </a:p>
          <a:p>
            <a:r>
              <a:rPr lang="fi-FI" dirty="0"/>
              <a:t>S</a:t>
            </a:r>
            <a:r>
              <a:rPr lang="fi-FI" dirty="0" smtClean="0"/>
              <a:t>elvitetään </a:t>
            </a:r>
            <a:r>
              <a:rPr lang="fi-FI" dirty="0"/>
              <a:t>ilmiöiden tai asioiden välisiä yhteyksiä (kausaalisuhteet) </a:t>
            </a:r>
          </a:p>
          <a:p>
            <a:r>
              <a:rPr lang="fi-FI" dirty="0"/>
              <a:t>P</a:t>
            </a:r>
            <a:r>
              <a:rPr lang="fi-FI" dirty="0" smtClean="0"/>
              <a:t>yrkii </a:t>
            </a:r>
            <a:r>
              <a:rPr lang="fi-FI" dirty="0"/>
              <a:t>objektiiviseen tietoon, tarkoin rajattu tutkimuskohde</a:t>
            </a:r>
          </a:p>
          <a:p>
            <a:r>
              <a:rPr lang="fi-FI" dirty="0"/>
              <a:t>K</a:t>
            </a:r>
            <a:r>
              <a:rPr lang="fi-FI" dirty="0" smtClean="0"/>
              <a:t>äyttää </a:t>
            </a:r>
            <a:r>
              <a:rPr lang="fi-FI" dirty="0"/>
              <a:t>numeerisia mittauksia ja numeerisia </a:t>
            </a:r>
            <a:r>
              <a:rPr lang="fi-FI" dirty="0" smtClean="0"/>
              <a:t>menetelmiä 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ulokset </a:t>
            </a:r>
            <a:r>
              <a:rPr lang="fi-FI" dirty="0"/>
              <a:t>ja johtopäätökset perustuvat yleensä tilastollisiin </a:t>
            </a:r>
            <a:r>
              <a:rPr lang="fi-FI" dirty="0" smtClean="0"/>
              <a:t>menetelmiin, keskiarvot</a:t>
            </a:r>
          </a:p>
          <a:p>
            <a:r>
              <a:rPr lang="fi-FI" dirty="0" smtClean="0"/>
              <a:t>Päätelmät yleisestä yksittäistapauksiin</a:t>
            </a:r>
          </a:p>
          <a:p>
            <a:r>
              <a:rPr lang="fi-FI" dirty="0" smtClean="0"/>
              <a:t>Testaa hypoteesia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64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300" dirty="0"/>
              <a:t>Kvalitatiivinen</a:t>
            </a:r>
            <a:r>
              <a:rPr lang="fi-FI" b="0" dirty="0"/>
              <a:t/>
            </a:r>
            <a:br>
              <a:rPr lang="fi-FI" b="0" dirty="0"/>
            </a:b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aadullinen tutkimus, ihmisten kokemukset, merkitykset, ajatukset</a:t>
            </a:r>
            <a:endParaRPr lang="fi-FI" dirty="0"/>
          </a:p>
          <a:p>
            <a:r>
              <a:rPr lang="fi-FI" dirty="0"/>
              <a:t>U</a:t>
            </a:r>
            <a:r>
              <a:rPr lang="fi-FI" dirty="0" smtClean="0"/>
              <a:t>sein </a:t>
            </a:r>
            <a:r>
              <a:rPr lang="fi-FI" dirty="0"/>
              <a:t>pienempi tutkimusaineisto</a:t>
            </a:r>
          </a:p>
          <a:p>
            <a:r>
              <a:rPr lang="fi-FI" dirty="0"/>
              <a:t>T</a:t>
            </a:r>
            <a:r>
              <a:rPr lang="fi-FI" dirty="0" smtClean="0"/>
              <a:t>arkempi </a:t>
            </a:r>
            <a:r>
              <a:rPr lang="fi-FI" dirty="0"/>
              <a:t>analyysi, tutkimuskohde tärkeässä asemassa tiedon antajana (subjekti), case-tutkimus</a:t>
            </a:r>
          </a:p>
          <a:p>
            <a:r>
              <a:rPr lang="fi-FI" dirty="0" smtClean="0"/>
              <a:t>esim</a:t>
            </a:r>
            <a:r>
              <a:rPr lang="fi-FI" dirty="0"/>
              <a:t>. kirjallinen aineisto, päiväkirjat, historian tutkimus, avoin </a:t>
            </a:r>
            <a:r>
              <a:rPr lang="fi-FI" dirty="0" smtClean="0"/>
              <a:t>haastattelu</a:t>
            </a:r>
          </a:p>
          <a:p>
            <a:r>
              <a:rPr lang="fi-FI" dirty="0" smtClean="0"/>
              <a:t>Avoin hypoteesi, tuottaa uusia hypoteeseja</a:t>
            </a:r>
          </a:p>
          <a:p>
            <a:r>
              <a:rPr lang="fi-FI" dirty="0" smtClean="0"/>
              <a:t>Päätelmät yksittäisestä yleiseen</a:t>
            </a:r>
            <a:endParaRPr lang="fi-FI" dirty="0"/>
          </a:p>
          <a:p>
            <a:r>
              <a:rPr lang="fi-FI" dirty="0" smtClean="0"/>
              <a:t>Keskeistä </a:t>
            </a:r>
            <a:r>
              <a:rPr lang="fi-FI" dirty="0"/>
              <a:t>havaintojen pelkistäminen ja luokittelu, </a:t>
            </a:r>
            <a:r>
              <a:rPr lang="fi-FI" dirty="0" err="1"/>
              <a:t>määrällistäminen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7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666750"/>
            <a:ext cx="10787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TIEDONHANKINTAMENETELMÄT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Kysely</a:t>
            </a:r>
          </a:p>
          <a:p>
            <a:r>
              <a:rPr lang="fi-FI" sz="2800" dirty="0"/>
              <a:t>Haastattelu (avoin, strukturoitu, teema)</a:t>
            </a:r>
          </a:p>
          <a:p>
            <a:r>
              <a:rPr lang="fi-FI" sz="2800" dirty="0"/>
              <a:t>Keskustelu</a:t>
            </a:r>
          </a:p>
          <a:p>
            <a:r>
              <a:rPr lang="fi-FI" sz="2800" dirty="0"/>
              <a:t>Havainnointi (osallistuva)</a:t>
            </a:r>
          </a:p>
          <a:p>
            <a:r>
              <a:rPr lang="fi-FI" sz="2800" dirty="0"/>
              <a:t>Mittaukset</a:t>
            </a:r>
          </a:p>
          <a:p>
            <a:r>
              <a:rPr lang="fi-FI" sz="2800" dirty="0"/>
              <a:t>Päiväkirjat ja </a:t>
            </a:r>
            <a:r>
              <a:rPr lang="fi-FI" sz="2800" dirty="0" smtClean="0"/>
              <a:t>aineistot</a:t>
            </a:r>
          </a:p>
          <a:p>
            <a:pPr marL="109728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9" y="40767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4" y="154546"/>
            <a:ext cx="6246254" cy="65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 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Tehtävänäsi on tutkia lukiolaisten nukkumistottumuksia. Miten toteuttaisit tutkimuksesi aineiston keruun soveltamalla sekä määrällistä että laadullista tutkimusotetta?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9999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Määrällinen: koulukysely, postikysely, internetkysely, nukkumis-/uni-valvepäiväkirja, mittarit ja laitteet</a:t>
            </a:r>
          </a:p>
          <a:p>
            <a:r>
              <a:rPr lang="fi-FI" sz="3600" dirty="0" smtClean="0"/>
              <a:t>Laadullinen: haastattelu, esseet, internetin keskustelupalstat, lehdet/kirjat, oppilaiden käsitekartat, päiväkirjat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07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TUTKIMUSASETELMIA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03312" y="1300766"/>
            <a:ext cx="8946541" cy="494763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i-FI" sz="3500" dirty="0" smtClean="0"/>
              <a:t>1. </a:t>
            </a:r>
            <a:r>
              <a:rPr lang="fi-FI" sz="3500" dirty="0" smtClean="0"/>
              <a:t>Poikittaistutkimus </a:t>
            </a:r>
            <a:r>
              <a:rPr lang="fi-FI" sz="3500" dirty="0"/>
              <a:t>(sairauksien vallitsevuus,)</a:t>
            </a:r>
          </a:p>
          <a:p>
            <a:pPr marL="109728" indent="0">
              <a:buNone/>
            </a:pPr>
            <a:r>
              <a:rPr lang="fi-FI" sz="3500" dirty="0" smtClean="0"/>
              <a:t>2. Pitkittäistutkimus </a:t>
            </a:r>
            <a:r>
              <a:rPr lang="fi-FI" sz="3500" dirty="0"/>
              <a:t>(seurantatutkimus, </a:t>
            </a:r>
            <a:r>
              <a:rPr lang="fi-FI" sz="3500" dirty="0"/>
              <a:t>kohortti, ilmaantuvuus)</a:t>
            </a:r>
            <a:endParaRPr lang="fi-FI" sz="3500" dirty="0"/>
          </a:p>
          <a:p>
            <a:pPr marL="109728" indent="0">
              <a:buNone/>
            </a:pPr>
            <a:r>
              <a:rPr lang="fi-FI" sz="3500" dirty="0" smtClean="0"/>
              <a:t>3</a:t>
            </a:r>
            <a:r>
              <a:rPr lang="fi-FI" sz="3500" dirty="0" smtClean="0"/>
              <a:t>. </a:t>
            </a:r>
            <a:r>
              <a:rPr lang="fi-FI" sz="3500" dirty="0"/>
              <a:t>Tapaus-verrokkitutkimus (terve – sairas -ryhmät)</a:t>
            </a:r>
          </a:p>
          <a:p>
            <a:pPr marL="109728" indent="0">
              <a:buNone/>
            </a:pPr>
            <a:r>
              <a:rPr lang="fi-FI" sz="3500" dirty="0" smtClean="0"/>
              <a:t>4. Kokeellinen </a:t>
            </a:r>
            <a:r>
              <a:rPr lang="fi-FI" sz="3500" dirty="0"/>
              <a:t>tutkimus (vertaileva asetelma, kaksoissokkotutkimus, lääketutkimus)</a:t>
            </a:r>
          </a:p>
          <a:p>
            <a:pPr marL="109728" indent="0">
              <a:buNone/>
            </a:pPr>
            <a:r>
              <a:rPr lang="fi-FI" sz="2100" b="1" dirty="0" smtClean="0"/>
              <a:t>(5</a:t>
            </a:r>
            <a:r>
              <a:rPr lang="fi-FI" sz="2100" b="1" dirty="0" smtClean="0"/>
              <a:t>. Trenditutkimus</a:t>
            </a:r>
            <a:r>
              <a:rPr lang="fi-FI" sz="2100" b="1" dirty="0"/>
              <a:t>:</a:t>
            </a:r>
            <a:r>
              <a:rPr lang="fi-FI" sz="2100" dirty="0"/>
              <a:t> toisistaan riippumattomien poikittaistutkimusten aineistojen yhdistäminen  --- saadaan vastauksia suomalaisten terveyskäyttäytymisen muutoksiin   (tutkimuksen henkilöt vaihtuvat</a:t>
            </a:r>
            <a:r>
              <a:rPr lang="fi-FI" sz="2100" dirty="0" smtClean="0"/>
              <a:t>))</a:t>
            </a:r>
            <a:endParaRPr lang="fi-FI" sz="2100" b="1" dirty="0"/>
          </a:p>
          <a:p>
            <a:pPr marL="109728" indent="0">
              <a:buNone/>
            </a:pPr>
            <a:r>
              <a:rPr lang="fi-FI" sz="2800" dirty="0" smtClean="0"/>
              <a:t>Muista myös: katsaukset ja meta-analyysit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5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Selvitä ainakin seuraavat asiat terveystutkimuksesta…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 smtClean="0"/>
              <a:t>Miksi terveyttä tutkitaan ja ketkä siitä hyötyvät?</a:t>
            </a:r>
          </a:p>
          <a:p>
            <a:r>
              <a:rPr lang="fi-FI" sz="2800" dirty="0" smtClean="0"/>
              <a:t>Mitä on tieteellinen tieto?</a:t>
            </a:r>
          </a:p>
          <a:p>
            <a:r>
              <a:rPr lang="fi-FI" sz="2800" dirty="0" smtClean="0"/>
              <a:t>Mitkä ovat tutkimuksen vaiheet? Tutkimuskohteet?</a:t>
            </a:r>
          </a:p>
          <a:p>
            <a:r>
              <a:rPr lang="fi-FI" sz="2800" dirty="0" smtClean="0"/>
              <a:t>Mikä on tutkimusote? Entä tutkimusasetelma?</a:t>
            </a:r>
          </a:p>
          <a:p>
            <a:r>
              <a:rPr lang="fi-FI" sz="2800" dirty="0" smtClean="0"/>
              <a:t>Mitä tiedonhankintamenetelmiä käytetään ja miksi?</a:t>
            </a:r>
          </a:p>
          <a:p>
            <a:r>
              <a:rPr lang="fi-FI" sz="2800" dirty="0" smtClean="0"/>
              <a:t>Mitä ovat keskeiset käsitteet tutkimuksessa ja mitä ne tarkoittavat?</a:t>
            </a:r>
          </a:p>
        </p:txBody>
      </p:sp>
      <p:pic>
        <p:nvPicPr>
          <p:cNvPr id="1026" name="Picture 2" descr="Kuvahaun tulos haulle tutki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94" y="1029000"/>
            <a:ext cx="2381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Poikittaistutkimus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867989"/>
            <a:ext cx="9601200" cy="3999411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Tutkii ja selvittää jonkin asian esim. </a:t>
            </a:r>
          </a:p>
          <a:p>
            <a:pPr marL="0" indent="0">
              <a:buNone/>
            </a:pPr>
            <a:r>
              <a:rPr lang="fi-FI" dirty="0" smtClean="0"/>
              <a:t>sairauksien vallitsevuutta eli </a:t>
            </a:r>
            <a:r>
              <a:rPr lang="fi-FI" dirty="0" err="1" smtClean="0"/>
              <a:t>prevalenssia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jonain tiettynä ajankohtana, miten yleinen ilmiö on</a:t>
            </a:r>
          </a:p>
          <a:p>
            <a:r>
              <a:rPr lang="fi-FI" dirty="0" smtClean="0"/>
              <a:t>Esim. elämäntapojen tai ympäristötekijöiden </a:t>
            </a:r>
          </a:p>
          <a:p>
            <a:pPr marL="0" indent="0">
              <a:buNone/>
            </a:pPr>
            <a:r>
              <a:rPr lang="fi-FI" dirty="0" smtClean="0"/>
              <a:t>Olemassaoloa mitataan samanaikaisesti</a:t>
            </a:r>
          </a:p>
          <a:p>
            <a:r>
              <a:rPr lang="fi-FI" dirty="0" smtClean="0"/>
              <a:t>-&gt;Ei voida siis selvittää syy-seuraussuhteita</a:t>
            </a:r>
          </a:p>
          <a:p>
            <a:r>
              <a:rPr lang="fi-FI" dirty="0" smtClean="0"/>
              <a:t>Toistuvat poikittaismittaukset -&gt; Trenditutkimus </a:t>
            </a:r>
          </a:p>
          <a:p>
            <a:pPr marL="0" indent="0">
              <a:buNone/>
            </a:pPr>
            <a:r>
              <a:rPr lang="fi-FI" dirty="0" smtClean="0"/>
              <a:t>(Kouluterveyskysely)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11" y="1449976"/>
            <a:ext cx="4884819" cy="40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41" y="3567448"/>
            <a:ext cx="6800850" cy="319858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41" y="378049"/>
            <a:ext cx="6648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Pitkittäistutkimus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24297"/>
            <a:ext cx="9601200" cy="414310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Tutkii ihmisiä pitkän ajanjakson ajan</a:t>
            </a:r>
          </a:p>
          <a:p>
            <a:r>
              <a:rPr lang="fi-FI" dirty="0" smtClean="0"/>
              <a:t>Selvittää esim. sairauden ilmaantuvuutta</a:t>
            </a:r>
          </a:p>
          <a:p>
            <a:pPr marL="0" indent="0">
              <a:buNone/>
            </a:pPr>
            <a:r>
              <a:rPr lang="fi-FI" dirty="0" smtClean="0"/>
              <a:t>Eli </a:t>
            </a:r>
            <a:r>
              <a:rPr lang="fi-FI" dirty="0" err="1"/>
              <a:t>i</a:t>
            </a:r>
            <a:r>
              <a:rPr lang="fi-FI" dirty="0" err="1" smtClean="0"/>
              <a:t>nsidenssiä</a:t>
            </a:r>
            <a:endParaRPr lang="fi-FI" dirty="0" smtClean="0"/>
          </a:p>
          <a:p>
            <a:r>
              <a:rPr lang="fi-FI" dirty="0"/>
              <a:t>Pitkittäistutkimuksessa </a:t>
            </a:r>
            <a:r>
              <a:rPr lang="fi-FI" dirty="0" smtClean="0"/>
              <a:t>saadaan </a:t>
            </a:r>
          </a:p>
          <a:p>
            <a:pPr marL="0" indent="0">
              <a:buNone/>
            </a:pPr>
            <a:r>
              <a:rPr lang="fi-FI" dirty="0" smtClean="0"/>
              <a:t>suhdeluku</a:t>
            </a:r>
            <a:r>
              <a:rPr lang="fi-FI" dirty="0"/>
              <a:t>, joka kertoo, kuinka paljon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tutkimuksen </a:t>
            </a:r>
            <a:r>
              <a:rPr lang="fi-FI" dirty="0"/>
              <a:t>seurannan aikana tutkimuksen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kohderyhmälle </a:t>
            </a:r>
            <a:r>
              <a:rPr lang="fi-FI" dirty="0"/>
              <a:t>on ilmaantunut uusia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tapahtumia</a:t>
            </a:r>
            <a:r>
              <a:rPr lang="fi-FI" dirty="0"/>
              <a:t>.</a:t>
            </a:r>
            <a:endParaRPr lang="fi-FI" dirty="0" smtClean="0"/>
          </a:p>
          <a:p>
            <a:r>
              <a:rPr lang="fi-FI" dirty="0" smtClean="0"/>
              <a:t>Myös seurantatutkimus, kohorttitutkimus</a:t>
            </a:r>
          </a:p>
          <a:p>
            <a:pPr marL="0" indent="0">
              <a:buNone/>
            </a:pPr>
            <a:r>
              <a:rPr lang="fi-FI" dirty="0" smtClean="0"/>
              <a:t>(kohortti tarkoittaa valittua tutkimusjoukkoa) 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699" y="166136"/>
            <a:ext cx="5753301" cy="50292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699" y="4030565"/>
            <a:ext cx="3045178" cy="2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4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Tapaus-verrokkitutkimus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933303"/>
            <a:ext cx="9601200" cy="3934097"/>
          </a:xfrm>
        </p:spPr>
        <p:txBody>
          <a:bodyPr/>
          <a:lstStyle/>
          <a:p>
            <a:r>
              <a:rPr lang="fi-FI" dirty="0" smtClean="0"/>
              <a:t>Tutkii syy-seurausyhteyksiä</a:t>
            </a:r>
          </a:p>
          <a:p>
            <a:r>
              <a:rPr lang="fi-FI" dirty="0"/>
              <a:t>tutkittavaksi valitaan tietystä väestöstä </a:t>
            </a:r>
            <a:r>
              <a:rPr lang="fi-FI" dirty="0" smtClean="0"/>
              <a:t>tiettyyn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sairauteen sairastuneita potilaita </a:t>
            </a:r>
            <a:r>
              <a:rPr lang="fi-FI" b="1" u="sng" dirty="0">
                <a:solidFill>
                  <a:srgbClr val="FF0000"/>
                </a:solidFill>
              </a:rPr>
              <a:t>eli tapaukset </a:t>
            </a:r>
            <a:r>
              <a:rPr lang="fi-FI" dirty="0"/>
              <a:t>ja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henkilöitä</a:t>
            </a:r>
            <a:r>
              <a:rPr lang="fi-FI" dirty="0"/>
              <a:t>, joilla ei ole tätä tiettyä </a:t>
            </a:r>
            <a:r>
              <a:rPr lang="fi-FI" b="1" u="sng" dirty="0">
                <a:solidFill>
                  <a:srgbClr val="FF0000"/>
                </a:solidFill>
              </a:rPr>
              <a:t>sairautta eli </a:t>
            </a:r>
            <a:r>
              <a:rPr lang="fi-FI" b="1" u="sng" dirty="0" smtClean="0">
                <a:solidFill>
                  <a:srgbClr val="FF0000"/>
                </a:solidFill>
              </a:rPr>
              <a:t>verrokit</a:t>
            </a:r>
            <a:endParaRPr lang="fi-FI" dirty="0"/>
          </a:p>
          <a:p>
            <a:r>
              <a:rPr lang="fi-FI" dirty="0" smtClean="0"/>
              <a:t>Esim. mitkä tekijät vaikuttavat sairauden syntyyn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40" y="1583870"/>
            <a:ext cx="4603049" cy="4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7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Kokeellinen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Tutkii, miten </a:t>
            </a:r>
            <a:r>
              <a:rPr lang="fi-FI" dirty="0"/>
              <a:t>jokin </a:t>
            </a:r>
            <a:r>
              <a:rPr lang="fi-FI" dirty="0" err="1"/>
              <a:t>altiste</a:t>
            </a:r>
            <a:r>
              <a:rPr lang="fi-FI" dirty="0"/>
              <a:t> vaikuttaa </a:t>
            </a:r>
            <a:r>
              <a:rPr lang="fi-FI" dirty="0" smtClean="0"/>
              <a:t>vasteeseen</a:t>
            </a:r>
          </a:p>
          <a:p>
            <a:r>
              <a:rPr lang="fi-FI" dirty="0" smtClean="0"/>
              <a:t>Tutkii myös syy-seuraussuhteita</a:t>
            </a:r>
          </a:p>
          <a:p>
            <a:r>
              <a:rPr lang="fi-FI" dirty="0" smtClean="0"/>
              <a:t>Kontrolloitu tilanne tai ympäristö</a:t>
            </a:r>
          </a:p>
          <a:p>
            <a:r>
              <a:rPr lang="fi-FI" dirty="0" smtClean="0"/>
              <a:t>Yksi muoto: kokeellinen interventio (esim. onko </a:t>
            </a:r>
          </a:p>
          <a:p>
            <a:pPr marL="0" indent="0">
              <a:buNone/>
            </a:pPr>
            <a:r>
              <a:rPr lang="fi-FI" dirty="0"/>
              <a:t>v</a:t>
            </a:r>
            <a:r>
              <a:rPr lang="fi-FI" dirty="0" smtClean="0"/>
              <a:t>alistuksella vaikutusta tupakoinnin lopettamiseen tietyssä </a:t>
            </a:r>
          </a:p>
          <a:p>
            <a:pPr marL="0" indent="0">
              <a:buNone/>
            </a:pPr>
            <a:r>
              <a:rPr lang="fi-FI" dirty="0" smtClean="0"/>
              <a:t>Ryhmässä)</a:t>
            </a:r>
          </a:p>
          <a:p>
            <a:r>
              <a:rPr lang="fi-FI" dirty="0" smtClean="0"/>
              <a:t>Myös satunnaistettu, sokkoasetelma (esim. rokote tai </a:t>
            </a:r>
          </a:p>
          <a:p>
            <a:pPr marL="0" indent="0">
              <a:buNone/>
            </a:pPr>
            <a:r>
              <a:rPr lang="fi-FI" dirty="0" smtClean="0"/>
              <a:t>Lääketutkimus)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85" y="2171700"/>
            <a:ext cx="3362490" cy="30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32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4480" y="1149532"/>
            <a:ext cx="10097623" cy="4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413916"/>
            <a:ext cx="9091749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6" y="811369"/>
            <a:ext cx="8621278" cy="54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OTOKSEN VALINTA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6112" y="1571224"/>
            <a:ext cx="9403742" cy="467717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i-FI" b="1" u="sng" dirty="0" smtClean="0"/>
              <a:t>Määrällinen tutkimus:</a:t>
            </a:r>
          </a:p>
          <a:p>
            <a:r>
              <a:rPr lang="fi-FI" dirty="0" smtClean="0"/>
              <a:t>Otos </a:t>
            </a:r>
            <a:r>
              <a:rPr lang="fi-FI" dirty="0"/>
              <a:t>riittävän </a:t>
            </a:r>
            <a:r>
              <a:rPr lang="fi-FI" dirty="0" smtClean="0"/>
              <a:t>iso</a:t>
            </a:r>
            <a:endParaRPr lang="fi-FI" dirty="0"/>
          </a:p>
          <a:p>
            <a:r>
              <a:rPr lang="fi-FI" dirty="0"/>
              <a:t>Kuvaa tutkittavaa </a:t>
            </a:r>
            <a:r>
              <a:rPr lang="fi-FI" dirty="0" smtClean="0"/>
              <a:t>perusjoukkoa</a:t>
            </a:r>
            <a:endParaRPr lang="fi-FI" dirty="0"/>
          </a:p>
          <a:p>
            <a:r>
              <a:rPr lang="fi-FI" dirty="0"/>
              <a:t>Riittävä </a:t>
            </a:r>
            <a:r>
              <a:rPr lang="fi-FI" dirty="0" smtClean="0"/>
              <a:t>sukupuolijakauma</a:t>
            </a:r>
            <a:endParaRPr lang="fi-FI" dirty="0"/>
          </a:p>
          <a:p>
            <a:r>
              <a:rPr lang="fi-FI" dirty="0" smtClean="0"/>
              <a:t>Ikäryhmät/elinympäristöt huomioitu</a:t>
            </a:r>
          </a:p>
          <a:p>
            <a:r>
              <a:rPr lang="fi-FI" dirty="0" smtClean="0"/>
              <a:t>Satunnaisotos vai valikoitu otos</a:t>
            </a:r>
          </a:p>
          <a:p>
            <a:endParaRPr lang="fi-FI" dirty="0" smtClean="0"/>
          </a:p>
          <a:p>
            <a:pPr marL="109728" indent="0">
              <a:buNone/>
            </a:pPr>
            <a:r>
              <a:rPr lang="fi-FI" dirty="0" smtClean="0"/>
              <a:t>-väestötutkimuksissa tuhansia</a:t>
            </a:r>
          </a:p>
          <a:p>
            <a:pPr marL="109728" indent="0">
              <a:buNone/>
            </a:pPr>
            <a:r>
              <a:rPr lang="fi-FI" dirty="0" smtClean="0"/>
              <a:t>-tietyissä väestö- ja ikäryhmissä satoja</a:t>
            </a:r>
          </a:p>
          <a:p>
            <a:pPr marL="109728" indent="0">
              <a:buNone/>
            </a:pPr>
            <a:r>
              <a:rPr lang="fi-FI" dirty="0" smtClean="0"/>
              <a:t>-pienemmät yhteisöt, kymmeniä</a:t>
            </a:r>
          </a:p>
          <a:p>
            <a:pPr marL="109728" indent="0">
              <a:buNone/>
            </a:pPr>
            <a:r>
              <a:rPr lang="fi-FI" dirty="0" smtClean="0"/>
              <a:t>-laadullinen – </a:t>
            </a:r>
            <a:r>
              <a:rPr lang="fi-FI" dirty="0" err="1" smtClean="0"/>
              <a:t>Case-tutkimus</a:t>
            </a:r>
            <a:r>
              <a:rPr lang="fi-FI" dirty="0" smtClean="0"/>
              <a:t> – jopa vain yksi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4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LUOTETTAVUUS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1. luotettavuuteen vaikuttaa keskeisesti otoksen valinta (kattavuus, </a:t>
            </a:r>
            <a:r>
              <a:rPr lang="fi-FI" sz="3200" dirty="0" err="1"/>
              <a:t>sp</a:t>
            </a:r>
            <a:r>
              <a:rPr lang="fi-FI" sz="3200" dirty="0"/>
              <a:t>, alue...)</a:t>
            </a:r>
          </a:p>
          <a:p>
            <a:r>
              <a:rPr lang="fi-FI" sz="3200" dirty="0"/>
              <a:t>2. mittarin valinta ja sen toimivuus</a:t>
            </a:r>
          </a:p>
          <a:p>
            <a:r>
              <a:rPr lang="fi-FI" sz="3200" dirty="0" smtClean="0"/>
              <a:t>reliabiliteetti </a:t>
            </a:r>
            <a:r>
              <a:rPr lang="fi-FI" sz="3200" dirty="0"/>
              <a:t>- luotettavuus </a:t>
            </a:r>
          </a:p>
          <a:p>
            <a:r>
              <a:rPr lang="fi-FI" sz="3200" dirty="0" smtClean="0"/>
              <a:t>validiteetti </a:t>
            </a:r>
            <a:r>
              <a:rPr lang="fi-FI" sz="3200" dirty="0"/>
              <a:t>- </a:t>
            </a:r>
            <a:r>
              <a:rPr lang="fi-FI" sz="3200" dirty="0" smtClean="0"/>
              <a:t>pätevyys</a:t>
            </a:r>
            <a:endParaRPr lang="fi-FI" sz="3200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71" y="3570099"/>
            <a:ext cx="3257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Mihin tarvitaan tutkimustietoa terveydestä?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200" dirty="0"/>
              <a:t>Tietoa kansanterveydestä</a:t>
            </a:r>
          </a:p>
          <a:p>
            <a:pPr lvl="0"/>
            <a:r>
              <a:rPr lang="fi-FI" sz="2200" dirty="0"/>
              <a:t>Terveyspoliittisten päätösten tueksi</a:t>
            </a:r>
          </a:p>
          <a:p>
            <a:pPr lvl="0"/>
            <a:r>
              <a:rPr lang="fi-FI" sz="2200" dirty="0"/>
              <a:t>Terveyden edistämiseen</a:t>
            </a:r>
          </a:p>
          <a:p>
            <a:pPr lvl="0"/>
            <a:r>
              <a:rPr lang="fi-FI" sz="2200" dirty="0"/>
              <a:t>Sairauksien ehkäisemiseen ja hoitamiseen</a:t>
            </a:r>
          </a:p>
          <a:p>
            <a:pPr lvl="0"/>
            <a:r>
              <a:rPr lang="fi-FI" sz="2200" dirty="0"/>
              <a:t>Terveyspalvelujen suuntaamiseen</a:t>
            </a:r>
          </a:p>
          <a:p>
            <a:pPr lvl="0"/>
            <a:r>
              <a:rPr lang="fi-FI" sz="2200" dirty="0"/>
              <a:t>Terveyskasvatuksen ja –koulutuksen tueksi</a:t>
            </a:r>
          </a:p>
          <a:p>
            <a:pPr lvl="0"/>
            <a:r>
              <a:rPr lang="fi-FI" sz="2200" dirty="0"/>
              <a:t>Terveysteknologian avuksi</a:t>
            </a:r>
          </a:p>
          <a:p>
            <a:pPr lvl="0"/>
            <a:endParaRPr lang="fi-FI" sz="2200" dirty="0"/>
          </a:p>
        </p:txBody>
      </p:sp>
      <p:pic>
        <p:nvPicPr>
          <p:cNvPr id="3074" name="Picture 2" descr="Kuvahaun tulos haulle tutkimus terv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6" y="4559120"/>
            <a:ext cx="4717641" cy="20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RELIABILITEETTI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1. 'luotettavuus',2. 'käyttövarmuus' </a:t>
            </a:r>
          </a:p>
          <a:p>
            <a:r>
              <a:rPr lang="fi-FI" sz="2800" dirty="0"/>
              <a:t>3. 'toimintavarmuus'.</a:t>
            </a:r>
          </a:p>
          <a:p>
            <a:r>
              <a:rPr lang="fi-FI" sz="2800" dirty="0"/>
              <a:t>-johdonmukaisuus; mittari mittaa aina, kokonaisuudessaan samaa asiaa.</a:t>
            </a:r>
          </a:p>
          <a:p>
            <a:r>
              <a:rPr lang="fi-FI" sz="2800" dirty="0"/>
              <a:t>-mittaustulosten pysyvyys ja johdonmukaisuus.</a:t>
            </a:r>
          </a:p>
          <a:p>
            <a:r>
              <a:rPr lang="fi-FI" sz="2800" dirty="0"/>
              <a:t>-hyvä reliabiliteetti kertoo myös mittauksen toistettavuudesta ja ei-sattumanvaraisuudesta.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VALIDITEETTI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-Pätevyys</a:t>
            </a:r>
            <a:r>
              <a:rPr lang="fi-FI" sz="2800" dirty="0"/>
              <a:t>; validiteetilla tarkoitetaan tutkimusmenetelmän kykyä mitata sitä, mitä sillä on tarkoitus mitata. </a:t>
            </a:r>
          </a:p>
          <a:p>
            <a:r>
              <a:rPr lang="fi-FI" sz="2800" dirty="0"/>
              <a:t>-mittaria käytetään oikeaan kohteeseen, oikealla tavalla, oikeaan aikaan.</a:t>
            </a:r>
          </a:p>
          <a:p>
            <a:r>
              <a:rPr lang="fi-FI" sz="2800" dirty="0" err="1"/>
              <a:t>-esim</a:t>
            </a:r>
            <a:r>
              <a:rPr lang="fi-FI" sz="2800" dirty="0"/>
              <a:t>. henkilökemia haastattelussa &gt; (</a:t>
            </a:r>
            <a:r>
              <a:rPr lang="fi-FI" sz="2800" dirty="0" err="1"/>
              <a:t>epä</a:t>
            </a:r>
            <a:r>
              <a:rPr lang="fi-FI" sz="2800" dirty="0"/>
              <a:t>) vs. validi</a:t>
            </a:r>
          </a:p>
          <a:p>
            <a:r>
              <a:rPr lang="fi-FI" sz="2800" dirty="0"/>
              <a:t>-ennustevaliditeetti (pääsykoe &gt; opinto/ammattimenestys 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8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Tutkimuskohteiden valinta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u="sng" dirty="0"/>
              <a:t>Mitä tutkitaan</a:t>
            </a:r>
            <a:r>
              <a:rPr lang="fi-FI" sz="2800" dirty="0"/>
              <a:t>?</a:t>
            </a:r>
          </a:p>
          <a:p>
            <a:r>
              <a:rPr lang="fi-FI" sz="2800" dirty="0"/>
              <a:t>Työkykyä? - Fyysinen, psyykkinen, sosiaalinen</a:t>
            </a:r>
          </a:p>
          <a:p>
            <a:r>
              <a:rPr lang="fi-FI" sz="2800" dirty="0"/>
              <a:t>Liikunta-aktiivisuutta? - määrä, muoto, intensiteetti, yksin/ryhmässä, ohjattua/omaehtoisuutta</a:t>
            </a:r>
          </a:p>
          <a:p>
            <a:r>
              <a:rPr lang="fi-FI" sz="2800" dirty="0"/>
              <a:t>Hyvinvointia? terveydentila, ympäristö, olosuhteet, palvelut, sosiaaliset suhteet (ks. yo 2010 kevät)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0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3176521"/>
            <a:ext cx="10972799" cy="34671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61" y="137107"/>
            <a:ext cx="3747752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Tutkimuksen etiikka - näkökulmia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1. Tutkimuslupa</a:t>
            </a:r>
          </a:p>
          <a:p>
            <a:r>
              <a:rPr lang="fi-FI" sz="2400" dirty="0" smtClean="0"/>
              <a:t>2. Vapaaehtoisuus</a:t>
            </a:r>
          </a:p>
          <a:p>
            <a:r>
              <a:rPr lang="fi-FI" sz="2400" dirty="0" smtClean="0"/>
              <a:t>3. Riittävät tiedot tutkimuksesta – haittavaikutuksista on  kerrottava</a:t>
            </a:r>
          </a:p>
          <a:p>
            <a:r>
              <a:rPr lang="fi-FI" sz="2400" dirty="0" smtClean="0"/>
              <a:t>4. Koehenkilö saa keskeyttää tutkimuksen</a:t>
            </a:r>
          </a:p>
          <a:p>
            <a:r>
              <a:rPr lang="fi-FI" sz="2400" dirty="0" smtClean="0"/>
              <a:t>5. Koe-eläinten käyttö</a:t>
            </a:r>
          </a:p>
          <a:p>
            <a:r>
              <a:rPr lang="fi-FI" sz="2400" dirty="0" smtClean="0"/>
              <a:t>6. Raportin eettisyys – anonymiteetti</a:t>
            </a:r>
          </a:p>
          <a:p>
            <a:r>
              <a:rPr lang="fi-FI" sz="2400" dirty="0" smtClean="0"/>
              <a:t>7. </a:t>
            </a:r>
            <a:r>
              <a:rPr lang="fi-FI" sz="2400" dirty="0"/>
              <a:t>O</a:t>
            </a:r>
            <a:r>
              <a:rPr lang="fi-FI" sz="2400" dirty="0" smtClean="0"/>
              <a:t>bjektiivisuus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6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Yo-tehtävä kevät 2010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Tehtävänä on tutkia hyvinvointia ja turvallisuutta lukiossa. Mitä asioita ja ilmiöitä tutkimuksen kohteena voisi olla, ja minkälaisia tutkimusmenetelmiä tutkimuksessa voidaan soveltaa?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584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9716"/>
          </a:xfrm>
        </p:spPr>
        <p:txBody>
          <a:bodyPr/>
          <a:lstStyle/>
          <a:p>
            <a:r>
              <a:rPr lang="fi-FI" dirty="0" smtClean="0"/>
              <a:t>Vastaukseen….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442434"/>
            <a:ext cx="8946541" cy="4805965"/>
          </a:xfrm>
        </p:spPr>
        <p:txBody>
          <a:bodyPr/>
          <a:lstStyle/>
          <a:p>
            <a:r>
              <a:rPr lang="fi-FI" b="1" u="sng" dirty="0" smtClean="0"/>
              <a:t>Mitä /keitä tutkitaan-Tutkimuskohde</a:t>
            </a:r>
            <a:r>
              <a:rPr lang="fi-FI" dirty="0" smtClean="0"/>
              <a:t>: </a:t>
            </a:r>
          </a:p>
          <a:p>
            <a:pPr marL="0" indent="0">
              <a:buNone/>
            </a:pPr>
            <a:r>
              <a:rPr lang="fi-FI" dirty="0" smtClean="0"/>
              <a:t>opiskelijat, opettajat, henkilökunta, koulurakennus, pihaympäristön fyysiset olosuhteet</a:t>
            </a:r>
          </a:p>
          <a:p>
            <a:r>
              <a:rPr lang="fi-FI" b="1" u="sng" dirty="0" smtClean="0"/>
              <a:t>Hyvinvoinnin ja turvallisuuden indikaattoreita:</a:t>
            </a:r>
            <a:r>
              <a:rPr lang="fi-FI" b="1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1. Terveydentila (koettu terveys, sairaudet)</a:t>
            </a:r>
          </a:p>
          <a:p>
            <a:pPr marL="0" indent="0">
              <a:buNone/>
            </a:pPr>
            <a:r>
              <a:rPr lang="fi-FI" dirty="0" smtClean="0"/>
              <a:t>2. Koulun olosuhteet ja palvelut (fyysinen ympäristö, kouluruokailu, välitunnit, oppilashuolto, ulkoiset tekijät)</a:t>
            </a:r>
          </a:p>
          <a:p>
            <a:pPr marL="0" indent="0">
              <a:buNone/>
            </a:pPr>
            <a:r>
              <a:rPr lang="fi-FI" dirty="0" smtClean="0"/>
              <a:t>3. Sosiaaliset suhteet (ope-oppilas, koulu-koti, kiusaaminen, yhteisöllisyys)</a:t>
            </a:r>
          </a:p>
          <a:p>
            <a:pPr marL="0" indent="0">
              <a:buNone/>
            </a:pPr>
            <a:r>
              <a:rPr lang="fi-FI" dirty="0" smtClean="0"/>
              <a:t>4. Mahdollisuus itsensä toteuttamiseen (kannustus, rohkaisu, osallistumismahdollisuudet)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Vastaukseen…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u="sng" dirty="0" smtClean="0"/>
              <a:t>Määrällinen tutkimusote</a:t>
            </a:r>
            <a:r>
              <a:rPr lang="fi-FI" dirty="0" smtClean="0"/>
              <a:t>: lomakekysely, mittaukset, valmiit aineistot</a:t>
            </a:r>
          </a:p>
          <a:p>
            <a:r>
              <a:rPr lang="fi-FI" b="1" u="sng" dirty="0" smtClean="0"/>
              <a:t>Laadullinen</a:t>
            </a:r>
            <a:r>
              <a:rPr lang="fi-FI" dirty="0" smtClean="0"/>
              <a:t>: haastattelut (yksilö, ryhmä), havainnointi, esseet, päiväkirjat</a:t>
            </a:r>
          </a:p>
          <a:p>
            <a:r>
              <a:rPr lang="fi-FI" dirty="0" smtClean="0"/>
              <a:t>Poikkileikkaus vai seurantatutkimus</a:t>
            </a:r>
          </a:p>
          <a:p>
            <a:r>
              <a:rPr lang="fi-FI" dirty="0" smtClean="0"/>
              <a:t>Kohdejoukko, kohdekoulut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4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Yo-tehtävä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7. Tehtävänä on tutkia päiväkodeissa hoidossa olevien 3-5-vuotiaiden lasten </a:t>
            </a:r>
            <a:r>
              <a:rPr lang="fi-FI" sz="2800" b="1" dirty="0" smtClean="0"/>
              <a:t>hoitopäivänaikaista </a:t>
            </a:r>
            <a:r>
              <a:rPr lang="fi-FI" sz="2800" b="1" dirty="0"/>
              <a:t>liikunta-aktiivisuutta yhden viikon aikana. Miten tutkimus toteutetaan, </a:t>
            </a:r>
            <a:r>
              <a:rPr lang="fi-FI" sz="2800" b="1" dirty="0" smtClean="0"/>
              <a:t>jotta saadaan </a:t>
            </a:r>
            <a:r>
              <a:rPr lang="fi-FI" sz="2800" b="1" dirty="0"/>
              <a:t>monipuolista ja luotettavaa tutkimustietoa kohteena olevien lasten </a:t>
            </a:r>
            <a:r>
              <a:rPr lang="fi-FI" sz="2800" b="1" dirty="0" smtClean="0"/>
              <a:t>liikunta-aktiivisuudesta</a:t>
            </a:r>
            <a:r>
              <a:rPr lang="fi-FI" sz="2800" b="1" dirty="0"/>
              <a:t> </a:t>
            </a:r>
            <a:r>
              <a:rPr lang="fi-FI" sz="2800" b="1" dirty="0" smtClean="0"/>
              <a:t>päiväkodeissa</a:t>
            </a:r>
            <a:r>
              <a:rPr lang="fi-FI" sz="2800" b="1" dirty="0"/>
              <a:t>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621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062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Vastausohjeita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fi-FI" dirty="0"/>
              <a:t>Vastauksessa on </a:t>
            </a:r>
            <a:r>
              <a:rPr lang="fi-FI" b="1" u="sng" dirty="0"/>
              <a:t>kolme keskeistä </a:t>
            </a:r>
            <a:r>
              <a:rPr lang="fi-FI" dirty="0"/>
              <a:t>tarkastelukohdetta: </a:t>
            </a:r>
          </a:p>
          <a:p>
            <a:pPr marL="0" indent="0">
              <a:buNone/>
            </a:pPr>
            <a:r>
              <a:rPr lang="fi-FI" dirty="0"/>
              <a:t>1) </a:t>
            </a:r>
            <a:r>
              <a:rPr lang="fi-FI" b="1" u="sng" dirty="0"/>
              <a:t>liikunta-aktiivisuus tutkimuksen kohteena eli liikunnan </a:t>
            </a:r>
            <a:r>
              <a:rPr lang="fi-FI" b="1" u="sng" dirty="0" smtClean="0"/>
              <a:t>erilaiset mittaamiskohteet</a:t>
            </a:r>
            <a:r>
              <a:rPr lang="fi-FI" dirty="0"/>
              <a:t>: liikunnan </a:t>
            </a:r>
            <a:r>
              <a:rPr lang="fi-FI" dirty="0" smtClean="0"/>
              <a:t> määrä/kesto</a:t>
            </a:r>
            <a:r>
              <a:rPr lang="fi-FI" dirty="0"/>
              <a:t>, liikuntamuoto esim. kävely, juoksu, kiipeily, </a:t>
            </a:r>
            <a:r>
              <a:rPr lang="fi-FI" dirty="0" smtClean="0"/>
              <a:t>hyppääminen </a:t>
            </a:r>
            <a:r>
              <a:rPr lang="fi-FI" dirty="0"/>
              <a:t>jne. ja </a:t>
            </a:r>
            <a:r>
              <a:rPr lang="fi-FI" dirty="0" smtClean="0"/>
              <a:t>intensiteetti/kuormituksen </a:t>
            </a:r>
            <a:r>
              <a:rPr lang="fi-FI" dirty="0"/>
              <a:t>suuruus; myös se, liikkuuko lapsi yksin vai </a:t>
            </a:r>
            <a:r>
              <a:rPr lang="fi-FI" dirty="0" smtClean="0"/>
              <a:t>ryhmässä </a:t>
            </a:r>
            <a:r>
              <a:rPr lang="fi-FI" dirty="0"/>
              <a:t>ja onko </a:t>
            </a:r>
            <a:r>
              <a:rPr lang="fi-FI" dirty="0" smtClean="0"/>
              <a:t>liikunta </a:t>
            </a:r>
            <a:r>
              <a:rPr lang="fi-FI" dirty="0"/>
              <a:t>spontaania ja omaehtoista vai ohjattua ja suunniteltua </a:t>
            </a:r>
            <a:r>
              <a:rPr lang="fi-FI" dirty="0" smtClean="0"/>
              <a:t>lisää </a:t>
            </a:r>
            <a:r>
              <a:rPr lang="fi-FI" dirty="0"/>
              <a:t>liikunta-aktiivisuuden </a:t>
            </a:r>
            <a:r>
              <a:rPr lang="fi-FI" dirty="0" smtClean="0"/>
              <a:t>mittaamisen </a:t>
            </a:r>
            <a:r>
              <a:rPr lang="fi-FI" dirty="0"/>
              <a:t>ja tarkastelun monipuolisuutta </a:t>
            </a:r>
          </a:p>
          <a:p>
            <a:pPr marL="0" indent="0">
              <a:buNone/>
            </a:pPr>
            <a:r>
              <a:rPr lang="fi-FI" dirty="0" smtClean="0"/>
              <a:t>2) </a:t>
            </a:r>
            <a:r>
              <a:rPr lang="fi-FI" b="1" u="sng" dirty="0" smtClean="0"/>
              <a:t>tiedonhankintamenetelmät</a:t>
            </a:r>
            <a:r>
              <a:rPr lang="fi-FI" b="1" u="sng" dirty="0"/>
              <a:t>, miten tietoa lapsen liikunnasta </a:t>
            </a:r>
            <a:r>
              <a:rPr lang="fi-FI" b="1" u="sng" dirty="0" smtClean="0"/>
              <a:t>päiväkodeissa </a:t>
            </a:r>
            <a:r>
              <a:rPr lang="fi-FI" b="1" u="sng" dirty="0"/>
              <a:t>voidaan </a:t>
            </a:r>
            <a:r>
              <a:rPr lang="fi-FI" b="1" u="sng" dirty="0" smtClean="0"/>
              <a:t>luotettavasti </a:t>
            </a:r>
            <a:r>
              <a:rPr lang="fi-FI" b="1" u="sng" dirty="0"/>
              <a:t>kerätä</a:t>
            </a:r>
            <a:r>
              <a:rPr lang="fi-FI" dirty="0"/>
              <a:t>; askelmittarit/</a:t>
            </a:r>
            <a:r>
              <a:rPr lang="fi-FI" dirty="0" err="1"/>
              <a:t>pedometrit</a:t>
            </a:r>
            <a:r>
              <a:rPr lang="fi-FI" dirty="0"/>
              <a:t>, </a:t>
            </a:r>
            <a:r>
              <a:rPr lang="fi-FI" dirty="0" smtClean="0"/>
              <a:t>sykemittarit</a:t>
            </a:r>
            <a:r>
              <a:rPr lang="fi-FI" dirty="0"/>
              <a:t>, videointi, observointi, päiväkodin </a:t>
            </a:r>
            <a:r>
              <a:rPr lang="fi-FI" dirty="0" smtClean="0"/>
              <a:t>henkilöstön </a:t>
            </a:r>
            <a:r>
              <a:rPr lang="fi-FI" dirty="0"/>
              <a:t>täyttämät kyselylomakkeet, liikuntapäiväkirjat, </a:t>
            </a:r>
            <a:r>
              <a:rPr lang="fi-FI" dirty="0" smtClean="0"/>
              <a:t>laadulliset </a:t>
            </a:r>
            <a:r>
              <a:rPr lang="fi-FI" dirty="0"/>
              <a:t>tapauskertomukset </a:t>
            </a:r>
            <a:r>
              <a:rPr lang="fi-FI" dirty="0" smtClean="0"/>
              <a:t>esim</a:t>
            </a:r>
            <a:r>
              <a:rPr lang="fi-FI" dirty="0"/>
              <a:t>. yksittäisten lasten päiväkotipäivän aikaisesta </a:t>
            </a:r>
            <a:r>
              <a:rPr lang="fi-FI" dirty="0" smtClean="0"/>
              <a:t>liikkumisesta </a:t>
            </a:r>
            <a:r>
              <a:rPr lang="fi-FI" dirty="0"/>
              <a:t>ja siihen liittyvistä </a:t>
            </a:r>
            <a:r>
              <a:rPr lang="fi-FI" dirty="0" smtClean="0"/>
              <a:t>tilanne-ympäristö </a:t>
            </a:r>
            <a:r>
              <a:rPr lang="fi-FI" dirty="0"/>
              <a:t>ym. tekijöistä. Lapset itse </a:t>
            </a:r>
            <a:r>
              <a:rPr lang="fi-FI" dirty="0" err="1"/>
              <a:t>informantteina</a:t>
            </a:r>
            <a:r>
              <a:rPr lang="fi-FI" dirty="0"/>
              <a:t>, kun </a:t>
            </a:r>
            <a:r>
              <a:rPr lang="fi-FI" dirty="0" smtClean="0"/>
              <a:t>tavoitteena </a:t>
            </a:r>
            <a:r>
              <a:rPr lang="fi-FI" dirty="0"/>
              <a:t>on saada tietoa </a:t>
            </a:r>
            <a:r>
              <a:rPr lang="fi-FI" dirty="0" smtClean="0"/>
              <a:t>liikunnan </a:t>
            </a:r>
            <a:r>
              <a:rPr lang="fi-FI" dirty="0"/>
              <a:t>kokemuksellisuudesta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44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r>
              <a:rPr lang="fi-FI" dirty="0" smtClean="0"/>
              <a:t>Kertaa käsitteitä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339404"/>
            <a:ext cx="8946541" cy="4908996"/>
          </a:xfrm>
        </p:spPr>
        <p:txBody>
          <a:bodyPr>
            <a:normAutofit/>
          </a:bodyPr>
          <a:lstStyle/>
          <a:p>
            <a:r>
              <a:rPr lang="fi-FI" dirty="0"/>
              <a:t>r</a:t>
            </a:r>
            <a:r>
              <a:rPr lang="fi-FI" dirty="0" smtClean="0"/>
              <a:t>eliabiliteetti ja validiteetti</a:t>
            </a:r>
          </a:p>
          <a:p>
            <a:r>
              <a:rPr lang="fi-FI" dirty="0" smtClean="0"/>
              <a:t>hypoteesi, tutkimusongelma</a:t>
            </a:r>
            <a:r>
              <a:rPr lang="fi-FI" dirty="0"/>
              <a:t>/-</a:t>
            </a:r>
            <a:r>
              <a:rPr lang="fi-FI" dirty="0" smtClean="0"/>
              <a:t>kysymys</a:t>
            </a:r>
          </a:p>
          <a:p>
            <a:r>
              <a:rPr lang="fi-FI" dirty="0" err="1" smtClean="0"/>
              <a:t>prevalenssi</a:t>
            </a:r>
            <a:r>
              <a:rPr lang="fi-FI" dirty="0" smtClean="0"/>
              <a:t> ja  </a:t>
            </a:r>
            <a:r>
              <a:rPr lang="fi-FI" dirty="0" err="1" smtClean="0"/>
              <a:t>insidenssi</a:t>
            </a:r>
            <a:endParaRPr lang="fi-FI" dirty="0" smtClean="0"/>
          </a:p>
          <a:p>
            <a:r>
              <a:rPr lang="fi-FI" dirty="0" smtClean="0"/>
              <a:t>Kvantitatiivinen ja kvalitatiivinen</a:t>
            </a:r>
          </a:p>
          <a:p>
            <a:r>
              <a:rPr lang="fi-FI" dirty="0" smtClean="0"/>
              <a:t>otos ja kohortti</a:t>
            </a:r>
          </a:p>
          <a:p>
            <a:r>
              <a:rPr lang="fi-FI" dirty="0" smtClean="0"/>
              <a:t>epidemiologia</a:t>
            </a:r>
          </a:p>
          <a:p>
            <a:r>
              <a:rPr lang="fi-FI" dirty="0" smtClean="0"/>
              <a:t>tapaus-verrokki</a:t>
            </a:r>
          </a:p>
          <a:p>
            <a:r>
              <a:rPr lang="fi-FI" dirty="0" smtClean="0"/>
              <a:t>kaksoissokkotutkimus</a:t>
            </a:r>
          </a:p>
          <a:p>
            <a:r>
              <a:rPr lang="fi-FI" dirty="0"/>
              <a:t>p</a:t>
            </a:r>
            <a:r>
              <a:rPr lang="fi-FI" dirty="0" smtClean="0"/>
              <a:t>oikittaistutkimus ja pitkittäistutkimus</a:t>
            </a:r>
          </a:p>
          <a:p>
            <a:r>
              <a:rPr lang="fi-FI" dirty="0" smtClean="0"/>
              <a:t>prospektiivinen/retrospektiivinen tutkimus</a:t>
            </a:r>
          </a:p>
          <a:p>
            <a:r>
              <a:rPr lang="fi-FI" dirty="0" err="1"/>
              <a:t>a</a:t>
            </a:r>
            <a:r>
              <a:rPr lang="fi-FI" dirty="0" err="1" smtClean="0"/>
              <a:t>ltiste</a:t>
            </a:r>
            <a:r>
              <a:rPr lang="fi-FI" dirty="0" smtClean="0"/>
              <a:t>/vaste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050" name="Picture 2" descr="Kuvahaun tulos haulle tutki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6" y="2173623"/>
            <a:ext cx="515311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Vastausohjeita…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3) </a:t>
            </a:r>
            <a:r>
              <a:rPr lang="fi-FI" b="1" u="sng" dirty="0" smtClean="0"/>
              <a:t>päiväkotien </a:t>
            </a:r>
            <a:r>
              <a:rPr lang="fi-FI" b="1" u="sng" dirty="0"/>
              <a:t>erilaisten liikuntavirikkeiden ja mahdollisuuksien </a:t>
            </a:r>
            <a:r>
              <a:rPr lang="fi-FI" b="1" u="sng" dirty="0" smtClean="0"/>
              <a:t>(piha- </a:t>
            </a:r>
            <a:r>
              <a:rPr lang="fi-FI" b="1" u="sng" dirty="0"/>
              <a:t>ja muu lähiympäristö, </a:t>
            </a:r>
            <a:r>
              <a:rPr lang="fi-FI" b="1" u="sng" dirty="0" smtClean="0"/>
              <a:t>leikkivälineet</a:t>
            </a:r>
            <a:r>
              <a:rPr lang="fi-FI" b="1" u="sng" dirty="0"/>
              <a:t>, sisätilat) huomiointi tutkimuskohteina olevien </a:t>
            </a:r>
            <a:r>
              <a:rPr lang="fi-FI" b="1" u="sng" dirty="0" smtClean="0"/>
              <a:t>päiväkotien </a:t>
            </a:r>
            <a:r>
              <a:rPr lang="fi-FI" b="1" u="sng" dirty="0"/>
              <a:t>valintaa tehtäessä </a:t>
            </a:r>
            <a:r>
              <a:rPr lang="fi-FI" b="1" u="sng" dirty="0" smtClean="0"/>
              <a:t>ja </a:t>
            </a:r>
            <a:r>
              <a:rPr lang="fi-FI" b="1" u="sng" dirty="0"/>
              <a:t>tuloksia tulkittaessa </a:t>
            </a:r>
            <a:endParaRPr lang="fi-FI" b="1" u="sng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Tutkimuksen </a:t>
            </a:r>
            <a:r>
              <a:rPr lang="fi-FI" dirty="0"/>
              <a:t>luotettavuuteen vaikuttaa esimerkiksi se, tutkitaanko </a:t>
            </a:r>
            <a:r>
              <a:rPr lang="fi-FI" dirty="0" smtClean="0"/>
              <a:t>lapsia </a:t>
            </a:r>
            <a:r>
              <a:rPr lang="fi-FI" dirty="0"/>
              <a:t>vain yhtenä päiväkodin </a:t>
            </a:r>
            <a:r>
              <a:rPr lang="fi-FI" dirty="0" smtClean="0"/>
              <a:t>hoitopäivänä </a:t>
            </a:r>
            <a:r>
              <a:rPr lang="fi-FI" dirty="0"/>
              <a:t>vai onko mahdollisuus kerätä liikunta-aktiivisuudesta </a:t>
            </a:r>
            <a:r>
              <a:rPr lang="fi-FI" dirty="0" smtClean="0"/>
              <a:t>tietoa </a:t>
            </a:r>
            <a:r>
              <a:rPr lang="fi-FI" dirty="0"/>
              <a:t>esimerkiksi viikon </a:t>
            </a:r>
            <a:r>
              <a:rPr lang="fi-FI" dirty="0" smtClean="0"/>
              <a:t>jokaisena </a:t>
            </a:r>
            <a:r>
              <a:rPr lang="fi-FI" dirty="0"/>
              <a:t>hoitopäivänä tai onko tutkimusviikko kesäaikana vai </a:t>
            </a:r>
            <a:r>
              <a:rPr lang="fi-FI" dirty="0" smtClean="0"/>
              <a:t>talviaikana</a:t>
            </a:r>
            <a:r>
              <a:rPr lang="fi-FI" dirty="0"/>
              <a:t>.  </a:t>
            </a:r>
          </a:p>
          <a:p>
            <a:pPr marL="0" indent="0">
              <a:buNone/>
            </a:pPr>
            <a:r>
              <a:rPr lang="fi-FI" dirty="0"/>
              <a:t>Tehtävän tukena oleva valokuva päiväkodin piha-alueesta antaa </a:t>
            </a:r>
            <a:r>
              <a:rPr lang="fi-FI" dirty="0" smtClean="0"/>
              <a:t>vastaajalle </a:t>
            </a:r>
            <a:r>
              <a:rPr lang="fi-FI" dirty="0"/>
              <a:t>aineksia hahmottaa </a:t>
            </a:r>
            <a:r>
              <a:rPr lang="fi-FI" dirty="0" smtClean="0"/>
              <a:t>ulkona </a:t>
            </a:r>
            <a:r>
              <a:rPr lang="fi-FI" dirty="0"/>
              <a:t>toteuttavan liikunnan fyysisistä edellytyksistä ja </a:t>
            </a:r>
            <a:r>
              <a:rPr lang="fi-FI" dirty="0" smtClean="0"/>
              <a:t>liikunnallisista </a:t>
            </a:r>
            <a:r>
              <a:rPr lang="fi-FI" dirty="0"/>
              <a:t>virikkeistä. Kuvasta ilmenee </a:t>
            </a:r>
            <a:r>
              <a:rPr lang="fi-FI" dirty="0" smtClean="0"/>
              <a:t>myös </a:t>
            </a:r>
            <a:r>
              <a:rPr lang="fi-FI" dirty="0"/>
              <a:t>mahdollisuudet liikkumisaktiivisuuden observointiin ja videokuvaukseen.</a:t>
            </a:r>
          </a:p>
        </p:txBody>
      </p:sp>
    </p:spTree>
    <p:extLst>
      <p:ext uri="{BB962C8B-B14F-4D97-AF65-F5344CB8AC3E}">
        <p14:creationId xmlns:p14="http://schemas.microsoft.com/office/powerpoint/2010/main" val="28223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3654"/>
          </a:xfrm>
        </p:spPr>
        <p:txBody>
          <a:bodyPr/>
          <a:lstStyle/>
          <a:p>
            <a:r>
              <a:rPr lang="fi-FI" dirty="0" smtClean="0"/>
              <a:t>Pisteytys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112" y="1236372"/>
            <a:ext cx="9403742" cy="5344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u="sng" dirty="0"/>
              <a:t>3 pistettä </a:t>
            </a:r>
          </a:p>
          <a:p>
            <a:pPr marL="0" indent="0">
              <a:buNone/>
            </a:pPr>
            <a:r>
              <a:rPr lang="fi-FI" sz="1600" dirty="0"/>
              <a:t>Tiedonhankinta- ja liikunta-aktiivisuuden mittausmenetelmiä on </a:t>
            </a:r>
            <a:r>
              <a:rPr lang="fi-FI" sz="1600" dirty="0" smtClean="0"/>
              <a:t>esitelty </a:t>
            </a:r>
            <a:r>
              <a:rPr lang="fi-FI" sz="1600" dirty="0"/>
              <a:t>2-3. Vastauksessa kuvataan </a:t>
            </a:r>
            <a:r>
              <a:rPr lang="fi-FI" sz="1600" dirty="0" smtClean="0"/>
              <a:t>jossain </a:t>
            </a:r>
            <a:r>
              <a:rPr lang="fi-FI" sz="1600" dirty="0"/>
              <a:t>määrin liikunta-aktiivisuuden eri mittauskohteita, joit</a:t>
            </a:r>
          </a:p>
          <a:p>
            <a:pPr marL="0" indent="0">
              <a:buNone/>
            </a:pPr>
            <a:r>
              <a:rPr lang="fi-FI" sz="1600" dirty="0"/>
              <a:t>a tulisi tutkia. Vastauksessa on vain </a:t>
            </a:r>
            <a:r>
              <a:rPr lang="fi-FI" sz="1600" dirty="0" smtClean="0"/>
              <a:t>jossain </a:t>
            </a:r>
            <a:r>
              <a:rPr lang="fi-FI" sz="1600" dirty="0"/>
              <a:t>määrin huomioitu tutkimustiedon monipuolisuutta lisääviä </a:t>
            </a:r>
            <a:r>
              <a:rPr lang="fi-FI" sz="1600" dirty="0" smtClean="0"/>
              <a:t>asioita</a:t>
            </a:r>
            <a:r>
              <a:rPr lang="fi-FI" sz="1600" dirty="0"/>
              <a:t>. Tutkimuksen </a:t>
            </a:r>
            <a:r>
              <a:rPr lang="fi-FI" sz="1600" dirty="0" smtClean="0"/>
              <a:t>luotettavuuden </a:t>
            </a:r>
            <a:r>
              <a:rPr lang="fi-FI" sz="1600" dirty="0"/>
              <a:t>pohdinta on vähäistä. </a:t>
            </a:r>
          </a:p>
          <a:p>
            <a:pPr marL="0" indent="0">
              <a:buNone/>
            </a:pPr>
            <a:r>
              <a:rPr lang="fi-FI" sz="1600" b="1" u="sng" dirty="0"/>
              <a:t>5 pistettä   </a:t>
            </a:r>
          </a:p>
          <a:p>
            <a:pPr marL="0" indent="0">
              <a:buNone/>
            </a:pPr>
            <a:r>
              <a:rPr lang="fi-FI" sz="1600" dirty="0"/>
              <a:t>Tiedonhankinta- ja liikunta-aktiivisuuden mittaamismenetelmiä </a:t>
            </a:r>
            <a:r>
              <a:rPr lang="fi-FI" sz="1600" dirty="0" smtClean="0"/>
              <a:t>on esitelty </a:t>
            </a:r>
            <a:r>
              <a:rPr lang="fi-FI" sz="1600" dirty="0"/>
              <a:t>vähintään 4 kpl ja </a:t>
            </a:r>
            <a:r>
              <a:rPr lang="fi-FI" sz="1600" dirty="0" smtClean="0"/>
              <a:t>arvioitu </a:t>
            </a:r>
            <a:r>
              <a:rPr lang="fi-FI" sz="1600" dirty="0"/>
              <a:t>jossain määrin niiden </a:t>
            </a:r>
            <a:r>
              <a:rPr lang="fi-FI" sz="1600" dirty="0" smtClean="0"/>
              <a:t>soveltamiseen/käyttökelpoisuuteen liittyviä </a:t>
            </a:r>
            <a:r>
              <a:rPr lang="fi-FI" sz="1600" dirty="0"/>
              <a:t>seikkoja .</a:t>
            </a:r>
            <a:r>
              <a:rPr lang="fi-FI" sz="1600" dirty="0" smtClean="0"/>
              <a:t>Vastauksessa kuvataan </a:t>
            </a:r>
            <a:r>
              <a:rPr lang="fi-FI" sz="1600" dirty="0"/>
              <a:t>monipuolisemmin liikunta-aktiivisuuden erilaisia </a:t>
            </a:r>
            <a:r>
              <a:rPr lang="fi-FI" sz="1600" dirty="0" smtClean="0"/>
              <a:t>mittauskohteita</a:t>
            </a:r>
            <a:r>
              <a:rPr lang="fi-FI" sz="1600" dirty="0"/>
              <a:t>. Vastauksessa on </a:t>
            </a:r>
            <a:r>
              <a:rPr lang="fi-FI" sz="1600" dirty="0" smtClean="0"/>
              <a:t>tarkempaa </a:t>
            </a:r>
            <a:r>
              <a:rPr lang="fi-FI" sz="1600" dirty="0"/>
              <a:t>arviointia liikunta-aktiivisuuden mittaamisen </a:t>
            </a:r>
            <a:r>
              <a:rPr lang="fi-FI" sz="1600" dirty="0" smtClean="0"/>
              <a:t>luotettavuudesta </a:t>
            </a:r>
            <a:r>
              <a:rPr lang="fi-FI" sz="1600" dirty="0"/>
              <a:t>käytettäessä erilaisia </a:t>
            </a:r>
            <a:r>
              <a:rPr lang="fi-FI" sz="1600" dirty="0" smtClean="0"/>
              <a:t>tiedonkeruu </a:t>
            </a:r>
            <a:r>
              <a:rPr lang="fi-FI" sz="1600" dirty="0"/>
              <a:t>ja mittaamismenetelmiä.  </a:t>
            </a:r>
          </a:p>
          <a:p>
            <a:pPr marL="0" indent="0">
              <a:buNone/>
            </a:pPr>
            <a:r>
              <a:rPr lang="fi-FI" sz="1600" b="1" u="sng" dirty="0"/>
              <a:t>Lisäansioita</a:t>
            </a:r>
            <a:r>
              <a:rPr lang="fi-FI" sz="1600" dirty="0"/>
              <a:t>: </a:t>
            </a:r>
            <a:r>
              <a:rPr lang="fi-FI" sz="1600" dirty="0" smtClean="0"/>
              <a:t>Oivaltavia</a:t>
            </a:r>
            <a:r>
              <a:rPr lang="fi-FI" sz="1600" dirty="0"/>
              <a:t>, perusteltuja kuvauksia pienten lasten </a:t>
            </a:r>
            <a:r>
              <a:rPr lang="fi-FI" sz="1600" dirty="0" smtClean="0"/>
              <a:t>liikunta-aktiivisuuden </a:t>
            </a:r>
            <a:r>
              <a:rPr lang="fi-FI" sz="1600" dirty="0"/>
              <a:t>tutkimisen vaikeuksista ja </a:t>
            </a:r>
            <a:r>
              <a:rPr lang="fi-FI" sz="1600" dirty="0" smtClean="0"/>
              <a:t>erityispiirteistä</a:t>
            </a:r>
            <a:r>
              <a:rPr lang="fi-FI" sz="1600" dirty="0"/>
              <a:t>. Päiväkotien erityispiirteet lasten </a:t>
            </a:r>
            <a:r>
              <a:rPr lang="fi-FI" sz="1600" dirty="0" smtClean="0"/>
              <a:t>liikkumisympäristönä </a:t>
            </a:r>
            <a:r>
              <a:rPr lang="fi-FI" sz="1600" dirty="0"/>
              <a:t>ja tämän merkitys </a:t>
            </a:r>
            <a:r>
              <a:rPr lang="fi-FI" sz="1600" dirty="0" smtClean="0"/>
              <a:t>tutkimuksen </a:t>
            </a:r>
            <a:r>
              <a:rPr lang="fi-FI" sz="1600" dirty="0"/>
              <a:t>toteuttamisessa  esim. vastauksessa on huomioitu, </a:t>
            </a:r>
            <a:r>
              <a:rPr lang="fi-FI" sz="1600" dirty="0" smtClean="0"/>
              <a:t>että </a:t>
            </a:r>
            <a:r>
              <a:rPr lang="fi-FI" sz="1600" dirty="0"/>
              <a:t>tulosten luotettavuuteen ja </a:t>
            </a:r>
            <a:r>
              <a:rPr lang="fi-FI" sz="1600" dirty="0" smtClean="0"/>
              <a:t>10 tutkimustiedon </a:t>
            </a:r>
            <a:r>
              <a:rPr lang="fi-FI" sz="1600" dirty="0"/>
              <a:t>monipuolisuuteen vaikuttaa myös tutkimuksen kohteeksi </a:t>
            </a:r>
            <a:r>
              <a:rPr lang="fi-FI" sz="1600" dirty="0" smtClean="0"/>
              <a:t>otettujen </a:t>
            </a:r>
            <a:r>
              <a:rPr lang="fi-FI" sz="1600" dirty="0"/>
              <a:t>päiväkotien </a:t>
            </a:r>
            <a:r>
              <a:rPr lang="fi-FI" sz="1600" dirty="0" smtClean="0"/>
              <a:t>määrä </a:t>
            </a:r>
            <a:r>
              <a:rPr lang="fi-FI" sz="1600" dirty="0"/>
              <a:t>ja olosuhteet sekä mittausten ajoittuminen ja useus. </a:t>
            </a:r>
          </a:p>
        </p:txBody>
      </p:sp>
    </p:spTree>
    <p:extLst>
      <p:ext uri="{BB962C8B-B14F-4D97-AF65-F5344CB8AC3E}">
        <p14:creationId xmlns:p14="http://schemas.microsoft.com/office/powerpoint/2010/main" val="35391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9969"/>
          </a:xfrm>
        </p:spPr>
        <p:txBody>
          <a:bodyPr/>
          <a:lstStyle/>
          <a:p>
            <a:r>
              <a:rPr lang="fi-FI" dirty="0" smtClean="0"/>
              <a:t>Terveystieteen tutkiminen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25769"/>
            <a:ext cx="9601200" cy="491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1. Tieteellinen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</a:t>
            </a:r>
            <a:r>
              <a:rPr lang="fi-FI" dirty="0" err="1" smtClean="0">
                <a:latin typeface="+mj-lt"/>
              </a:rPr>
              <a:t>tiettyä</a:t>
            </a:r>
            <a:r>
              <a:rPr lang="fi-FI" dirty="0" smtClean="0">
                <a:latin typeface="+mj-lt"/>
              </a:rPr>
              <a:t> </a:t>
            </a:r>
            <a:r>
              <a:rPr lang="fi-FI" dirty="0">
                <a:latin typeface="+mj-lt"/>
              </a:rPr>
              <a:t>asiaa tai ilmiötä tutkitaan eri näkökulmista hyödyntämällä eri tieteenalojen </a:t>
            </a:r>
            <a:r>
              <a:rPr lang="fi-FI" dirty="0" smtClean="0">
                <a:latin typeface="+mj-lt"/>
              </a:rPr>
              <a:t>menetelmiä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-monitieteistä</a:t>
            </a:r>
          </a:p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2. Terveyden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-käytetään </a:t>
            </a:r>
            <a:r>
              <a:rPr lang="fi-FI" dirty="0">
                <a:latin typeface="+mj-lt"/>
              </a:rPr>
              <a:t>terveyttä kuvaavia mittareita, </a:t>
            </a:r>
            <a:r>
              <a:rPr lang="fi-FI" b="1" i="1" dirty="0">
                <a:latin typeface="+mj-lt"/>
              </a:rPr>
              <a:t>terveysindikaattoreita</a:t>
            </a:r>
            <a:endParaRPr lang="fi-FI" b="1" dirty="0">
              <a:latin typeface="+mj-lt"/>
            </a:endParaRP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-terveyden </a:t>
            </a:r>
            <a:r>
              <a:rPr lang="fi-FI" dirty="0">
                <a:latin typeface="+mj-lt"/>
              </a:rPr>
              <a:t>tutkimuksen lähestymistapa voi olla toiminnallisen eli funktionaalisen terveyden tutkimista, subjektiivisen eli koetun terveyden tutkimista sekä lääketieteellisen eli objektiivisen terveyden tutkimista. </a:t>
            </a:r>
            <a:endParaRPr lang="fi-FI" dirty="0" smtClean="0">
              <a:latin typeface="+mj-lt"/>
            </a:endParaRPr>
          </a:p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3. Sairauksien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-perustuu </a:t>
            </a:r>
            <a:r>
              <a:rPr lang="fi-FI" dirty="0">
                <a:latin typeface="+mj-lt"/>
              </a:rPr>
              <a:t>erilaisiin rekistereihin, terveystarkastuksiin, seulontoihin sekä perimän kartoitukseen. Myös potilaan hoito </a:t>
            </a:r>
            <a:r>
              <a:rPr lang="fi-FI" dirty="0" smtClean="0">
                <a:latin typeface="+mj-lt"/>
              </a:rPr>
              <a:t>voi sisältää </a:t>
            </a:r>
            <a:r>
              <a:rPr lang="fi-FI" dirty="0">
                <a:latin typeface="+mj-lt"/>
              </a:rPr>
              <a:t>sairauden tutkimusta</a:t>
            </a:r>
          </a:p>
        </p:txBody>
      </p:sp>
    </p:spTree>
    <p:extLst>
      <p:ext uri="{BB962C8B-B14F-4D97-AF65-F5344CB8AC3E}">
        <p14:creationId xmlns:p14="http://schemas.microsoft.com/office/powerpoint/2010/main" val="30797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Tieteellinen tieto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Täsmällinen terminologia ja käsitteet</a:t>
            </a:r>
          </a:p>
          <a:p>
            <a:r>
              <a:rPr lang="fi-FI" dirty="0" smtClean="0"/>
              <a:t>Systemaattinen ja suunniteltu tiedonhankinta</a:t>
            </a:r>
          </a:p>
          <a:p>
            <a:r>
              <a:rPr lang="fi-FI" dirty="0" smtClean="0"/>
              <a:t>Tutkimusmenetelmien tarkka kuvaus</a:t>
            </a:r>
          </a:p>
          <a:p>
            <a:r>
              <a:rPr lang="fi-FI" dirty="0" smtClean="0"/>
              <a:t>Tulosten ja saadun informaation luotettavuuden arviointi</a:t>
            </a:r>
          </a:p>
          <a:p>
            <a:r>
              <a:rPr lang="fi-FI" dirty="0" smtClean="0"/>
              <a:t>Puolueettomuus ja objektiivisuus</a:t>
            </a:r>
          </a:p>
          <a:p>
            <a:r>
              <a:rPr lang="fi-FI" dirty="0" smtClean="0"/>
              <a:t>Eettisten näkökulmien huomiointi</a:t>
            </a:r>
          </a:p>
          <a:p>
            <a:r>
              <a:rPr lang="fi-FI" dirty="0" smtClean="0"/>
              <a:t>Kumulatiivisuus</a:t>
            </a:r>
            <a:endParaRPr lang="fi-FI" dirty="0"/>
          </a:p>
        </p:txBody>
      </p:sp>
      <p:pic>
        <p:nvPicPr>
          <p:cNvPr id="4098" name="Picture 2" descr="Kuvahaun tulos haulle tutkimus terv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2" y="3979572"/>
            <a:ext cx="4387895" cy="25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8301"/>
          </a:xfrm>
        </p:spPr>
        <p:txBody>
          <a:bodyPr/>
          <a:lstStyle/>
          <a:p>
            <a:r>
              <a:rPr lang="fi-FI" dirty="0" smtClean="0"/>
              <a:t>Tieteellinen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84101"/>
            <a:ext cx="9601200" cy="4283299"/>
          </a:xfrm>
        </p:spPr>
        <p:txBody>
          <a:bodyPr/>
          <a:lstStyle/>
          <a:p>
            <a:r>
              <a:rPr lang="fi-FI" b="1" dirty="0"/>
              <a:t>Tutkimustyyppi </a:t>
            </a:r>
            <a:r>
              <a:rPr lang="fi-FI" dirty="0"/>
              <a:t>eli tapa, jolla asiaa tai ilmiötä tutkitaan, voi olla luonteeltaan monenlaista. </a:t>
            </a:r>
            <a:endParaRPr lang="fi-FI" dirty="0" smtClean="0"/>
          </a:p>
          <a:p>
            <a:r>
              <a:rPr lang="fi-FI" b="1" i="1" dirty="0" smtClean="0"/>
              <a:t>Perustutkimuksen</a:t>
            </a:r>
            <a:r>
              <a:rPr lang="fi-FI" b="1" i="1" dirty="0"/>
              <a:t> </a:t>
            </a:r>
            <a:r>
              <a:rPr lang="fi-FI" dirty="0"/>
              <a:t>ja </a:t>
            </a:r>
            <a:r>
              <a:rPr lang="fi-FI" b="1" i="1" dirty="0"/>
              <a:t>soveltavan tutkimuksen </a:t>
            </a:r>
            <a:r>
              <a:rPr lang="fi-FI" dirty="0"/>
              <a:t>erona on se, onko tutkimuksen tavoitteena selvittää yleisiä lainalaisuuksia vai löytää ratkaisuja käytännön ongelmiin. </a:t>
            </a:r>
            <a:endParaRPr lang="fi-FI" dirty="0" smtClean="0"/>
          </a:p>
          <a:p>
            <a:r>
              <a:rPr lang="fi-FI" dirty="0" smtClean="0"/>
              <a:t>Jos </a:t>
            </a:r>
            <a:r>
              <a:rPr lang="fi-FI" dirty="0"/>
              <a:t>tutkittavaa asiaa lähestytään selvittämällä aiempia tutkimuksia, on kyseessä </a:t>
            </a:r>
            <a:r>
              <a:rPr lang="fi-FI" b="1" i="1" dirty="0"/>
              <a:t>teoreettinen tutkimus</a:t>
            </a:r>
            <a:r>
              <a:rPr lang="fi-FI" dirty="0"/>
              <a:t>, kun taas </a:t>
            </a:r>
            <a:r>
              <a:rPr lang="fi-FI" b="1" i="1" dirty="0"/>
              <a:t>empiirisessä tutkimuksessa</a:t>
            </a:r>
            <a:r>
              <a:rPr lang="fi-FI" dirty="0"/>
              <a:t> tuotetaan uutta aineistoa. </a:t>
            </a:r>
            <a:endParaRPr lang="fi-FI" dirty="0" smtClean="0"/>
          </a:p>
          <a:p>
            <a:r>
              <a:rPr lang="fi-FI" dirty="0"/>
              <a:t>Tutkimus sekä aineiston käsittelytapa voi olla </a:t>
            </a:r>
            <a:r>
              <a:rPr lang="fi-FI" b="1" i="1" dirty="0"/>
              <a:t>laadullista </a:t>
            </a:r>
            <a:r>
              <a:rPr lang="fi-FI" dirty="0"/>
              <a:t>tai </a:t>
            </a:r>
            <a:r>
              <a:rPr lang="fi-FI" b="1" i="1" dirty="0"/>
              <a:t>määrällistä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TUTKIMUSPROSESSI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403797"/>
            <a:ext cx="9601200" cy="513867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i-FI" dirty="0" smtClean="0"/>
              <a:t>1.  AIHEEN  VALINTA (kiinnostus, tutkimusteeman tärkeys, ajankohtaisuus)</a:t>
            </a:r>
          </a:p>
          <a:p>
            <a:pPr marL="82296" indent="0">
              <a:buNone/>
            </a:pPr>
            <a:r>
              <a:rPr lang="fi-FI" dirty="0" smtClean="0"/>
              <a:t>2. TUTKIMUSONGELMIEN/TUTKIMUSKYSYMYKSIEN ASETTAMINEN/hypoteesit</a:t>
            </a:r>
            <a:endParaRPr lang="fi-FI" dirty="0"/>
          </a:p>
          <a:p>
            <a:pPr marL="82296" indent="0">
              <a:buNone/>
            </a:pPr>
            <a:r>
              <a:rPr lang="fi-FI" dirty="0" smtClean="0"/>
              <a:t>3. TEORIAAN TUTUSTUMINEN</a:t>
            </a:r>
          </a:p>
          <a:p>
            <a:pPr marL="82296" indent="0">
              <a:buNone/>
            </a:pPr>
            <a:r>
              <a:rPr lang="fi-FI" dirty="0" smtClean="0"/>
              <a:t>4. TUTKIMUSOTTEEN, -ASETELMAN JA -MENETELMÄN VALINTA</a:t>
            </a:r>
            <a:endParaRPr lang="fi-FI" dirty="0"/>
          </a:p>
          <a:p>
            <a:pPr marL="82296" indent="0">
              <a:buNone/>
            </a:pPr>
            <a:r>
              <a:rPr lang="fi-FI" dirty="0" smtClean="0"/>
              <a:t>5. MENETELMÄN </a:t>
            </a:r>
            <a:r>
              <a:rPr lang="fi-FI" dirty="0"/>
              <a:t>SUUNNITTELU JA KEHITTÄMINEN</a:t>
            </a:r>
          </a:p>
          <a:p>
            <a:pPr marL="82296" indent="0">
              <a:buNone/>
            </a:pPr>
            <a:r>
              <a:rPr lang="fi-FI" dirty="0" smtClean="0"/>
              <a:t>6. TUTKIMUKSEN </a:t>
            </a:r>
            <a:r>
              <a:rPr lang="fi-FI" dirty="0"/>
              <a:t>SUORITTAMINEN , AINEISTON HANKINTA</a:t>
            </a:r>
          </a:p>
          <a:p>
            <a:pPr marL="82296" indent="0">
              <a:buNone/>
            </a:pPr>
            <a:r>
              <a:rPr lang="fi-FI" dirty="0" smtClean="0"/>
              <a:t>7. AINEISTON </a:t>
            </a:r>
            <a:r>
              <a:rPr lang="fi-FI" dirty="0"/>
              <a:t>KÄSITTELY JA </a:t>
            </a:r>
            <a:r>
              <a:rPr lang="fi-FI" dirty="0" smtClean="0"/>
              <a:t>TULKINTA</a:t>
            </a:r>
          </a:p>
          <a:p>
            <a:pPr marL="82296" indent="0">
              <a:buNone/>
            </a:pPr>
            <a:r>
              <a:rPr lang="fi-FI" dirty="0" smtClean="0"/>
              <a:t>8. TULOSTEN </a:t>
            </a:r>
            <a:r>
              <a:rPr lang="fi-FI" dirty="0"/>
              <a:t>ESITTÄMINEN JA KIRJOITTAMINEN</a:t>
            </a:r>
          </a:p>
          <a:p>
            <a:pPr marL="82296" indent="0">
              <a:buNone/>
            </a:pPr>
            <a:r>
              <a:rPr lang="fi-FI" dirty="0" smtClean="0"/>
              <a:t>9. POHDINNAN JA JOHTOPÄÄTÖSTEN TEKEMINEN</a:t>
            </a:r>
            <a:r>
              <a:rPr lang="fi-FI" dirty="0"/>
              <a:t> </a:t>
            </a:r>
          </a:p>
          <a:p>
            <a:pPr marL="82296" indent="0">
              <a:buNone/>
            </a:pPr>
            <a:r>
              <a:rPr lang="fi-FI" dirty="0" smtClean="0"/>
              <a:t>10. KOKO </a:t>
            </a:r>
            <a:r>
              <a:rPr lang="fi-FI" dirty="0"/>
              <a:t>TUTKIMUKSEN RAPORTOINTI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/>
              <p14:cNvContentPartPr/>
              <p14:nvPr/>
            </p14:nvContentPartPr>
            <p14:xfrm>
              <a:off x="5884929" y="2293145"/>
              <a:ext cx="28440" cy="126720"/>
            </p14:xfrm>
          </p:contentPart>
        </mc:Choice>
        <mc:Fallback xmlns="">
          <p:pic>
            <p:nvPicPr>
              <p:cNvPr id="6" name="Käsinkirjoitus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049" y="2281265"/>
                <a:ext cx="5220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7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33375"/>
            <a:ext cx="810215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52FA662A31F4A87287EB05A9501E9" ma:contentTypeVersion="15" ma:contentTypeDescription="Luo uusi asiakirja." ma:contentTypeScope="" ma:versionID="fa34f704f5181b1d374cf69c0f9728ec">
  <xsd:schema xmlns:xsd="http://www.w3.org/2001/XMLSchema" xmlns:xs="http://www.w3.org/2001/XMLSchema" xmlns:p="http://schemas.microsoft.com/office/2006/metadata/properties" xmlns:ns1="http://schemas.microsoft.com/sharepoint/v3" xmlns:ns3="c7c78bdf-d2f4-4123-8986-8d2450386b8e" xmlns:ns4="37e6d40f-171d-48e4-aca7-15310bb88dd7" targetNamespace="http://schemas.microsoft.com/office/2006/metadata/properties" ma:root="true" ma:fieldsID="38de03972e4783f4b5a8a7cdfcb3a7a6" ns1:_="" ns3:_="" ns4:_="">
    <xsd:import namespace="http://schemas.microsoft.com/sharepoint/v3"/>
    <xsd:import namespace="c7c78bdf-d2f4-4123-8986-8d2450386b8e"/>
    <xsd:import namespace="37e6d40f-171d-48e4-aca7-15310bb88d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-osoite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78bdf-d2f4-4123-8986-8d2450386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Jakamisvihjeen hajautus" ma:internalName="SharingHintHash" ma:readOnly="true">
      <xsd:simpleType>
        <xsd:restriction base="dms:Text"/>
      </xsd:simple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6d40f-171d-48e4-aca7-15310bb88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0305AA-84E2-4CF8-A788-65FCA0AAD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c78bdf-d2f4-4123-8986-8d2450386b8e"/>
    <ds:schemaRef ds:uri="37e6d40f-171d-48e4-aca7-15310bb88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719292-BF98-45BD-8B44-A0BC08260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F4171-3DAB-4E2F-9519-E6B2902D0353}">
  <ds:schemaRefs>
    <ds:schemaRef ds:uri="http://purl.org/dc/terms/"/>
    <ds:schemaRef ds:uri="http://schemas.openxmlformats.org/package/2006/metadata/core-properties"/>
    <ds:schemaRef ds:uri="37e6d40f-171d-48e4-aca7-15310bb88dd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c7c78bdf-d2f4-4123-8986-8d2450386b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Rajattu</Template>
  <TotalTime>38139</TotalTime>
  <Words>1534</Words>
  <Application>Microsoft Office PowerPoint</Application>
  <PresentationFormat>Laajakuva</PresentationFormat>
  <Paragraphs>220</Paragraphs>
  <Slides>41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3" baseType="lpstr">
      <vt:lpstr>Franklin Gothic Book</vt:lpstr>
      <vt:lpstr>Crop</vt:lpstr>
      <vt:lpstr>Terveyttä tutkimassa</vt:lpstr>
      <vt:lpstr>Selvitä ainakin seuraavat asiat terveystutkimuksesta…</vt:lpstr>
      <vt:lpstr>Mihin tarvitaan tutkimustietoa terveydestä?</vt:lpstr>
      <vt:lpstr>Kertaa käsitteitä</vt:lpstr>
      <vt:lpstr>Terveystieteen tutkiminen</vt:lpstr>
      <vt:lpstr>Tieteellinen tieto</vt:lpstr>
      <vt:lpstr>Tieteellinen tutkimus</vt:lpstr>
      <vt:lpstr>TUTKIMUSPROSESSI</vt:lpstr>
      <vt:lpstr>PowerPoint-esitys</vt:lpstr>
      <vt:lpstr>Tutkimushypoteesi</vt:lpstr>
      <vt:lpstr>Tutkimusote</vt:lpstr>
      <vt:lpstr>Kvantitatiivinen </vt:lpstr>
      <vt:lpstr>Kvalitatiivinen </vt:lpstr>
      <vt:lpstr>PowerPoint-esitys</vt:lpstr>
      <vt:lpstr>TIEDONHANKINTAMENETELMÄT</vt:lpstr>
      <vt:lpstr>PowerPoint-esitys</vt:lpstr>
      <vt:lpstr>Yo tehtävä</vt:lpstr>
      <vt:lpstr>Vastaus</vt:lpstr>
      <vt:lpstr>TUTKIMUSASETELMIA</vt:lpstr>
      <vt:lpstr>Poikittaistutkimus</vt:lpstr>
      <vt:lpstr>PowerPoint-esitys</vt:lpstr>
      <vt:lpstr>Pitkittäistutkimus</vt:lpstr>
      <vt:lpstr>Tapaus-verrokkitutkimus</vt:lpstr>
      <vt:lpstr>Kokeellinen tutkimus</vt:lpstr>
      <vt:lpstr>PowerPoint-esitys</vt:lpstr>
      <vt:lpstr>PowerPoint-esitys</vt:lpstr>
      <vt:lpstr>PowerPoint-esitys</vt:lpstr>
      <vt:lpstr>OTOKSEN VALINTA</vt:lpstr>
      <vt:lpstr>TUTKIMUKSEN LUOTETTAVUUS</vt:lpstr>
      <vt:lpstr>RELIABILITEETTI</vt:lpstr>
      <vt:lpstr>VALIDITEETTI</vt:lpstr>
      <vt:lpstr>Tutkimuskohteiden valinta</vt:lpstr>
      <vt:lpstr>PowerPoint-esitys</vt:lpstr>
      <vt:lpstr>Tutkimuksen etiikka - näkökulmia</vt:lpstr>
      <vt:lpstr>Yo-tehtävä kevät 2010</vt:lpstr>
      <vt:lpstr>Vastaukseen….</vt:lpstr>
      <vt:lpstr>Vastaukseen…</vt:lpstr>
      <vt:lpstr>Yo-tehtävä</vt:lpstr>
      <vt:lpstr>Vastausohjeita</vt:lpstr>
      <vt:lpstr>Vastausohjeita…</vt:lpstr>
      <vt:lpstr>Pisteytys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Toni Mäkelä</dc:creator>
  <cp:lastModifiedBy>Mäkelä Toni</cp:lastModifiedBy>
  <cp:revision>54</cp:revision>
  <dcterms:created xsi:type="dcterms:W3CDTF">2015-09-14T14:32:36Z</dcterms:created>
  <dcterms:modified xsi:type="dcterms:W3CDTF">2021-09-14T06:47:32Z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0x0101004BD52FA662A31F4A87287EB05A9501E9</vt:lpwstr>
  </property>
</Properties>
</file>