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58" r:id="rId6"/>
    <p:sldId id="262" r:id="rId7"/>
    <p:sldId id="28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4" r:id="rId28"/>
    <p:sldId id="282" r:id="rId29"/>
    <p:sldId id="283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95069-3454-489A-AE1C-8AF26FB663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563D66-AF11-41EE-9C48-89B0BEF291C3}">
      <dgm:prSet phldrT="[Teksti]"/>
      <dgm:spPr/>
      <dgm:t>
        <a:bodyPr/>
        <a:lstStyle/>
        <a:p>
          <a:r>
            <a:rPr lang="fi-FI" dirty="0" smtClean="0"/>
            <a:t>POTILAANA SUOMESSA</a:t>
          </a:r>
          <a:endParaRPr lang="fi-FI" dirty="0"/>
        </a:p>
      </dgm:t>
    </dgm:pt>
    <dgm:pt modelId="{D2EE69AC-5A74-422C-8E49-D8611B3EE79F}" type="parTrans" cxnId="{DE5E5C61-2FD2-4540-AB18-8E068BFAFAA1}">
      <dgm:prSet/>
      <dgm:spPr/>
      <dgm:t>
        <a:bodyPr/>
        <a:lstStyle/>
        <a:p>
          <a:endParaRPr lang="fi-FI"/>
        </a:p>
      </dgm:t>
    </dgm:pt>
    <dgm:pt modelId="{C607CCD0-2340-4C32-A950-AFC16F814D85}" type="sibTrans" cxnId="{DE5E5C61-2FD2-4540-AB18-8E068BFAFAA1}">
      <dgm:prSet/>
      <dgm:spPr/>
      <dgm:t>
        <a:bodyPr/>
        <a:lstStyle/>
        <a:p>
          <a:endParaRPr lang="fi-FI"/>
        </a:p>
      </dgm:t>
    </dgm:pt>
    <dgm:pt modelId="{A9E74EAE-A544-4587-9B03-D831E5EB7AA2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800" dirty="0" smtClean="0"/>
            <a:t>Terveyden-</a:t>
          </a:r>
          <a:r>
            <a:rPr lang="fi-FI" sz="1800" dirty="0" err="1" smtClean="0"/>
            <a:t>huoltojär</a:t>
          </a:r>
          <a:r>
            <a:rPr lang="fi-FI" sz="1800" dirty="0" smtClean="0"/>
            <a:t>-</a:t>
          </a:r>
          <a:r>
            <a:rPr lang="fi-FI" sz="1800" dirty="0" err="1" smtClean="0"/>
            <a:t>jestelmä</a:t>
          </a:r>
          <a:endParaRPr lang="fi-FI" sz="600" dirty="0"/>
        </a:p>
      </dgm:t>
    </dgm:pt>
    <dgm:pt modelId="{3426CF32-71AA-446C-8071-884306FCB660}" type="parTrans" cxnId="{41FE4E0D-033F-4E84-A264-528412ADFF4B}">
      <dgm:prSet/>
      <dgm:spPr/>
      <dgm:t>
        <a:bodyPr/>
        <a:lstStyle/>
        <a:p>
          <a:endParaRPr lang="fi-FI"/>
        </a:p>
      </dgm:t>
    </dgm:pt>
    <dgm:pt modelId="{57EE0A82-1B34-47B5-8A39-791E2345C205}" type="sibTrans" cxnId="{41FE4E0D-033F-4E84-A264-528412ADFF4B}">
      <dgm:prSet/>
      <dgm:spPr/>
      <dgm:t>
        <a:bodyPr/>
        <a:lstStyle/>
        <a:p>
          <a:endParaRPr lang="fi-FI"/>
        </a:p>
      </dgm:t>
    </dgm:pt>
    <dgm:pt modelId="{98C469DF-CBBD-4146-A44C-B926B73B9285}">
      <dgm:prSet phldrT="[Teksti]"/>
      <dgm:spPr>
        <a:solidFill>
          <a:schemeClr val="accent4"/>
        </a:solidFill>
      </dgm:spPr>
      <dgm:t>
        <a:bodyPr/>
        <a:lstStyle/>
        <a:p>
          <a:r>
            <a:rPr lang="fi-FI" dirty="0" smtClean="0"/>
            <a:t>Tutkimukset</a:t>
          </a:r>
          <a:endParaRPr lang="fi-FI" dirty="0"/>
        </a:p>
      </dgm:t>
    </dgm:pt>
    <dgm:pt modelId="{9BA9C6B4-CD42-42BD-8F71-86A5396C885B}" type="parTrans" cxnId="{1786A397-4D51-4137-AAFE-237203FAD147}">
      <dgm:prSet/>
      <dgm:spPr/>
      <dgm:t>
        <a:bodyPr/>
        <a:lstStyle/>
        <a:p>
          <a:endParaRPr lang="fi-FI"/>
        </a:p>
      </dgm:t>
    </dgm:pt>
    <dgm:pt modelId="{CA07C97B-F142-4251-BD37-7B419EB47F11}" type="sibTrans" cxnId="{1786A397-4D51-4137-AAFE-237203FAD147}">
      <dgm:prSet/>
      <dgm:spPr/>
      <dgm:t>
        <a:bodyPr/>
        <a:lstStyle/>
        <a:p>
          <a:endParaRPr lang="fi-FI"/>
        </a:p>
      </dgm:t>
    </dgm:pt>
    <dgm:pt modelId="{803F5063-F90F-44AB-9930-DC21890F271A}">
      <dgm:prSet phldrT="[Teksti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i-FI" dirty="0" smtClean="0"/>
            <a:t>Potilaan oikeudet</a:t>
          </a:r>
          <a:endParaRPr lang="fi-FI" dirty="0"/>
        </a:p>
      </dgm:t>
    </dgm:pt>
    <dgm:pt modelId="{7BA51477-766D-4B15-B8A0-DE9DAB3A2A34}" type="parTrans" cxnId="{E1117720-3182-422F-9CEE-491D916B752D}">
      <dgm:prSet/>
      <dgm:spPr/>
      <dgm:t>
        <a:bodyPr/>
        <a:lstStyle/>
        <a:p>
          <a:endParaRPr lang="fi-FI"/>
        </a:p>
      </dgm:t>
    </dgm:pt>
    <dgm:pt modelId="{0AF28D71-5FFA-4FD7-87F3-5C4B5C94066A}" type="sibTrans" cxnId="{E1117720-3182-422F-9CEE-491D916B752D}">
      <dgm:prSet/>
      <dgm:spPr/>
      <dgm:t>
        <a:bodyPr/>
        <a:lstStyle/>
        <a:p>
          <a:endParaRPr lang="fi-FI"/>
        </a:p>
      </dgm:t>
    </dgm:pt>
    <dgm:pt modelId="{A7DCA556-4B80-49FA-A6F7-3A980A7C7D31}">
      <dgm:prSet phldrT="[Teksti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i-FI" sz="1400" dirty="0" smtClean="0"/>
            <a:t>Terveyden-huollon ammatti-henkilöstö</a:t>
          </a:r>
          <a:endParaRPr lang="fi-FI" sz="1400" dirty="0"/>
        </a:p>
      </dgm:t>
    </dgm:pt>
    <dgm:pt modelId="{9A5C8426-171F-4EF0-962E-F29E3C76BB5A}" type="parTrans" cxnId="{FC1BFB65-4324-4356-B20C-BB162E9E3F4E}">
      <dgm:prSet/>
      <dgm:spPr/>
      <dgm:t>
        <a:bodyPr/>
        <a:lstStyle/>
        <a:p>
          <a:endParaRPr lang="fi-FI"/>
        </a:p>
      </dgm:t>
    </dgm:pt>
    <dgm:pt modelId="{E3034824-DA4B-4A22-A547-7FDDA3386A66}" type="sibTrans" cxnId="{FC1BFB65-4324-4356-B20C-BB162E9E3F4E}">
      <dgm:prSet/>
      <dgm:spPr/>
      <dgm:t>
        <a:bodyPr/>
        <a:lstStyle/>
        <a:p>
          <a:endParaRPr lang="fi-FI"/>
        </a:p>
      </dgm:t>
    </dgm:pt>
    <dgm:pt modelId="{D3D60023-6825-4F62-BD89-2827B0DDB66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1400" dirty="0" smtClean="0"/>
            <a:t>Terveyden-huollon taustat ja historia</a:t>
          </a:r>
          <a:endParaRPr lang="fi-FI" sz="1400" dirty="0"/>
        </a:p>
      </dgm:t>
    </dgm:pt>
    <dgm:pt modelId="{D54C795C-4A1E-4A96-8EBB-A795DC4163CF}" type="parTrans" cxnId="{DDEBC44B-4D1F-413F-929A-D45688C6464F}">
      <dgm:prSet/>
      <dgm:spPr/>
      <dgm:t>
        <a:bodyPr/>
        <a:lstStyle/>
        <a:p>
          <a:endParaRPr lang="fi-FI"/>
        </a:p>
      </dgm:t>
    </dgm:pt>
    <dgm:pt modelId="{732962CD-7473-449A-8E36-157BEE63174D}" type="sibTrans" cxnId="{DDEBC44B-4D1F-413F-929A-D45688C6464F}">
      <dgm:prSet/>
      <dgm:spPr/>
    </dgm:pt>
    <dgm:pt modelId="{5699F5D1-5138-4642-AFE0-3F5C1796E899}" type="pres">
      <dgm:prSet presAssocID="{5EE95069-3454-489A-AE1C-8AF26FB663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49ED29D-E62A-4F85-96D3-68CC93591176}" type="pres">
      <dgm:prSet presAssocID="{62563D66-AF11-41EE-9C48-89B0BEF291C3}" presName="centerShape" presStyleLbl="node0" presStyleIdx="0" presStyleCnt="1" custScaleX="144705" custScaleY="142465"/>
      <dgm:spPr/>
      <dgm:t>
        <a:bodyPr/>
        <a:lstStyle/>
        <a:p>
          <a:endParaRPr lang="fi-FI"/>
        </a:p>
      </dgm:t>
    </dgm:pt>
    <dgm:pt modelId="{347E936B-85B5-4FC1-A831-D299F5D7C234}" type="pres">
      <dgm:prSet presAssocID="{D54C795C-4A1E-4A96-8EBB-A795DC4163CF}" presName="parTrans" presStyleLbl="sibTrans2D1" presStyleIdx="0" presStyleCnt="5"/>
      <dgm:spPr/>
      <dgm:t>
        <a:bodyPr/>
        <a:lstStyle/>
        <a:p>
          <a:endParaRPr lang="fi-FI"/>
        </a:p>
      </dgm:t>
    </dgm:pt>
    <dgm:pt modelId="{B3E5A3EB-C1A1-4174-8575-7B87BEC48F01}" type="pres">
      <dgm:prSet presAssocID="{D54C795C-4A1E-4A96-8EBB-A795DC4163CF}" presName="connectorText" presStyleLbl="sibTrans2D1" presStyleIdx="0" presStyleCnt="5"/>
      <dgm:spPr/>
      <dgm:t>
        <a:bodyPr/>
        <a:lstStyle/>
        <a:p>
          <a:endParaRPr lang="fi-FI"/>
        </a:p>
      </dgm:t>
    </dgm:pt>
    <dgm:pt modelId="{D6C03C3D-B023-4489-B5D8-B6C8131EB47B}" type="pres">
      <dgm:prSet presAssocID="{D3D60023-6825-4F62-BD89-2827B0DDB6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0664D7-05F3-4A78-A258-849DFACBACD1}" type="pres">
      <dgm:prSet presAssocID="{3426CF32-71AA-446C-8071-884306FCB660}" presName="parTrans" presStyleLbl="sibTrans2D1" presStyleIdx="1" presStyleCnt="5"/>
      <dgm:spPr/>
      <dgm:t>
        <a:bodyPr/>
        <a:lstStyle/>
        <a:p>
          <a:endParaRPr lang="fi-FI"/>
        </a:p>
      </dgm:t>
    </dgm:pt>
    <dgm:pt modelId="{F5F06B39-29FC-4CBF-9591-56BBC9202DB8}" type="pres">
      <dgm:prSet presAssocID="{3426CF32-71AA-446C-8071-884306FCB660}" presName="connectorText" presStyleLbl="sibTrans2D1" presStyleIdx="1" presStyleCnt="5"/>
      <dgm:spPr/>
      <dgm:t>
        <a:bodyPr/>
        <a:lstStyle/>
        <a:p>
          <a:endParaRPr lang="fi-FI"/>
        </a:p>
      </dgm:t>
    </dgm:pt>
    <dgm:pt modelId="{CFDD0FF0-F3EB-4D49-9C0B-CD8C2BAEA98C}" type="pres">
      <dgm:prSet presAssocID="{A9E74EAE-A544-4587-9B03-D831E5EB7AA2}" presName="node" presStyleLbl="node1" presStyleIdx="1" presStyleCnt="5" custScaleX="121025" custScaleY="10645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70EFCD0-C307-487D-9C71-7CDD313E7420}" type="pres">
      <dgm:prSet presAssocID="{9BA9C6B4-CD42-42BD-8F71-86A5396C885B}" presName="parTrans" presStyleLbl="sibTrans2D1" presStyleIdx="2" presStyleCnt="5"/>
      <dgm:spPr/>
      <dgm:t>
        <a:bodyPr/>
        <a:lstStyle/>
        <a:p>
          <a:endParaRPr lang="fi-FI"/>
        </a:p>
      </dgm:t>
    </dgm:pt>
    <dgm:pt modelId="{13EDD7D2-282F-4B93-857B-5B9B7F6E1C9F}" type="pres">
      <dgm:prSet presAssocID="{9BA9C6B4-CD42-42BD-8F71-86A5396C885B}" presName="connectorText" presStyleLbl="sibTrans2D1" presStyleIdx="2" presStyleCnt="5"/>
      <dgm:spPr/>
      <dgm:t>
        <a:bodyPr/>
        <a:lstStyle/>
        <a:p>
          <a:endParaRPr lang="fi-FI"/>
        </a:p>
      </dgm:t>
    </dgm:pt>
    <dgm:pt modelId="{C8EB79C0-AD67-4DB1-A6C8-73546E5BB1F2}" type="pres">
      <dgm:prSet presAssocID="{98C469DF-CBBD-4146-A44C-B926B73B92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BEC0BD-BB5D-4FBE-8DDC-D506DC60CE59}" type="pres">
      <dgm:prSet presAssocID="{7BA51477-766D-4B15-B8A0-DE9DAB3A2A34}" presName="parTrans" presStyleLbl="sibTrans2D1" presStyleIdx="3" presStyleCnt="5"/>
      <dgm:spPr/>
      <dgm:t>
        <a:bodyPr/>
        <a:lstStyle/>
        <a:p>
          <a:endParaRPr lang="fi-FI"/>
        </a:p>
      </dgm:t>
    </dgm:pt>
    <dgm:pt modelId="{E4850329-5EB1-4CBB-873A-887D49E1F6AC}" type="pres">
      <dgm:prSet presAssocID="{7BA51477-766D-4B15-B8A0-DE9DAB3A2A34}" presName="connectorText" presStyleLbl="sibTrans2D1" presStyleIdx="3" presStyleCnt="5"/>
      <dgm:spPr/>
      <dgm:t>
        <a:bodyPr/>
        <a:lstStyle/>
        <a:p>
          <a:endParaRPr lang="fi-FI"/>
        </a:p>
      </dgm:t>
    </dgm:pt>
    <dgm:pt modelId="{C0D5865B-0853-43D5-8647-B2FBCD241CB6}" type="pres">
      <dgm:prSet presAssocID="{803F5063-F90F-44AB-9930-DC21890F27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975F8C-C278-4FDE-9A6C-864794C2D830}" type="pres">
      <dgm:prSet presAssocID="{9A5C8426-171F-4EF0-962E-F29E3C76BB5A}" presName="parTrans" presStyleLbl="sibTrans2D1" presStyleIdx="4" presStyleCnt="5"/>
      <dgm:spPr/>
      <dgm:t>
        <a:bodyPr/>
        <a:lstStyle/>
        <a:p>
          <a:endParaRPr lang="fi-FI"/>
        </a:p>
      </dgm:t>
    </dgm:pt>
    <dgm:pt modelId="{1A27169E-35B7-4C69-AF21-FED441C76A49}" type="pres">
      <dgm:prSet presAssocID="{9A5C8426-171F-4EF0-962E-F29E3C76BB5A}" presName="connectorText" presStyleLbl="sibTrans2D1" presStyleIdx="4" presStyleCnt="5"/>
      <dgm:spPr/>
      <dgm:t>
        <a:bodyPr/>
        <a:lstStyle/>
        <a:p>
          <a:endParaRPr lang="fi-FI"/>
        </a:p>
      </dgm:t>
    </dgm:pt>
    <dgm:pt modelId="{31BF6F85-FA86-455A-9C4B-08EBAC34F12D}" type="pres">
      <dgm:prSet presAssocID="{A7DCA556-4B80-49FA-A6F7-3A980A7C7D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E0A1DFE-DF68-4AD9-BE75-117A098B02A8}" type="presOf" srcId="{7BA51477-766D-4B15-B8A0-DE9DAB3A2A34}" destId="{E4850329-5EB1-4CBB-873A-887D49E1F6AC}" srcOrd="1" destOrd="0" presId="urn:microsoft.com/office/officeart/2005/8/layout/radial5"/>
    <dgm:cxn modelId="{1786A397-4D51-4137-AAFE-237203FAD147}" srcId="{62563D66-AF11-41EE-9C48-89B0BEF291C3}" destId="{98C469DF-CBBD-4146-A44C-B926B73B9285}" srcOrd="2" destOrd="0" parTransId="{9BA9C6B4-CD42-42BD-8F71-86A5396C885B}" sibTransId="{CA07C97B-F142-4251-BD37-7B419EB47F11}"/>
    <dgm:cxn modelId="{CA242632-383C-412E-AA61-5631946CCB22}" type="presOf" srcId="{62563D66-AF11-41EE-9C48-89B0BEF291C3}" destId="{649ED29D-E62A-4F85-96D3-68CC93591176}" srcOrd="0" destOrd="0" presId="urn:microsoft.com/office/officeart/2005/8/layout/radial5"/>
    <dgm:cxn modelId="{41FE4E0D-033F-4E84-A264-528412ADFF4B}" srcId="{62563D66-AF11-41EE-9C48-89B0BEF291C3}" destId="{A9E74EAE-A544-4587-9B03-D831E5EB7AA2}" srcOrd="1" destOrd="0" parTransId="{3426CF32-71AA-446C-8071-884306FCB660}" sibTransId="{57EE0A82-1B34-47B5-8A39-791E2345C205}"/>
    <dgm:cxn modelId="{DF833251-22D4-4245-97AA-CC7C0AF5A1B9}" type="presOf" srcId="{9A5C8426-171F-4EF0-962E-F29E3C76BB5A}" destId="{1A27169E-35B7-4C69-AF21-FED441C76A49}" srcOrd="1" destOrd="0" presId="urn:microsoft.com/office/officeart/2005/8/layout/radial5"/>
    <dgm:cxn modelId="{5234CC08-E6A8-428D-AF45-B75A902618C7}" type="presOf" srcId="{9BA9C6B4-CD42-42BD-8F71-86A5396C885B}" destId="{13EDD7D2-282F-4B93-857B-5B9B7F6E1C9F}" srcOrd="1" destOrd="0" presId="urn:microsoft.com/office/officeart/2005/8/layout/radial5"/>
    <dgm:cxn modelId="{FC1BFB65-4324-4356-B20C-BB162E9E3F4E}" srcId="{62563D66-AF11-41EE-9C48-89B0BEF291C3}" destId="{A7DCA556-4B80-49FA-A6F7-3A980A7C7D31}" srcOrd="4" destOrd="0" parTransId="{9A5C8426-171F-4EF0-962E-F29E3C76BB5A}" sibTransId="{E3034824-DA4B-4A22-A547-7FDDA3386A66}"/>
    <dgm:cxn modelId="{7F72E14D-0FB8-439C-B285-F28D7A1B0928}" type="presOf" srcId="{D54C795C-4A1E-4A96-8EBB-A795DC4163CF}" destId="{B3E5A3EB-C1A1-4174-8575-7B87BEC48F01}" srcOrd="1" destOrd="0" presId="urn:microsoft.com/office/officeart/2005/8/layout/radial5"/>
    <dgm:cxn modelId="{DDEBC44B-4D1F-413F-929A-D45688C6464F}" srcId="{62563D66-AF11-41EE-9C48-89B0BEF291C3}" destId="{D3D60023-6825-4F62-BD89-2827B0DDB661}" srcOrd="0" destOrd="0" parTransId="{D54C795C-4A1E-4A96-8EBB-A795DC4163CF}" sibTransId="{732962CD-7473-449A-8E36-157BEE63174D}"/>
    <dgm:cxn modelId="{A58FC884-6EA4-486B-9F5B-D61CA5589A15}" type="presOf" srcId="{D54C795C-4A1E-4A96-8EBB-A795DC4163CF}" destId="{347E936B-85B5-4FC1-A831-D299F5D7C234}" srcOrd="0" destOrd="0" presId="urn:microsoft.com/office/officeart/2005/8/layout/radial5"/>
    <dgm:cxn modelId="{79299556-4D1D-443D-A7A6-3DB14A8CEB35}" type="presOf" srcId="{9A5C8426-171F-4EF0-962E-F29E3C76BB5A}" destId="{7C975F8C-C278-4FDE-9A6C-864794C2D830}" srcOrd="0" destOrd="0" presId="urn:microsoft.com/office/officeart/2005/8/layout/radial5"/>
    <dgm:cxn modelId="{91648FCB-C653-4672-A1EC-64C763DF8F9E}" type="presOf" srcId="{7BA51477-766D-4B15-B8A0-DE9DAB3A2A34}" destId="{2EBEC0BD-BB5D-4FBE-8DDC-D506DC60CE59}" srcOrd="0" destOrd="0" presId="urn:microsoft.com/office/officeart/2005/8/layout/radial5"/>
    <dgm:cxn modelId="{DE5E5C61-2FD2-4540-AB18-8E068BFAFAA1}" srcId="{5EE95069-3454-489A-AE1C-8AF26FB66316}" destId="{62563D66-AF11-41EE-9C48-89B0BEF291C3}" srcOrd="0" destOrd="0" parTransId="{D2EE69AC-5A74-422C-8E49-D8611B3EE79F}" sibTransId="{C607CCD0-2340-4C32-A950-AFC16F814D85}"/>
    <dgm:cxn modelId="{9BA7042A-7DF3-4207-87F3-6F10749CBA06}" type="presOf" srcId="{3426CF32-71AA-446C-8071-884306FCB660}" destId="{F5F06B39-29FC-4CBF-9591-56BBC9202DB8}" srcOrd="1" destOrd="0" presId="urn:microsoft.com/office/officeart/2005/8/layout/radial5"/>
    <dgm:cxn modelId="{6CF96F47-DE39-4196-AAB8-5EC92496D7CF}" type="presOf" srcId="{D3D60023-6825-4F62-BD89-2827B0DDB661}" destId="{D6C03C3D-B023-4489-B5D8-B6C8131EB47B}" srcOrd="0" destOrd="0" presId="urn:microsoft.com/office/officeart/2005/8/layout/radial5"/>
    <dgm:cxn modelId="{219EBCCD-2861-4EB7-9065-5C131AC2ABBD}" type="presOf" srcId="{A7DCA556-4B80-49FA-A6F7-3A980A7C7D31}" destId="{31BF6F85-FA86-455A-9C4B-08EBAC34F12D}" srcOrd="0" destOrd="0" presId="urn:microsoft.com/office/officeart/2005/8/layout/radial5"/>
    <dgm:cxn modelId="{A66C44C6-0EA0-4B48-B2ED-5CC3CD1FA967}" type="presOf" srcId="{3426CF32-71AA-446C-8071-884306FCB660}" destId="{ED0664D7-05F3-4A78-A258-849DFACBACD1}" srcOrd="0" destOrd="0" presId="urn:microsoft.com/office/officeart/2005/8/layout/radial5"/>
    <dgm:cxn modelId="{BC617C91-AC2F-4A7F-B2D7-4447F6EB741C}" type="presOf" srcId="{9BA9C6B4-CD42-42BD-8F71-86A5396C885B}" destId="{970EFCD0-C307-487D-9C71-7CDD313E7420}" srcOrd="0" destOrd="0" presId="urn:microsoft.com/office/officeart/2005/8/layout/radial5"/>
    <dgm:cxn modelId="{25F0D5B3-649D-462A-B7D4-88D5E71D1762}" type="presOf" srcId="{5EE95069-3454-489A-AE1C-8AF26FB66316}" destId="{5699F5D1-5138-4642-AFE0-3F5C1796E899}" srcOrd="0" destOrd="0" presId="urn:microsoft.com/office/officeart/2005/8/layout/radial5"/>
    <dgm:cxn modelId="{C5B9CF26-42D8-433A-A4F1-B8A12A796292}" type="presOf" srcId="{98C469DF-CBBD-4146-A44C-B926B73B9285}" destId="{C8EB79C0-AD67-4DB1-A6C8-73546E5BB1F2}" srcOrd="0" destOrd="0" presId="urn:microsoft.com/office/officeart/2005/8/layout/radial5"/>
    <dgm:cxn modelId="{5DEF269E-65B5-4D29-9843-4D7DAD507C91}" type="presOf" srcId="{803F5063-F90F-44AB-9930-DC21890F271A}" destId="{C0D5865B-0853-43D5-8647-B2FBCD241CB6}" srcOrd="0" destOrd="0" presId="urn:microsoft.com/office/officeart/2005/8/layout/radial5"/>
    <dgm:cxn modelId="{7DDA12F4-7BE8-4064-8DCE-376C6A59A316}" type="presOf" srcId="{A9E74EAE-A544-4587-9B03-D831E5EB7AA2}" destId="{CFDD0FF0-F3EB-4D49-9C0B-CD8C2BAEA98C}" srcOrd="0" destOrd="0" presId="urn:microsoft.com/office/officeart/2005/8/layout/radial5"/>
    <dgm:cxn modelId="{E1117720-3182-422F-9CEE-491D916B752D}" srcId="{62563D66-AF11-41EE-9C48-89B0BEF291C3}" destId="{803F5063-F90F-44AB-9930-DC21890F271A}" srcOrd="3" destOrd="0" parTransId="{7BA51477-766D-4B15-B8A0-DE9DAB3A2A34}" sibTransId="{0AF28D71-5FFA-4FD7-87F3-5C4B5C94066A}"/>
    <dgm:cxn modelId="{D426613D-D7B7-45A6-8738-05CACEC29C38}" type="presParOf" srcId="{5699F5D1-5138-4642-AFE0-3F5C1796E899}" destId="{649ED29D-E62A-4F85-96D3-68CC93591176}" srcOrd="0" destOrd="0" presId="urn:microsoft.com/office/officeart/2005/8/layout/radial5"/>
    <dgm:cxn modelId="{9E670D0A-FF08-46FD-9414-4A8C55E738B9}" type="presParOf" srcId="{5699F5D1-5138-4642-AFE0-3F5C1796E899}" destId="{347E936B-85B5-4FC1-A831-D299F5D7C234}" srcOrd="1" destOrd="0" presId="urn:microsoft.com/office/officeart/2005/8/layout/radial5"/>
    <dgm:cxn modelId="{8BC2189E-C3E5-48C7-A18C-1D6DD6AF0CD1}" type="presParOf" srcId="{347E936B-85B5-4FC1-A831-D299F5D7C234}" destId="{B3E5A3EB-C1A1-4174-8575-7B87BEC48F01}" srcOrd="0" destOrd="0" presId="urn:microsoft.com/office/officeart/2005/8/layout/radial5"/>
    <dgm:cxn modelId="{003558AA-3F92-47B5-9EE1-03B35E0B1FC3}" type="presParOf" srcId="{5699F5D1-5138-4642-AFE0-3F5C1796E899}" destId="{D6C03C3D-B023-4489-B5D8-B6C8131EB47B}" srcOrd="2" destOrd="0" presId="urn:microsoft.com/office/officeart/2005/8/layout/radial5"/>
    <dgm:cxn modelId="{C98C1FA5-6047-42C7-99E7-1321310CC794}" type="presParOf" srcId="{5699F5D1-5138-4642-AFE0-3F5C1796E899}" destId="{ED0664D7-05F3-4A78-A258-849DFACBACD1}" srcOrd="3" destOrd="0" presId="urn:microsoft.com/office/officeart/2005/8/layout/radial5"/>
    <dgm:cxn modelId="{5901913F-2FBB-4821-BD08-DE1C0CF144BE}" type="presParOf" srcId="{ED0664D7-05F3-4A78-A258-849DFACBACD1}" destId="{F5F06B39-29FC-4CBF-9591-56BBC9202DB8}" srcOrd="0" destOrd="0" presId="urn:microsoft.com/office/officeart/2005/8/layout/radial5"/>
    <dgm:cxn modelId="{89887021-FB61-4BE7-8642-42842966FEF1}" type="presParOf" srcId="{5699F5D1-5138-4642-AFE0-3F5C1796E899}" destId="{CFDD0FF0-F3EB-4D49-9C0B-CD8C2BAEA98C}" srcOrd="4" destOrd="0" presId="urn:microsoft.com/office/officeart/2005/8/layout/radial5"/>
    <dgm:cxn modelId="{C9ED373A-82DF-4233-A2F3-A4363048D34B}" type="presParOf" srcId="{5699F5D1-5138-4642-AFE0-3F5C1796E899}" destId="{970EFCD0-C307-487D-9C71-7CDD313E7420}" srcOrd="5" destOrd="0" presId="urn:microsoft.com/office/officeart/2005/8/layout/radial5"/>
    <dgm:cxn modelId="{50744B6E-9727-454E-864A-9CAA57DE5A94}" type="presParOf" srcId="{970EFCD0-C307-487D-9C71-7CDD313E7420}" destId="{13EDD7D2-282F-4B93-857B-5B9B7F6E1C9F}" srcOrd="0" destOrd="0" presId="urn:microsoft.com/office/officeart/2005/8/layout/radial5"/>
    <dgm:cxn modelId="{87DD9603-D5DB-493A-89F4-00CDBC71E5DB}" type="presParOf" srcId="{5699F5D1-5138-4642-AFE0-3F5C1796E899}" destId="{C8EB79C0-AD67-4DB1-A6C8-73546E5BB1F2}" srcOrd="6" destOrd="0" presId="urn:microsoft.com/office/officeart/2005/8/layout/radial5"/>
    <dgm:cxn modelId="{40E3EE3C-8F74-4A5E-9410-DF3D8AFED7E8}" type="presParOf" srcId="{5699F5D1-5138-4642-AFE0-3F5C1796E899}" destId="{2EBEC0BD-BB5D-4FBE-8DDC-D506DC60CE59}" srcOrd="7" destOrd="0" presId="urn:microsoft.com/office/officeart/2005/8/layout/radial5"/>
    <dgm:cxn modelId="{052F72E0-4F1F-4B33-9E55-1E93266AEDA7}" type="presParOf" srcId="{2EBEC0BD-BB5D-4FBE-8DDC-D506DC60CE59}" destId="{E4850329-5EB1-4CBB-873A-887D49E1F6AC}" srcOrd="0" destOrd="0" presId="urn:microsoft.com/office/officeart/2005/8/layout/radial5"/>
    <dgm:cxn modelId="{59B09391-4095-4061-BCEA-EB375608EA94}" type="presParOf" srcId="{5699F5D1-5138-4642-AFE0-3F5C1796E899}" destId="{C0D5865B-0853-43D5-8647-B2FBCD241CB6}" srcOrd="8" destOrd="0" presId="urn:microsoft.com/office/officeart/2005/8/layout/radial5"/>
    <dgm:cxn modelId="{6AA1EE2B-52F3-40AC-A9E8-0A140C2AA9F4}" type="presParOf" srcId="{5699F5D1-5138-4642-AFE0-3F5C1796E899}" destId="{7C975F8C-C278-4FDE-9A6C-864794C2D830}" srcOrd="9" destOrd="0" presId="urn:microsoft.com/office/officeart/2005/8/layout/radial5"/>
    <dgm:cxn modelId="{14C3234A-A890-4976-BED6-6A7C76BD69B5}" type="presParOf" srcId="{7C975F8C-C278-4FDE-9A6C-864794C2D830}" destId="{1A27169E-35B7-4C69-AF21-FED441C76A49}" srcOrd="0" destOrd="0" presId="urn:microsoft.com/office/officeart/2005/8/layout/radial5"/>
    <dgm:cxn modelId="{4D36425B-2560-4916-A810-5637F4AEA713}" type="presParOf" srcId="{5699F5D1-5138-4642-AFE0-3F5C1796E899}" destId="{31BF6F85-FA86-455A-9C4B-08EBAC34F12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ED29D-E62A-4F85-96D3-68CC93591176}">
      <dsp:nvSpPr>
        <dsp:cNvPr id="0" name=""/>
        <dsp:cNvSpPr/>
      </dsp:nvSpPr>
      <dsp:spPr>
        <a:xfrm>
          <a:off x="3069051" y="2013894"/>
          <a:ext cx="1828851" cy="1800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POTILAANA SUOMESSA</a:t>
          </a:r>
          <a:endParaRPr lang="fi-FI" sz="1800" kern="1200" dirty="0"/>
        </a:p>
      </dsp:txBody>
      <dsp:txXfrm>
        <a:off x="3336880" y="2277577"/>
        <a:ext cx="1293193" cy="1273175"/>
      </dsp:txXfrm>
    </dsp:sp>
    <dsp:sp modelId="{347E936B-85B5-4FC1-A831-D299F5D7C234}">
      <dsp:nvSpPr>
        <dsp:cNvPr id="0" name=""/>
        <dsp:cNvSpPr/>
      </dsp:nvSpPr>
      <dsp:spPr>
        <a:xfrm rot="16200000">
          <a:off x="3856598" y="1521253"/>
          <a:ext cx="25375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>
        <a:off x="3894662" y="1663489"/>
        <a:ext cx="177630" cy="312514"/>
      </dsp:txXfrm>
    </dsp:sp>
    <dsp:sp modelId="{D6C03C3D-B023-4489-B5D8-B6C8131EB47B}">
      <dsp:nvSpPr>
        <dsp:cNvPr id="0" name=""/>
        <dsp:cNvSpPr/>
      </dsp:nvSpPr>
      <dsp:spPr>
        <a:xfrm>
          <a:off x="3217508" y="3169"/>
          <a:ext cx="1531937" cy="153193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Terveyden-huollon taustat ja historia</a:t>
          </a:r>
          <a:endParaRPr lang="fi-FI" sz="1400" kern="1200" dirty="0"/>
        </a:p>
      </dsp:txBody>
      <dsp:txXfrm>
        <a:off x="3441855" y="227516"/>
        <a:ext cx="1083243" cy="1083243"/>
      </dsp:txXfrm>
    </dsp:sp>
    <dsp:sp modelId="{ED0664D7-05F3-4A78-A258-849DFACBACD1}">
      <dsp:nvSpPr>
        <dsp:cNvPr id="0" name=""/>
        <dsp:cNvSpPr/>
      </dsp:nvSpPr>
      <dsp:spPr>
        <a:xfrm rot="20520000">
          <a:off x="4914177" y="2323982"/>
          <a:ext cx="168353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>
        <a:off x="4915413" y="2435958"/>
        <a:ext cx="117847" cy="312514"/>
      </dsp:txXfrm>
    </dsp:sp>
    <dsp:sp modelId="{CFDD0FF0-F3EB-4D49-9C0B-CD8C2BAEA98C}">
      <dsp:nvSpPr>
        <dsp:cNvPr id="0" name=""/>
        <dsp:cNvSpPr/>
      </dsp:nvSpPr>
      <dsp:spPr>
        <a:xfrm>
          <a:off x="5096506" y="1435903"/>
          <a:ext cx="1854027" cy="163082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Terveyden-</a:t>
          </a:r>
          <a:r>
            <a:rPr lang="fi-FI" sz="1800" kern="1200" dirty="0" err="1" smtClean="0"/>
            <a:t>huoltojär</a:t>
          </a:r>
          <a:r>
            <a:rPr lang="fi-FI" sz="1800" kern="1200" dirty="0" smtClean="0"/>
            <a:t>-</a:t>
          </a:r>
          <a:r>
            <a:rPr lang="fi-FI" sz="1800" kern="1200" dirty="0" err="1" smtClean="0"/>
            <a:t>jestelmä</a:t>
          </a:r>
          <a:endParaRPr lang="fi-FI" sz="600" kern="1200" dirty="0"/>
        </a:p>
      </dsp:txBody>
      <dsp:txXfrm>
        <a:off x="5368022" y="1674732"/>
        <a:ext cx="1310995" cy="1153166"/>
      </dsp:txXfrm>
    </dsp:sp>
    <dsp:sp modelId="{970EFCD0-C307-487D-9C71-7CDD313E7420}">
      <dsp:nvSpPr>
        <dsp:cNvPr id="0" name=""/>
        <dsp:cNvSpPr/>
      </dsp:nvSpPr>
      <dsp:spPr>
        <a:xfrm rot="3240000">
          <a:off x="4524989" y="3571940"/>
          <a:ext cx="251205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>
        <a:off x="4540521" y="3645628"/>
        <a:ext cx="175844" cy="312514"/>
      </dsp:txXfrm>
    </dsp:sp>
    <dsp:sp modelId="{C8EB79C0-AD67-4DB1-A6C8-73546E5BB1F2}">
      <dsp:nvSpPr>
        <dsp:cNvPr id="0" name=""/>
        <dsp:cNvSpPr/>
      </dsp:nvSpPr>
      <dsp:spPr>
        <a:xfrm>
          <a:off x="4478324" y="3883560"/>
          <a:ext cx="1531937" cy="1531937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Tutkimukset</a:t>
          </a:r>
          <a:endParaRPr lang="fi-FI" sz="1500" kern="1200" dirty="0"/>
        </a:p>
      </dsp:txBody>
      <dsp:txXfrm>
        <a:off x="4702671" y="4107907"/>
        <a:ext cx="1083243" cy="1083243"/>
      </dsp:txXfrm>
    </dsp:sp>
    <dsp:sp modelId="{2EBEC0BD-BB5D-4FBE-8DDC-D506DC60CE59}">
      <dsp:nvSpPr>
        <dsp:cNvPr id="0" name=""/>
        <dsp:cNvSpPr/>
      </dsp:nvSpPr>
      <dsp:spPr>
        <a:xfrm rot="7560000">
          <a:off x="3190760" y="3571940"/>
          <a:ext cx="251205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 rot="10800000">
        <a:off x="3250589" y="3645628"/>
        <a:ext cx="175844" cy="312514"/>
      </dsp:txXfrm>
    </dsp:sp>
    <dsp:sp modelId="{C0D5865B-0853-43D5-8647-B2FBCD241CB6}">
      <dsp:nvSpPr>
        <dsp:cNvPr id="0" name=""/>
        <dsp:cNvSpPr/>
      </dsp:nvSpPr>
      <dsp:spPr>
        <a:xfrm>
          <a:off x="1956693" y="3883560"/>
          <a:ext cx="1531937" cy="153193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Potilaan oikeudet</a:t>
          </a:r>
          <a:endParaRPr lang="fi-FI" sz="1500" kern="1200" dirty="0"/>
        </a:p>
      </dsp:txBody>
      <dsp:txXfrm>
        <a:off x="2181040" y="4107907"/>
        <a:ext cx="1083243" cy="1083243"/>
      </dsp:txXfrm>
    </dsp:sp>
    <dsp:sp modelId="{7C975F8C-C278-4FDE-9A6C-864794C2D830}">
      <dsp:nvSpPr>
        <dsp:cNvPr id="0" name=""/>
        <dsp:cNvSpPr/>
      </dsp:nvSpPr>
      <dsp:spPr>
        <a:xfrm rot="11880000">
          <a:off x="2776671" y="2301746"/>
          <a:ext cx="24698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 rot="10800000">
        <a:off x="2848954" y="2417366"/>
        <a:ext cx="172891" cy="312514"/>
      </dsp:txXfrm>
    </dsp:sp>
    <dsp:sp modelId="{31BF6F85-FA86-455A-9C4B-08EBAC34F12D}">
      <dsp:nvSpPr>
        <dsp:cNvPr id="0" name=""/>
        <dsp:cNvSpPr/>
      </dsp:nvSpPr>
      <dsp:spPr>
        <a:xfrm>
          <a:off x="1177466" y="1485346"/>
          <a:ext cx="1531937" cy="153193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Terveyden-huollon ammatti-henkilöstö</a:t>
          </a:r>
          <a:endParaRPr lang="fi-FI" sz="1400" kern="1200" dirty="0"/>
        </a:p>
      </dsp:txBody>
      <dsp:txXfrm>
        <a:off x="1401813" y="1709693"/>
        <a:ext cx="1083243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6221-85F2-4219-AD9D-B440D8F36600}" type="datetimeFigureOut">
              <a:rPr lang="fi-FI" smtClean="0"/>
              <a:t>15.8.2017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533B-C683-4CCC-9DA6-A83B3192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55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124229" y="754783"/>
            <a:ext cx="2549218" cy="3723084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679767" y="4715908"/>
            <a:ext cx="5436717" cy="276999"/>
          </a:xfrm>
        </p:spPr>
        <p:txBody>
          <a:bodyPr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20650" y="882650"/>
            <a:ext cx="7732713" cy="43513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596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E0BF79-FAC6-4A96-8DE1-F7B82E2E1652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4961B7-6B89-48AB-966F-622E2788EECC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18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3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5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4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4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2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Potilaana suomessa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29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Kliininen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Anamneesi </a:t>
            </a:r>
            <a:r>
              <a:rPr lang="fi-FI" dirty="0" smtClean="0">
                <a:sym typeface="Wingdings" panose="05000000000000000000" pitchFamily="2" charset="2"/>
              </a:rPr>
              <a:t> status</a:t>
            </a:r>
          </a:p>
          <a:p>
            <a:pPr marL="0" indent="0">
              <a:buNone/>
            </a:pPr>
            <a:r>
              <a:rPr lang="fi-FI" b="1" dirty="0"/>
              <a:t>Anamneesi, potilaan esitietojen kerääminen</a:t>
            </a:r>
            <a:endParaRPr lang="fi-FI" dirty="0"/>
          </a:p>
          <a:p>
            <a:r>
              <a:rPr lang="fi-FI" dirty="0" smtClean="0"/>
              <a:t>kysely </a:t>
            </a:r>
            <a:r>
              <a:rPr lang="fi-FI" dirty="0"/>
              <a:t>&gt; vaivan kesto, luonne, haitta</a:t>
            </a:r>
          </a:p>
          <a:p>
            <a:r>
              <a:rPr lang="fi-FI" dirty="0" smtClean="0"/>
              <a:t>muut </a:t>
            </a:r>
            <a:r>
              <a:rPr lang="fi-FI" dirty="0"/>
              <a:t>oireet, mahd. aiemmat sairaudet, lääkitys</a:t>
            </a:r>
          </a:p>
          <a:p>
            <a:r>
              <a:rPr lang="fi-FI" dirty="0" smtClean="0"/>
              <a:t>elintavat</a:t>
            </a:r>
            <a:r>
              <a:rPr lang="fi-FI" dirty="0"/>
              <a:t>, viimeaikaiset tapahtumat</a:t>
            </a:r>
          </a:p>
          <a:p>
            <a:r>
              <a:rPr lang="fi-FI" dirty="0" smtClean="0"/>
              <a:t>&gt; nykytilan määritys - STATUS</a:t>
            </a:r>
            <a:endParaRPr lang="fi-FI" dirty="0"/>
          </a:p>
        </p:txBody>
      </p:sp>
      <p:pic>
        <p:nvPicPr>
          <p:cNvPr id="2050" name="Picture 2" descr="http://www.tekniikkatalous.fi/multimedia/dynamic/00028/neli_-stetoskooppi_286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24" y="3219069"/>
            <a:ext cx="2533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/>
          <a:lstStyle/>
          <a:p>
            <a:r>
              <a:rPr lang="fi-FI" dirty="0" smtClean="0"/>
              <a:t>STATUS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2369713"/>
            <a:ext cx="9601196" cy="372509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Yleisimmät tutkimukset</a:t>
            </a:r>
            <a:endParaRPr lang="fi-FI" dirty="0"/>
          </a:p>
          <a:p>
            <a:r>
              <a:rPr lang="fi-FI" dirty="0"/>
              <a:t>-silmien, korvien ja käsien (palpointi) avulla </a:t>
            </a:r>
          </a:p>
          <a:p>
            <a:r>
              <a:rPr lang="fi-FI" dirty="0"/>
              <a:t>-apuvälineitä: kielilasta, taskulamppu, korvasuppilo, </a:t>
            </a:r>
            <a:r>
              <a:rPr lang="fi-FI" dirty="0" smtClean="0"/>
              <a:t>stetoskooppi, vp-mittari</a:t>
            </a:r>
          </a:p>
          <a:p>
            <a:pPr marL="0" indent="0">
              <a:buNone/>
            </a:pPr>
            <a:r>
              <a:rPr lang="fi-FI" b="1" dirty="0" smtClean="0"/>
              <a:t>Tutkimuskohteita</a:t>
            </a:r>
            <a:endParaRPr lang="fi-FI" b="1" dirty="0"/>
          </a:p>
          <a:p>
            <a:r>
              <a:rPr lang="fi-FI" dirty="0"/>
              <a:t>-sydämen toiminta, keuhkot, kaulan ja kainaloiden imusolmukkeet, suu, nielu, hampaat</a:t>
            </a:r>
          </a:p>
          <a:p>
            <a:endParaRPr lang="fi-FI" dirty="0"/>
          </a:p>
        </p:txBody>
      </p:sp>
      <p:pic>
        <p:nvPicPr>
          <p:cNvPr id="1026" name="Picture 2" descr="http://upload.wikimedia.org/wikipedia/commons/thumb/1/16/Clinical_Mercury_Manometer.jpg/200px-Clinical_Mercury_Man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6" y="4816699"/>
            <a:ext cx="1905000" cy="12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va.vilkas.fi/WebRoot/OVA/Shops/ApteekkiShop/MediaGallery/Tuotekuvat/ed3397e52bbebcfa4091935518ba2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2" y="4816699"/>
            <a:ext cx="2857500" cy="12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STATUS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Kipualueiden </a:t>
            </a:r>
            <a:r>
              <a:rPr lang="fi-FI" b="1" dirty="0"/>
              <a:t>tutkiminen</a:t>
            </a:r>
            <a:endParaRPr lang="fi-FI" dirty="0"/>
          </a:p>
          <a:p>
            <a:r>
              <a:rPr lang="fi-FI" dirty="0"/>
              <a:t>-selkä, niska, nivelet&gt;turvotus, kipu, toiminta</a:t>
            </a:r>
          </a:p>
          <a:p>
            <a:r>
              <a:rPr lang="fi-FI" dirty="0"/>
              <a:t>-vatsa: kipukohdat, poikkeamat (palpointi)</a:t>
            </a:r>
          </a:p>
          <a:p>
            <a:pPr marL="0" indent="0">
              <a:buNone/>
            </a:pPr>
            <a:r>
              <a:rPr lang="fi-FI" b="1" dirty="0"/>
              <a:t>S</a:t>
            </a:r>
            <a:r>
              <a:rPr lang="fi-FI" b="1" dirty="0" smtClean="0"/>
              <a:t>isäiset </a:t>
            </a:r>
            <a:r>
              <a:rPr lang="fi-FI" b="1" dirty="0"/>
              <a:t>tutkimukset</a:t>
            </a:r>
          </a:p>
          <a:p>
            <a:r>
              <a:rPr lang="fi-FI" dirty="0"/>
              <a:t>-eturauhanen: peräsuolen kautta</a:t>
            </a:r>
          </a:p>
          <a:p>
            <a:r>
              <a:rPr lang="fi-FI" dirty="0"/>
              <a:t>-gynekologiset tutkimukset</a:t>
            </a:r>
          </a:p>
          <a:p>
            <a:endParaRPr lang="fi-FI" dirty="0"/>
          </a:p>
        </p:txBody>
      </p:sp>
      <p:pic>
        <p:nvPicPr>
          <p:cNvPr id="5122" name="Picture 2" descr="Refleksit, Ihmisten, Lääkäri, Potilas, Lääketi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8" y="3026536"/>
            <a:ext cx="2973991" cy="2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MITTAUKSET JA KOKEET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Terveydenhuollon ammattilainen täydentää diagnoosia</a:t>
            </a:r>
            <a:r>
              <a:rPr lang="fi-FI" dirty="0"/>
              <a:t> </a:t>
            </a:r>
            <a:r>
              <a:rPr lang="fi-FI" b="1" dirty="0"/>
              <a:t>mittauksin</a:t>
            </a:r>
            <a:endParaRPr lang="fi-FI" dirty="0"/>
          </a:p>
          <a:p>
            <a:r>
              <a:rPr lang="fi-FI" dirty="0" smtClean="0"/>
              <a:t>kuumemittaus</a:t>
            </a:r>
            <a:r>
              <a:rPr lang="fi-FI" dirty="0"/>
              <a:t>, verenpaine</a:t>
            </a:r>
          </a:p>
          <a:p>
            <a:r>
              <a:rPr lang="fi-FI" dirty="0" smtClean="0"/>
              <a:t>ympärysmitta</a:t>
            </a:r>
            <a:endParaRPr lang="fi-FI" dirty="0"/>
          </a:p>
          <a:p>
            <a:r>
              <a:rPr lang="fi-FI" dirty="0" smtClean="0"/>
              <a:t>liikelaajuus- </a:t>
            </a:r>
            <a:r>
              <a:rPr lang="fi-FI" dirty="0"/>
              <a:t>ja toimintakykymittaukset</a:t>
            </a:r>
          </a:p>
          <a:p>
            <a:r>
              <a:rPr lang="fi-FI" dirty="0" smtClean="0"/>
              <a:t>näkö- </a:t>
            </a:r>
            <a:r>
              <a:rPr lang="fi-FI" dirty="0"/>
              <a:t>ja kuulomittaukset</a:t>
            </a:r>
          </a:p>
          <a:p>
            <a:r>
              <a:rPr lang="fi-FI" dirty="0" smtClean="0"/>
              <a:t>hengitysmittaukset</a:t>
            </a:r>
            <a:endParaRPr lang="fi-FI" dirty="0"/>
          </a:p>
          <a:p>
            <a:r>
              <a:rPr lang="fi-FI" dirty="0"/>
              <a:t>toimintakokeet:</a:t>
            </a:r>
          </a:p>
          <a:p>
            <a:r>
              <a:rPr lang="fi-FI" dirty="0" smtClean="0"/>
              <a:t>sähköisen </a:t>
            </a:r>
            <a:r>
              <a:rPr lang="fi-FI" dirty="0"/>
              <a:t>toiminnan mittaukset (EKG/sydän), EEG/aivot, ENMG/lihas)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9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Terveydenhuollon ammattihenkilöstö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Lääkäri</a:t>
            </a:r>
          </a:p>
          <a:p>
            <a:r>
              <a:rPr lang="fi-FI" dirty="0" smtClean="0"/>
              <a:t>Sairaanhoitaja</a:t>
            </a:r>
          </a:p>
          <a:p>
            <a:r>
              <a:rPr lang="fi-FI" dirty="0" smtClean="0"/>
              <a:t>Terveydenhoitaja</a:t>
            </a:r>
          </a:p>
          <a:p>
            <a:r>
              <a:rPr lang="fi-FI" dirty="0" smtClean="0"/>
              <a:t>Lähihoitaja</a:t>
            </a:r>
          </a:p>
          <a:p>
            <a:r>
              <a:rPr lang="fi-FI" dirty="0" smtClean="0"/>
              <a:t>Röntgenhoitaja</a:t>
            </a:r>
          </a:p>
          <a:p>
            <a:r>
              <a:rPr lang="fi-FI" dirty="0" smtClean="0"/>
              <a:t>Ensihoitaja</a:t>
            </a:r>
          </a:p>
          <a:p>
            <a:r>
              <a:rPr lang="fi-FI" dirty="0" smtClean="0"/>
              <a:t>Fysioterapeutti</a:t>
            </a:r>
          </a:p>
          <a:p>
            <a:r>
              <a:rPr lang="fi-FI" dirty="0" smtClean="0"/>
              <a:t>Toimintaterapeutti</a:t>
            </a:r>
          </a:p>
          <a:p>
            <a:r>
              <a:rPr lang="fi-FI" dirty="0" smtClean="0"/>
              <a:t>Apuvälineteknikko</a:t>
            </a:r>
          </a:p>
          <a:p>
            <a:r>
              <a:rPr lang="fi-FI" dirty="0" smtClean="0"/>
              <a:t>Laborantti</a:t>
            </a:r>
          </a:p>
          <a:p>
            <a:r>
              <a:rPr lang="fi-FI" dirty="0" smtClean="0"/>
              <a:t>Psykologi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 descr="Kuvahaun tulos haulle fysioterapeu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6" y="2223953"/>
            <a:ext cx="47625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HOIDON MONIAMMATILLISUUS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Riippuen sairaudesta, hoidossa voi olla osallisena useampi terveydenhuollon ammattilainen</a:t>
            </a:r>
          </a:p>
          <a:p>
            <a:r>
              <a:rPr lang="fi-FI" dirty="0"/>
              <a:t>l</a:t>
            </a:r>
            <a:r>
              <a:rPr lang="fi-FI" dirty="0" smtClean="0"/>
              <a:t>ääkäri – sairaanhoitaja – lähihoitaja – fysioterapeutti – toimintaterapeutti - apuvälineteknikko – psykologi – sosiaalityöntekijä </a:t>
            </a:r>
            <a:r>
              <a:rPr lang="fi-FI" dirty="0" smtClean="0"/>
              <a:t>– opettaja</a:t>
            </a:r>
          </a:p>
          <a:p>
            <a:r>
              <a:rPr lang="fi-FI" dirty="0" smtClean="0"/>
              <a:t>Hoidon suunnittelu yhdessä – hoitosuunnitelma</a:t>
            </a:r>
          </a:p>
          <a:p>
            <a:r>
              <a:rPr lang="fi-FI" dirty="0" smtClean="0"/>
              <a:t>Eri ammatilliset näkökulmat, omat roolit</a:t>
            </a:r>
            <a:endParaRPr lang="fi-FI" dirty="0"/>
          </a:p>
        </p:txBody>
      </p:sp>
      <p:pic>
        <p:nvPicPr>
          <p:cNvPr id="10242" name="Picture 2" descr="Lääkäri, Ihmiset, Nainen, Lääketiede, Henkil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1" y="3863662"/>
            <a:ext cx="2121750" cy="22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EPIKRIISI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Kokoaa kaiken yhteen</a:t>
            </a:r>
          </a:p>
          <a:p>
            <a:r>
              <a:rPr lang="fi-FI" dirty="0" smtClean="0"/>
              <a:t>Lääkärin laatima hoitotiivistelmä tai loppuarvio</a:t>
            </a:r>
          </a:p>
          <a:p>
            <a:r>
              <a:rPr lang="fi-FI" dirty="0" smtClean="0"/>
              <a:t>Lähetetään hoitojakson päätyttyä potilaan kotiin</a:t>
            </a:r>
          </a:p>
          <a:p>
            <a:r>
              <a:rPr lang="fi-FI" dirty="0" smtClean="0"/>
              <a:t>Tyypillistä lääketieteen terminologia</a:t>
            </a:r>
          </a:p>
          <a:p>
            <a:pPr marL="0" indent="0">
              <a:buNone/>
            </a:pPr>
            <a:r>
              <a:rPr lang="fi-FI" i="1" dirty="0" smtClean="0"/>
              <a:t>				”Potilas </a:t>
            </a:r>
            <a:r>
              <a:rPr lang="fi-FI" i="1" dirty="0"/>
              <a:t>on parantunut hoidosta huolimatta</a:t>
            </a:r>
            <a:r>
              <a:rPr lang="fi-FI" i="1" dirty="0" smtClean="0"/>
              <a:t>.”</a:t>
            </a:r>
          </a:p>
          <a:p>
            <a:pPr marL="0" indent="0">
              <a:buNone/>
            </a:pPr>
            <a:r>
              <a:rPr lang="fi-FI" i="1" dirty="0" smtClean="0"/>
              <a:t>				”Liikkuu </a:t>
            </a:r>
            <a:r>
              <a:rPr lang="fi-FI" i="1" dirty="0"/>
              <a:t>vasemmalla kädellä </a:t>
            </a:r>
            <a:r>
              <a:rPr lang="fi-FI" i="1" dirty="0" smtClean="0"/>
              <a:t>spontaanisti”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40661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Laki terveydenhuollon ammattihenkilöstöstä 1994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Lain </a:t>
            </a:r>
            <a:r>
              <a:rPr lang="fi-FI" b="1" dirty="0" smtClean="0"/>
              <a:t>tarkoitus:</a:t>
            </a:r>
            <a:endParaRPr lang="fi-FI" b="1" dirty="0"/>
          </a:p>
          <a:p>
            <a:pPr marL="0" indent="0">
              <a:buNone/>
            </a:pPr>
            <a:r>
              <a:rPr lang="fi-FI" dirty="0"/>
              <a:t>Tämän lain tarkoituksena </a:t>
            </a:r>
            <a:r>
              <a:rPr lang="fi-FI" b="1" dirty="0"/>
              <a:t>on edistää potilasturvallisuutta sekä terveydenhuollon palvelujen laatua:</a:t>
            </a:r>
          </a:p>
          <a:p>
            <a:r>
              <a:rPr lang="fi-FI" dirty="0"/>
              <a:t>1) varmistamalla, että tässä laissa tarkoitetulla </a:t>
            </a:r>
            <a:r>
              <a:rPr lang="fi-FI" b="1" dirty="0"/>
              <a:t>terveydenhuollon ammattihenkilöllä on ammattitoiminnan edellyttämä koulutus, muu riittävä ammatillinen pätevyys </a:t>
            </a:r>
            <a:r>
              <a:rPr lang="fi-FI" dirty="0"/>
              <a:t>ja ammattitoiminnan edellyttämät muut valmiudet;</a:t>
            </a:r>
          </a:p>
          <a:p>
            <a:r>
              <a:rPr lang="fi-FI" dirty="0"/>
              <a:t>2) järjestämällä </a:t>
            </a:r>
            <a:r>
              <a:rPr lang="fi-FI" b="1" dirty="0"/>
              <a:t>terveydenhuollon ammattihenkilöiden </a:t>
            </a:r>
            <a:r>
              <a:rPr lang="fi-FI" b="1" dirty="0" smtClean="0"/>
              <a:t>valvonta (VALVIRA) </a:t>
            </a:r>
            <a:r>
              <a:rPr lang="fi-FI" dirty="0"/>
              <a:t>terveyden- ja </a:t>
            </a:r>
            <a:r>
              <a:rPr lang="fi-FI" dirty="0" smtClean="0"/>
              <a:t>sairaanhoidossa</a:t>
            </a:r>
            <a:r>
              <a:rPr lang="fi-FI" dirty="0"/>
              <a:t> </a:t>
            </a:r>
            <a:r>
              <a:rPr lang="fi-FI" b="1" dirty="0" smtClean="0"/>
              <a:t>(nimikesuojat)</a:t>
            </a:r>
            <a:endParaRPr lang="fi-FI" b="1" dirty="0"/>
          </a:p>
          <a:p>
            <a:r>
              <a:rPr lang="fi-FI" dirty="0"/>
              <a:t>3) helpottamalla ammatillisesti perusteltua </a:t>
            </a:r>
            <a:r>
              <a:rPr lang="fi-FI" b="1" dirty="0"/>
              <a:t>terveydenhuollon ammattihenkilöiden yhteistyötä </a:t>
            </a:r>
            <a:r>
              <a:rPr lang="fi-FI" dirty="0"/>
              <a:t>ja tarkoituksenmukaista käyttöä.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2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Laki terveydenhuollon ammattihenkilöstöstä 1994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oikeuksia: potilaan diagnoosista ja hoidosta </a:t>
            </a:r>
            <a:r>
              <a:rPr lang="fi-FI" dirty="0" smtClean="0"/>
              <a:t>päättäminen</a:t>
            </a:r>
            <a:endParaRPr lang="fi-FI" dirty="0"/>
          </a:p>
          <a:p>
            <a:pPr marL="0" indent="0">
              <a:buNone/>
            </a:pPr>
            <a:r>
              <a:rPr lang="fi-FI" b="1" u="sng" dirty="0"/>
              <a:t>H</a:t>
            </a:r>
            <a:r>
              <a:rPr lang="fi-FI" b="1" u="sng" dirty="0" smtClean="0"/>
              <a:t>oidon </a:t>
            </a:r>
            <a:r>
              <a:rPr lang="fi-FI" b="1" u="sng" dirty="0"/>
              <a:t>etiikka ja velvollisuudet: </a:t>
            </a:r>
            <a:endParaRPr lang="fi-FI" b="1" u="sng" dirty="0" smtClean="0"/>
          </a:p>
          <a:p>
            <a:pPr marL="457200" indent="-457200">
              <a:buAutoNum type="arabicPeriod"/>
            </a:pPr>
            <a:r>
              <a:rPr lang="fi-FI" dirty="0" smtClean="0"/>
              <a:t>Salassapitovelvollisuus</a:t>
            </a:r>
          </a:p>
          <a:p>
            <a:pPr marL="457200" indent="-457200">
              <a:buAutoNum type="arabicPeriod"/>
            </a:pPr>
            <a:r>
              <a:rPr lang="fi-FI" dirty="0"/>
              <a:t>T</a:t>
            </a:r>
            <a:r>
              <a:rPr lang="fi-FI" dirty="0" smtClean="0"/>
              <a:t>asa-arvo</a:t>
            </a:r>
          </a:p>
          <a:p>
            <a:pPr marL="457200" indent="-457200">
              <a:buAutoNum type="arabicPeriod"/>
            </a:pPr>
            <a:r>
              <a:rPr lang="fi-FI" dirty="0" smtClean="0"/>
              <a:t>Oikeudenmukaisuus</a:t>
            </a:r>
          </a:p>
          <a:p>
            <a:pPr marL="457200" indent="-457200">
              <a:buAutoNum type="arabicPeriod"/>
            </a:pPr>
            <a:r>
              <a:rPr lang="fi-FI" dirty="0"/>
              <a:t>P</a:t>
            </a:r>
            <a:r>
              <a:rPr lang="fi-FI" dirty="0" smtClean="0"/>
              <a:t>arhaat </a:t>
            </a:r>
            <a:r>
              <a:rPr lang="fi-FI" dirty="0"/>
              <a:t>mahdolliset </a:t>
            </a:r>
            <a:r>
              <a:rPr lang="fi-FI" dirty="0" smtClean="0"/>
              <a:t>menetelmät</a:t>
            </a:r>
          </a:p>
          <a:p>
            <a:pPr marL="457200" indent="-457200">
              <a:buAutoNum type="arabicPeriod"/>
            </a:pPr>
            <a:r>
              <a:rPr lang="fi-FI" dirty="0"/>
              <a:t>A</a:t>
            </a:r>
            <a:r>
              <a:rPr lang="fi-FI" dirty="0" smtClean="0"/>
              <a:t>mmattitaidon </a:t>
            </a:r>
            <a:r>
              <a:rPr lang="fi-FI" dirty="0"/>
              <a:t>ylläpito</a:t>
            </a:r>
          </a:p>
          <a:p>
            <a:endParaRPr lang="fi-FI" dirty="0"/>
          </a:p>
        </p:txBody>
      </p:sp>
      <p:pic>
        <p:nvPicPr>
          <p:cNvPr id="4" name="Picture 2" descr="https://encrypted-tbn2.gstatic.com/images?q=tbn:ANd9GcQWiKSf_Y6aSvhfLni-46SPz3ihdL9UvTbmuMgrPfni4pSlLQln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43" y="352279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u="sng" dirty="0" smtClean="0"/>
              <a:t/>
            </a:r>
            <a:br>
              <a:rPr lang="fi-FI" b="1" u="sng" dirty="0" smtClean="0"/>
            </a:br>
            <a:r>
              <a:rPr lang="fi-FI" b="1" u="sng" dirty="0" smtClean="0"/>
              <a:t>Lääkärityön </a:t>
            </a:r>
            <a:r>
              <a:rPr lang="fi-FI" b="1" u="sng" dirty="0"/>
              <a:t>yleisiä päämääriä ja periaatteita:</a:t>
            </a:r>
            <a:br>
              <a:rPr lang="fi-FI" b="1" u="sng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 smtClean="0"/>
              <a:t>1. terveyden </a:t>
            </a:r>
            <a:r>
              <a:rPr lang="fi-FI" sz="3200" dirty="0"/>
              <a:t>ylläpito ja </a:t>
            </a:r>
            <a:r>
              <a:rPr lang="fi-FI" sz="3200" dirty="0" smtClean="0"/>
              <a:t>edistäminen</a:t>
            </a:r>
          </a:p>
          <a:p>
            <a:pPr marL="0" indent="0">
              <a:buNone/>
            </a:pPr>
            <a:r>
              <a:rPr lang="fi-FI" sz="3200" dirty="0" smtClean="0"/>
              <a:t>2. sairauksien </a:t>
            </a:r>
            <a:r>
              <a:rPr lang="fi-FI" sz="3200" dirty="0"/>
              <a:t>ehkäisy ja </a:t>
            </a:r>
            <a:r>
              <a:rPr lang="fi-FI" sz="3200" dirty="0" smtClean="0"/>
              <a:t>parantaminen</a:t>
            </a:r>
          </a:p>
          <a:p>
            <a:pPr marL="0" indent="0">
              <a:buNone/>
            </a:pPr>
            <a:r>
              <a:rPr lang="fi-FI" sz="3200" dirty="0" smtClean="0"/>
              <a:t>3. kärsimysten </a:t>
            </a:r>
            <a:r>
              <a:rPr lang="fi-FI" sz="3200" dirty="0"/>
              <a:t>lievittäminen (lääkärivala)</a:t>
            </a:r>
          </a:p>
          <a:p>
            <a:endParaRPr lang="fi-FI" sz="3200" dirty="0"/>
          </a:p>
        </p:txBody>
      </p:sp>
      <p:pic>
        <p:nvPicPr>
          <p:cNvPr id="2050" name="Picture 2" descr="https://encrypted-tbn2.gstatic.com/images?q=tbn:ANd9GcQWiKSf_Y6aSvhfLni-46SPz3ihdL9UvTbmuMgrPfni4pSlLQln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2691685"/>
            <a:ext cx="2195401" cy="2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Kaaviokuva 8"/>
          <p:cNvGraphicFramePr/>
          <p:nvPr>
            <p:extLst>
              <p:ext uri="{D42A27DB-BD31-4B8C-83A1-F6EECF244321}">
                <p14:modId xmlns:p14="http://schemas.microsoft.com/office/powerpoint/2010/main" val="9241330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6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POTILAAN OIKEUDET 1992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Potilaslaki 1992 – laki potilaan asemasta ja oikeuksista</a:t>
            </a:r>
          </a:p>
          <a:p>
            <a:r>
              <a:rPr lang="fi-FI" dirty="0" smtClean="0"/>
              <a:t>Lainsäädännön turva kansalaisten parhaaksi</a:t>
            </a:r>
          </a:p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 smtClean="0"/>
              <a:t>1. oikeus </a:t>
            </a:r>
            <a:r>
              <a:rPr lang="fi-FI" kern="0" dirty="0"/>
              <a:t>hyvään terveyden ja sairaanhoitoon</a:t>
            </a:r>
          </a:p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 smtClean="0"/>
              <a:t>2. hoitoa </a:t>
            </a:r>
            <a:r>
              <a:rPr lang="fi-FI" kern="0" dirty="0"/>
              <a:t>annettava käytettävissä olevien voimavarojen </a:t>
            </a:r>
            <a:r>
              <a:rPr lang="fi-FI" kern="0" dirty="0" smtClean="0"/>
              <a:t>puitteissa</a:t>
            </a:r>
          </a:p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</a:t>
            </a:r>
            <a:r>
              <a:rPr lang="fi-FI" kern="0" dirty="0" smtClean="0"/>
              <a:t>-ihmisarvoa kunnioittava kohtelu (ei syrjintää – ikä, terveydentila, 	vammaisuus, sukupuolinen suuntautuneisuus, syntyperä)</a:t>
            </a:r>
          </a:p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</a:t>
            </a:r>
            <a:r>
              <a:rPr lang="fi-FI" kern="0" dirty="0" smtClean="0"/>
              <a:t>-tasapuolinen hoito</a:t>
            </a:r>
            <a:endParaRPr lang="fi-FI" kern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70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POTILAAN OIKEUDET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 smtClean="0"/>
              <a:t>3. potilaan </a:t>
            </a:r>
            <a:r>
              <a:rPr lang="fi-FI" kern="0" dirty="0"/>
              <a:t>itsemääräämisoikeus:</a:t>
            </a:r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	-hoito yhteisymmärryksessä potilaan </a:t>
            </a:r>
            <a:r>
              <a:rPr lang="fi-FI" kern="0" dirty="0" smtClean="0"/>
              <a:t>kanssa (suostumus, hoitotahto)</a:t>
            </a:r>
            <a:endParaRPr lang="fi-FI" kern="0" dirty="0"/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	-oikeus kieltäytyä hoidosta</a:t>
            </a:r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	-yli 12-vuotias saa itse päättää hoidostaan</a:t>
            </a:r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	-</a:t>
            </a:r>
            <a:r>
              <a:rPr lang="fi-FI" kern="0" dirty="0" smtClean="0"/>
              <a:t>poikkeustapauksissa (vammainen) -&gt; lähiomainen</a:t>
            </a:r>
            <a:r>
              <a:rPr lang="fi-FI" kern="0" dirty="0"/>
              <a:t>, muu laillinen edustaja</a:t>
            </a:r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/>
              <a:t>		-oikeus saada häntä koskevaa tietoa (sairaskertomus</a:t>
            </a:r>
            <a:r>
              <a:rPr lang="fi-FI" kern="0" dirty="0" smtClean="0"/>
              <a:t>)</a:t>
            </a:r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 smtClean="0"/>
              <a:t>…EETTINEN ONGELMA: EUTANASIA</a:t>
            </a:r>
            <a:r>
              <a:rPr lang="fi-FI" kern="0" dirty="0" smtClean="0"/>
              <a:t>?</a:t>
            </a:r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endParaRPr lang="fi-FI" kern="0" dirty="0"/>
          </a:p>
          <a:p>
            <a:pPr lvl="0">
              <a:spcBef>
                <a:spcPts val="499"/>
              </a:spcBef>
              <a:spcAft>
                <a:spcPts val="0"/>
              </a:spcAft>
              <a:buNone/>
            </a:pPr>
            <a:r>
              <a:rPr lang="fi-FI" kern="0" dirty="0" smtClean="0"/>
              <a:t>4. Potilaan oikeus valittaa hoidosta (potilasvahingot)</a:t>
            </a:r>
            <a:endParaRPr lang="fi-FI" kern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07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POTILASVAHINGOT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Potilasvahinkolaki</a:t>
            </a:r>
          </a:p>
          <a:p>
            <a:r>
              <a:rPr lang="fi-FI" dirty="0" smtClean="0"/>
              <a:t>Tyytymättömyys hoitoon tai hoitovirhe-epäily -&gt; </a:t>
            </a:r>
            <a:r>
              <a:rPr lang="fi-FI" b="1" u="sng" dirty="0" smtClean="0"/>
              <a:t>potilasasiamies</a:t>
            </a:r>
          </a:p>
          <a:p>
            <a:r>
              <a:rPr lang="fi-FI" dirty="0" smtClean="0"/>
              <a:t>Potilasasiamies turvaa potilaan oikeuksia</a:t>
            </a:r>
          </a:p>
          <a:p>
            <a:r>
              <a:rPr lang="fi-FI" dirty="0" smtClean="0"/>
              <a:t>Hänen kautta voidaan tehdä: muistutus, kantelu, korvausvaatimus</a:t>
            </a:r>
            <a:endParaRPr lang="fi-FI" dirty="0"/>
          </a:p>
        </p:txBody>
      </p:sp>
      <p:pic>
        <p:nvPicPr>
          <p:cNvPr id="1026" name="Picture 2" descr="http://www.kangasniemi.fi/images/kunta/perusturva/potilasasiam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67" y="4752304"/>
            <a:ext cx="4076700" cy="12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Potilaan turva ja hoitotakuu (2005)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fi-FI" b="1" kern="0" dirty="0"/>
              <a:t>kiireettömille hoidoille ja tutkimuksille </a:t>
            </a:r>
            <a:r>
              <a:rPr lang="fi-FI" kern="0" dirty="0" err="1"/>
              <a:t>tietyt</a:t>
            </a:r>
            <a:r>
              <a:rPr lang="fi-FI" kern="0" dirty="0"/>
              <a:t> </a:t>
            </a:r>
            <a:r>
              <a:rPr lang="fi-FI" kern="0" dirty="0" smtClean="0"/>
              <a:t>määräajat (</a:t>
            </a:r>
            <a:r>
              <a:rPr lang="fi-FI" kern="0" dirty="0" err="1" smtClean="0"/>
              <a:t>hätatapauksissa</a:t>
            </a:r>
            <a:r>
              <a:rPr lang="fi-FI" kern="0" dirty="0" smtClean="0"/>
              <a:t> oikeus hoitoon välittömästi, paikkakunnasta riippumatta)</a:t>
            </a:r>
            <a:endParaRPr lang="fi-FI" kern="0" dirty="0"/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fi-FI" b="1" kern="0" dirty="0"/>
              <a:t>Terveyskeskukseen</a:t>
            </a:r>
            <a:r>
              <a:rPr lang="fi-FI" kern="0" dirty="0"/>
              <a:t> saatava </a:t>
            </a:r>
            <a:r>
              <a:rPr lang="fi-FI" b="1" kern="0" dirty="0"/>
              <a:t>välitön yhteys puhelimitse </a:t>
            </a:r>
            <a:r>
              <a:rPr lang="fi-FI" kern="0" dirty="0" smtClean="0"/>
              <a:t>arkisin</a:t>
            </a:r>
            <a:endParaRPr lang="fi-FI" kern="0" dirty="0"/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fi-FI" kern="0" dirty="0"/>
              <a:t>Terveydenhuollon </a:t>
            </a:r>
            <a:r>
              <a:rPr lang="fi-FI" b="1" kern="0" dirty="0"/>
              <a:t>ammattihenkilö</a:t>
            </a:r>
            <a:r>
              <a:rPr lang="fi-FI" kern="0" dirty="0"/>
              <a:t> (esimerkiksi sairaanhoitaja tai lääkäri) </a:t>
            </a:r>
            <a:r>
              <a:rPr lang="fi-FI" b="1" kern="0" dirty="0"/>
              <a:t>arvioi (puhelimessa) hoidon </a:t>
            </a:r>
            <a:r>
              <a:rPr lang="fi-FI" b="1" kern="0" dirty="0" smtClean="0"/>
              <a:t>tarpeen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fi-FI" kern="0" dirty="0" smtClean="0"/>
              <a:t>Jos </a:t>
            </a:r>
            <a:r>
              <a:rPr lang="fi-FI" kern="0" dirty="0"/>
              <a:t>arviointi vaatii terveyskeskuksessa käyntiä, käyntiaika on saatava </a:t>
            </a:r>
            <a:r>
              <a:rPr lang="fi-FI" b="1" u="sng" kern="0" dirty="0"/>
              <a:t>kolmen arkipäivän kuluessa</a:t>
            </a:r>
            <a:r>
              <a:rPr lang="fi-FI" kern="0" dirty="0"/>
              <a:t> </a:t>
            </a:r>
            <a:r>
              <a:rPr lang="fi-FI" kern="0" dirty="0" smtClean="0"/>
              <a:t>yhteydenotosta </a:t>
            </a:r>
            <a:endParaRPr lang="fi-FI" kern="0" dirty="0"/>
          </a:p>
          <a:p>
            <a:pPr lvl="0">
              <a:spcBef>
                <a:spcPts val="400"/>
              </a:spcBef>
              <a:spcAft>
                <a:spcPts val="0"/>
              </a:spcAft>
            </a:pPr>
            <a:endParaRPr lang="fi-FI" kern="0" dirty="0" smtClean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78" y="4963128"/>
            <a:ext cx="2057400" cy="11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HOITOTAKUU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hoitoa ei voida aloittaa heti ensimmäisellä käyntikerralla, on </a:t>
            </a:r>
            <a:r>
              <a:rPr lang="fi-FI" b="1" dirty="0"/>
              <a:t>hoitoon</a:t>
            </a:r>
            <a:r>
              <a:rPr lang="fi-FI" dirty="0"/>
              <a:t> päästävä </a:t>
            </a:r>
            <a:r>
              <a:rPr lang="fi-FI" b="1" dirty="0"/>
              <a:t>kolmen kuukauden </a:t>
            </a:r>
            <a:r>
              <a:rPr lang="fi-FI" b="1" dirty="0" smtClean="0"/>
              <a:t>kuluessa (perusterveydenhuolto). </a:t>
            </a:r>
          </a:p>
          <a:p>
            <a:r>
              <a:rPr lang="fi-FI" dirty="0" smtClean="0"/>
              <a:t>Erikoissairaanhoitoon </a:t>
            </a:r>
            <a:r>
              <a:rPr lang="fi-FI" dirty="0"/>
              <a:t>on päästävä </a:t>
            </a:r>
            <a:r>
              <a:rPr lang="fi-FI" b="1" dirty="0"/>
              <a:t>kuuden kuukauden </a:t>
            </a:r>
            <a:r>
              <a:rPr lang="fi-FI" dirty="0"/>
              <a:t>kuluessa.</a:t>
            </a:r>
          </a:p>
          <a:p>
            <a:r>
              <a:rPr lang="fi-FI" b="1" dirty="0"/>
              <a:t>Jos potilasta ei voida hoitaa määräajassa</a:t>
            </a:r>
            <a:r>
              <a:rPr lang="fi-FI" dirty="0"/>
              <a:t> omassa terveyskeskuksessa tai sairaalassa, hänet </a:t>
            </a:r>
            <a:r>
              <a:rPr lang="fi-FI" b="1" dirty="0"/>
              <a:t>on ohjattava hoitoon muualle</a:t>
            </a:r>
            <a:r>
              <a:rPr lang="fi-FI" dirty="0"/>
              <a:t>, toiseen sairaanhoitopiiriin tai yksityiselle sektorille. </a:t>
            </a:r>
            <a:r>
              <a:rPr lang="fi-FI" b="1" dirty="0"/>
              <a:t>Potilaalle ei saa aiheutua tästä ylimääräisiä </a:t>
            </a:r>
            <a:r>
              <a:rPr lang="fi-FI" b="1" dirty="0" smtClean="0"/>
              <a:t>kuluja</a:t>
            </a:r>
          </a:p>
          <a:p>
            <a:endParaRPr lang="fi-FI" b="1" dirty="0"/>
          </a:p>
          <a:p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4" y="5039218"/>
            <a:ext cx="3065171" cy="11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 hoitotakuusta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Vuonna 2004, juuri ennen hoitotakuun voimaantuloa, jonotusajan mediaani lonkan tekonivelleikkaukseen oli yli 5 kuukautta ja polven tekonivelleikkaukseen lähes 7 kuukautta. Jonotusajat pitenivät hieman vuodesta 1998 vuoteen 2004, mutta kääntyivät selvään laskuun heti hoitotakuun voimaantulon jälkeen.</a:t>
            </a:r>
          </a:p>
          <a:p>
            <a:r>
              <a:rPr lang="fi-FI" dirty="0" smtClean="0"/>
              <a:t>Vuonna </a:t>
            </a:r>
            <a:r>
              <a:rPr lang="fi-FI" dirty="0"/>
              <a:t>2009 jonotusajan mediaani lonkan tekonivelleikkaukseen oli hieman yli 3 kuukautta, ja polven leikkaukseen hieman yli 4 kuukautta.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6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 yo </a:t>
            </a:r>
            <a:r>
              <a:rPr lang="fi-FI" dirty="0"/>
              <a:t>2014 Pohdi terveysteknologian käyttöä potilaan oikeuksien näkökulmasta. </a:t>
            </a:r>
          </a:p>
        </p:txBody>
      </p:sp>
      <p:pic>
        <p:nvPicPr>
          <p:cNvPr id="4" name="Sisällön paikkamerkki 3"/>
          <p:cNvPicPr>
            <a:picLocks noGrp="1"/>
          </p:cNvPicPr>
          <p:nvPr>
            <p:ph idx="1"/>
          </p:nvPr>
        </p:nvPicPr>
        <p:blipFill rotWithShape="1">
          <a:blip r:embed="rId2"/>
          <a:srcRect l="20389" t="31911" r="34478" b="7520"/>
          <a:stretch/>
        </p:blipFill>
        <p:spPr bwMode="auto">
          <a:xfrm>
            <a:off x="3307398" y="2011363"/>
            <a:ext cx="5575616" cy="420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9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836286"/>
          </a:xfrm>
        </p:spPr>
        <p:txBody>
          <a:bodyPr/>
          <a:lstStyle/>
          <a:p>
            <a:r>
              <a:rPr lang="fi-FI" dirty="0" smtClean="0"/>
              <a:t>Te yo 2014 kevät - pisteytys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2919" y="1506828"/>
            <a:ext cx="9784080" cy="5061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Vastauksessa pohditaan potilaan oikeuksien </a:t>
            </a:r>
            <a:r>
              <a:rPr lang="fi-FI" sz="2000" dirty="0" smtClean="0"/>
              <a:t>toteutumista </a:t>
            </a:r>
            <a:r>
              <a:rPr lang="fi-FI" sz="2000" dirty="0"/>
              <a:t>terveysteknologian käytössä.  </a:t>
            </a:r>
            <a:r>
              <a:rPr lang="fi-FI" sz="2000" dirty="0" smtClean="0"/>
              <a:t>Terveysteknologia </a:t>
            </a:r>
            <a:r>
              <a:rPr lang="fi-FI" sz="2000" dirty="0"/>
              <a:t>on teknologiaa, joka liittyy </a:t>
            </a:r>
            <a:r>
              <a:rPr lang="fi-FI" sz="2000" dirty="0" smtClean="0"/>
              <a:t>esimerkiksi </a:t>
            </a:r>
            <a:r>
              <a:rPr lang="fi-FI" sz="2000" dirty="0"/>
              <a:t>diagnostiikkaan, elimistön seurantaan, </a:t>
            </a:r>
            <a:r>
              <a:rPr lang="fi-FI" sz="2000" dirty="0" smtClean="0"/>
              <a:t>hoitoon</a:t>
            </a:r>
            <a:r>
              <a:rPr lang="fi-FI" sz="2000" dirty="0"/>
              <a:t>, toimintakyvyn heikentymisen ehkäisyyn ja </a:t>
            </a:r>
            <a:r>
              <a:rPr lang="fi-FI" sz="2000" dirty="0" smtClean="0"/>
              <a:t>kompensointiin </a:t>
            </a:r>
            <a:r>
              <a:rPr lang="fi-FI" sz="2000" dirty="0"/>
              <a:t>sekä kuntoutukseen.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Keskeisiä potilaan </a:t>
            </a:r>
            <a:r>
              <a:rPr lang="fi-FI" sz="2000" dirty="0"/>
              <a:t>oikeuksia ovat oikeus hyvään hoitoon (</a:t>
            </a:r>
            <a:r>
              <a:rPr lang="fi-FI" sz="2000" dirty="0" smtClean="0"/>
              <a:t>turvallisuus </a:t>
            </a:r>
            <a:r>
              <a:rPr lang="fi-FI" sz="2000" dirty="0"/>
              <a:t>ja toimivuus esim. valvonnassa?) ja </a:t>
            </a:r>
            <a:r>
              <a:rPr lang="fi-FI" sz="2000" dirty="0" smtClean="0"/>
              <a:t>ihmisarvoiseen </a:t>
            </a:r>
            <a:r>
              <a:rPr lang="fi-FI" sz="2000" dirty="0"/>
              <a:t>kohteluun, jossa huomioidaan ihmisen </a:t>
            </a:r>
            <a:r>
              <a:rPr lang="fi-FI" sz="2000" dirty="0" smtClean="0"/>
              <a:t>itsemääräämisoikeus</a:t>
            </a:r>
            <a:r>
              <a:rPr lang="fi-FI" sz="2000" dirty="0"/>
              <a:t>, vakaumus, yksilölliset </a:t>
            </a:r>
            <a:r>
              <a:rPr lang="fi-FI" sz="2000" dirty="0" smtClean="0"/>
              <a:t>tarpeet </a:t>
            </a:r>
            <a:r>
              <a:rPr lang="fi-FI" sz="2000" dirty="0"/>
              <a:t>ja yksityisyys (esim. koneiden </a:t>
            </a:r>
            <a:r>
              <a:rPr lang="fi-FI" sz="2000" dirty="0" smtClean="0"/>
              <a:t>inhimillisyys?) </a:t>
            </a:r>
            <a:r>
              <a:rPr lang="fi-FI" sz="2000" dirty="0"/>
              <a:t>Keräävätkö valvontalaitteet tietoa, joka ei ole </a:t>
            </a:r>
            <a:r>
              <a:rPr lang="fi-FI" sz="2000" dirty="0" smtClean="0"/>
              <a:t>hoidon </a:t>
            </a:r>
            <a:r>
              <a:rPr lang="fi-FI" sz="2000" dirty="0"/>
              <a:t>kannalta oleellista ja jota potilas ei </a:t>
            </a:r>
            <a:r>
              <a:rPr lang="fi-FI" sz="2000" dirty="0" smtClean="0"/>
              <a:t>haluaisi </a:t>
            </a:r>
            <a:r>
              <a:rPr lang="fi-FI" sz="2000" dirty="0"/>
              <a:t>kertyvän?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Potilaalla </a:t>
            </a:r>
            <a:r>
              <a:rPr lang="fi-FI" sz="2000" dirty="0"/>
              <a:t>on oikeus saada itseään ja </a:t>
            </a:r>
            <a:r>
              <a:rPr lang="fi-FI" sz="2000" dirty="0" smtClean="0"/>
              <a:t>hoitoaan </a:t>
            </a:r>
            <a:r>
              <a:rPr lang="fi-FI" sz="2000" dirty="0"/>
              <a:t>koskevaa tietoa. Hoitoa on saatava </a:t>
            </a:r>
            <a:r>
              <a:rPr lang="fi-FI" sz="2000" dirty="0" smtClean="0"/>
              <a:t>yhdenvertaisesti</a:t>
            </a:r>
            <a:r>
              <a:rPr lang="fi-FI" sz="2000" dirty="0"/>
              <a:t>, ja hoito suunnitellaan </a:t>
            </a:r>
            <a:r>
              <a:rPr lang="fi-FI" sz="2000" dirty="0" smtClean="0"/>
              <a:t>yhteisymmärryksessä </a:t>
            </a:r>
            <a:r>
              <a:rPr lang="fi-FI" sz="2000" dirty="0"/>
              <a:t>potilaan kanssa (esim. </a:t>
            </a:r>
            <a:r>
              <a:rPr lang="fi-FI" sz="2000" dirty="0" smtClean="0"/>
              <a:t>osaavatko </a:t>
            </a:r>
            <a:r>
              <a:rPr lang="fi-FI" sz="2000" dirty="0"/>
              <a:t>tai haluavatko kaikki käyttää kotihoidossa </a:t>
            </a:r>
            <a:r>
              <a:rPr lang="fi-FI" sz="2000" dirty="0" smtClean="0"/>
              <a:t>teknologiaa</a:t>
            </a:r>
            <a:r>
              <a:rPr lang="fi-FI" sz="2000" dirty="0"/>
              <a:t>?). </a:t>
            </a:r>
          </a:p>
          <a:p>
            <a:r>
              <a:rPr lang="fi-FI" sz="2000" dirty="0"/>
              <a:t>Pisteytyssuositus (LIITO) </a:t>
            </a:r>
            <a:r>
              <a:rPr lang="fi-FI" sz="2000" dirty="0" smtClean="0"/>
              <a:t>3p </a:t>
            </a:r>
            <a:r>
              <a:rPr lang="fi-FI" sz="2000" dirty="0"/>
              <a:t>Vastauksessa on pohdittu terveysteknologian </a:t>
            </a:r>
            <a:r>
              <a:rPr lang="fi-FI" sz="2000" dirty="0" smtClean="0"/>
              <a:t>käyttöä </a:t>
            </a:r>
            <a:r>
              <a:rPr lang="fi-FI" sz="2000" dirty="0"/>
              <a:t>kolmen eri potilaan oikeuden näkökulmasta. </a:t>
            </a:r>
            <a:r>
              <a:rPr lang="fi-FI" sz="2000" dirty="0" smtClean="0"/>
              <a:t>Pohdinta </a:t>
            </a:r>
            <a:r>
              <a:rPr lang="fi-FI" sz="2000" dirty="0"/>
              <a:t>on vähäistä. </a:t>
            </a:r>
            <a:r>
              <a:rPr lang="fi-FI" sz="2000" dirty="0" smtClean="0"/>
              <a:t>5p </a:t>
            </a:r>
            <a:r>
              <a:rPr lang="fi-FI" sz="2000" dirty="0"/>
              <a:t>Vastauksessa on pohdittu monipuolisesti </a:t>
            </a:r>
            <a:r>
              <a:rPr lang="fi-FI" sz="2000" dirty="0" smtClean="0"/>
              <a:t>terveysteknologian </a:t>
            </a:r>
            <a:r>
              <a:rPr lang="fi-FI" sz="2000" dirty="0"/>
              <a:t>käyttöä neljän eri potilaan oikeuden </a:t>
            </a:r>
            <a:r>
              <a:rPr lang="fi-FI" sz="2000" dirty="0" smtClean="0"/>
              <a:t>näkökulmasta</a:t>
            </a:r>
            <a:r>
              <a:rPr lang="fi-FI" sz="2000" dirty="0"/>
              <a:t>. Pohdinta on laajaa ja seikkaperäistä. </a:t>
            </a:r>
            <a:r>
              <a:rPr lang="fi-FI" sz="2000" dirty="0" smtClean="0"/>
              <a:t>Pohdinnassa </a:t>
            </a:r>
            <a:r>
              <a:rPr lang="fi-FI" sz="2000" dirty="0"/>
              <a:t>on tarkasteltu sekä positiivisia että </a:t>
            </a:r>
            <a:r>
              <a:rPr lang="fi-FI" sz="2000" dirty="0" smtClean="0"/>
              <a:t>negatiivisia </a:t>
            </a:r>
            <a:r>
              <a:rPr lang="fi-FI" sz="2000" dirty="0"/>
              <a:t>vaikutuksia</a:t>
            </a:r>
          </a:p>
        </p:txBody>
      </p:sp>
    </p:spTree>
    <p:extLst>
      <p:ext uri="{BB962C8B-B14F-4D97-AF65-F5344CB8AC3E}">
        <p14:creationId xmlns:p14="http://schemas.microsoft.com/office/powerpoint/2010/main" val="41684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 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800" dirty="0" smtClean="0"/>
              <a:t>ANALYSOI  SUOMEN TERVEYDENHUOLLON PALVELUIHIN KOHDISTUVIA TULEVAISUUDEN HAASTEITA.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0857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VASTAUKSEEN - POHDI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Lähde pohtimaan tulevaisuuden yhteiskuntaa, terveyttä, palveluita, ihmisiä, kehityssuuntia!</a:t>
            </a:r>
          </a:p>
          <a:p>
            <a:r>
              <a:rPr lang="fi-FI" dirty="0" smtClean="0"/>
              <a:t>Väestörakenne - ikääntyminen? -&gt; terveyspalvelutarpeen kasvu</a:t>
            </a:r>
          </a:p>
          <a:p>
            <a:r>
              <a:rPr lang="fi-FI" dirty="0" smtClean="0"/>
              <a:t>Väestöryhmien erot – alueelliset ja sosioekonomiset erot</a:t>
            </a:r>
          </a:p>
          <a:p>
            <a:r>
              <a:rPr lang="fi-FI" dirty="0" smtClean="0"/>
              <a:t>Monikulttuurisuus</a:t>
            </a:r>
          </a:p>
          <a:p>
            <a:r>
              <a:rPr lang="fi-FI" dirty="0" smtClean="0"/>
              <a:t>Henkilöstön määrä ja osaaminen</a:t>
            </a:r>
          </a:p>
          <a:p>
            <a:r>
              <a:rPr lang="fi-FI" dirty="0" smtClean="0"/>
              <a:t>Kustannusten kasvu ja taloudellisten resurssien rajallisuus</a:t>
            </a:r>
          </a:p>
          <a:p>
            <a:r>
              <a:rPr lang="fi-FI" dirty="0" smtClean="0"/>
              <a:t>Rahoituksen turvaaminen</a:t>
            </a:r>
          </a:p>
          <a:p>
            <a:r>
              <a:rPr lang="fi-FI" dirty="0" smtClean="0"/>
              <a:t>Teknologian kehitys</a:t>
            </a:r>
          </a:p>
          <a:p>
            <a:r>
              <a:rPr lang="fi-FI" dirty="0" smtClean="0"/>
              <a:t>Ristiriitatilanteet, arvopohdinta, priorisointi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0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Suomalaisen terveydenhuollon kehitys lyhyesti 1800-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Piirilääkäri Haartman ja tautiopas 1700-l. loppu -&gt;lääkärien koulutus </a:t>
            </a:r>
          </a:p>
          <a:p>
            <a:r>
              <a:rPr lang="fi-FI" dirty="0" smtClean="0"/>
              <a:t>1800-luku: </a:t>
            </a:r>
          </a:p>
          <a:p>
            <a:r>
              <a:rPr lang="fi-FI" dirty="0" smtClean="0"/>
              <a:t>kuntien vastuu terveydenhuollosta kasvoi</a:t>
            </a:r>
          </a:p>
          <a:p>
            <a:r>
              <a:rPr lang="fi-FI" dirty="0" smtClean="0"/>
              <a:t>Sairaaloita vähän - Finlaysonin yksityissairaala 1800-l. loppu </a:t>
            </a:r>
          </a:p>
          <a:p>
            <a:r>
              <a:rPr lang="fi-FI" dirty="0" smtClean="0"/>
              <a:t>Tuberkuloosin eli keuhkotaudin hoito kehitti terveydenhuoltoa (myös ympäristöhygienia)</a:t>
            </a:r>
          </a:p>
          <a:p>
            <a:r>
              <a:rPr lang="fi-FI" dirty="0" smtClean="0"/>
              <a:t>Valistus käyntiin 1856 Lönnrotin Kotilääkäri kirjan seurauksena - &gt; raittiusjärjestöt</a:t>
            </a:r>
          </a:p>
          <a:p>
            <a:r>
              <a:rPr lang="fi-FI" dirty="0" smtClean="0"/>
              <a:t>Kansakoululaitoksen kehittyminen -&gt; sivistys, valistus, hygienia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89" y="234813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3604" y="609604"/>
            <a:ext cx="6347709" cy="1096367"/>
          </a:xfrm>
        </p:spPr>
        <p:txBody>
          <a:bodyPr>
            <a:normAutofit fontScale="90000"/>
          </a:bodyPr>
          <a:lstStyle/>
          <a:p>
            <a:r>
              <a:rPr lang="fi-FI" dirty="0"/>
              <a:t>Suomalaisen terveydenhuollon kehitys </a:t>
            </a:r>
            <a:r>
              <a:rPr lang="fi-FI" dirty="0" smtClean="0"/>
              <a:t>lyhyesti 1900-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33604" y="1867436"/>
            <a:ext cx="6347709" cy="4623516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1900-luku:</a:t>
            </a:r>
          </a:p>
          <a:p>
            <a:r>
              <a:rPr lang="fi-FI" dirty="0" smtClean="0"/>
              <a:t>Lääkärien määrä kasvoi</a:t>
            </a:r>
          </a:p>
          <a:p>
            <a:r>
              <a:rPr lang="fi-FI" dirty="0" smtClean="0"/>
              <a:t> MLL:n toiminta 1920-l. -&gt; </a:t>
            </a:r>
          </a:p>
          <a:p>
            <a:pPr marL="0" indent="0">
              <a:buNone/>
            </a:pPr>
            <a:r>
              <a:rPr lang="fi-FI" dirty="0" smtClean="0"/>
              <a:t>Valtio käynnisti neuvolatoiminnan (valistus, seuranta)</a:t>
            </a:r>
          </a:p>
          <a:p>
            <a:pPr marL="0" indent="0">
              <a:buNone/>
            </a:pPr>
            <a:r>
              <a:rPr lang="fi-FI" dirty="0" smtClean="0"/>
              <a:t>-1930-l Kela (kansaneläkkeet, myöh. 1964 sairausvakuutus)</a:t>
            </a:r>
            <a:endParaRPr lang="fi-FI" dirty="0"/>
          </a:p>
          <a:p>
            <a:pPr marL="0" indent="0">
              <a:buNone/>
            </a:pPr>
            <a:r>
              <a:rPr lang="fi-FI" b="1" dirty="0" smtClean="0"/>
              <a:t>Sotien jälkeen 1940-l</a:t>
            </a:r>
            <a:r>
              <a:rPr lang="fi-FI" dirty="0" smtClean="0"/>
              <a:t>. -&gt; kouluruokailu, kunnanlääkärit, terveyssisaret, keskussairaalat, sairaanhoitopiirit</a:t>
            </a:r>
          </a:p>
          <a:p>
            <a:pPr marL="0" indent="0">
              <a:buNone/>
            </a:pPr>
            <a:r>
              <a:rPr lang="fi-FI" dirty="0" smtClean="0"/>
              <a:t>-1972 Kansanterveyslaki (kansanterveystyö kunnan tehtäväksi, terveysasemat, perusterveydenhuollon maksuttomuus)</a:t>
            </a:r>
          </a:p>
          <a:p>
            <a:pPr marL="0" indent="0">
              <a:buNone/>
            </a:pPr>
            <a:r>
              <a:rPr lang="fi-FI" dirty="0" smtClean="0"/>
              <a:t>-1972 </a:t>
            </a:r>
            <a:r>
              <a:rPr lang="fi-FI" dirty="0" err="1" smtClean="0"/>
              <a:t>Pohjois</a:t>
            </a:r>
            <a:r>
              <a:rPr lang="fi-FI" dirty="0" smtClean="0"/>
              <a:t>-Karjala projekti (edistäminen, ennaltaehkäisy) –elintapojen korjaaminen</a:t>
            </a:r>
          </a:p>
          <a:p>
            <a:pPr marL="0" indent="0">
              <a:buNone/>
            </a:pPr>
            <a:r>
              <a:rPr lang="fi-FI" dirty="0" smtClean="0"/>
              <a:t>-1992 potilaan oikeudet, 1994 terveydenhuollon ammattihenkilöstö</a:t>
            </a:r>
          </a:p>
          <a:p>
            <a:pPr marL="0" indent="0">
              <a:buNone/>
            </a:pPr>
            <a:r>
              <a:rPr lang="fi-FI" dirty="0" smtClean="0"/>
              <a:t>-hoitotakuu 2005, terveydenhuoltolaki 2011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13" y="3818632"/>
            <a:ext cx="3542305" cy="16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fi-FI" sz="4000" u="sng"/>
              <a:t>Sairauksien selittäminen ja ymmärtäminen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0" algn="l"/>
                <a:tab pos="106198" algn="l"/>
                <a:tab pos="555479" algn="l"/>
                <a:tab pos="1004761" algn="l"/>
                <a:tab pos="1454042" algn="l"/>
                <a:tab pos="1903323" algn="l"/>
                <a:tab pos="2352595" algn="l"/>
                <a:tab pos="2801877" algn="l"/>
                <a:tab pos="3251158" algn="l"/>
                <a:tab pos="3700439" algn="l"/>
                <a:tab pos="4149720" algn="l"/>
                <a:tab pos="4598636" algn="l"/>
                <a:tab pos="5047917" algn="l"/>
                <a:tab pos="5497199" algn="l"/>
                <a:tab pos="5946480" algn="l"/>
                <a:tab pos="6395761" algn="l"/>
                <a:tab pos="6845042" algn="l"/>
                <a:tab pos="7294315" algn="l"/>
                <a:tab pos="7743596" algn="l"/>
                <a:tab pos="8192877" algn="l"/>
                <a:tab pos="8642158" algn="l"/>
              </a:tabLst>
            </a:pPr>
            <a:r>
              <a:rPr lang="en-GB" sz="2000" b="1" dirty="0" err="1"/>
              <a:t>Spiritualismi</a:t>
            </a:r>
            <a:r>
              <a:rPr lang="en-GB" sz="2000" b="1" dirty="0"/>
              <a:t>,</a:t>
            </a:r>
            <a:r>
              <a:rPr lang="en-GB" sz="2000" dirty="0"/>
              <a:t> </a:t>
            </a:r>
            <a:r>
              <a:rPr lang="en-GB" sz="2000" dirty="0" err="1"/>
              <a:t>pahat</a:t>
            </a:r>
            <a:r>
              <a:rPr lang="en-GB" sz="2000" dirty="0"/>
              <a:t> </a:t>
            </a:r>
            <a:r>
              <a:rPr lang="en-GB" sz="2000" dirty="0" err="1"/>
              <a:t>henget</a:t>
            </a:r>
            <a:r>
              <a:rPr lang="en-GB" sz="2000" dirty="0"/>
              <a:t> (</a:t>
            </a:r>
            <a:r>
              <a:rPr lang="en-GB" sz="2000" dirty="0" err="1"/>
              <a:t>myöh</a:t>
            </a:r>
            <a:r>
              <a:rPr lang="en-GB" sz="2000" dirty="0"/>
              <a:t>. </a:t>
            </a:r>
            <a:r>
              <a:rPr lang="en-GB" sz="2000" b="1" dirty="0" err="1"/>
              <a:t>kristinuskon</a:t>
            </a:r>
            <a:r>
              <a:rPr lang="en-GB" sz="2000" b="1" dirty="0"/>
              <a:t> </a:t>
            </a:r>
            <a:r>
              <a:rPr lang="en-GB" sz="2000" b="1" dirty="0" err="1"/>
              <a:t>selitys</a:t>
            </a:r>
            <a:r>
              <a:rPr lang="en-GB" sz="2000" dirty="0"/>
              <a:t>-&gt; </a:t>
            </a:r>
            <a:r>
              <a:rPr lang="en-GB" sz="2000" dirty="0" err="1"/>
              <a:t>sairaus</a:t>
            </a:r>
            <a:r>
              <a:rPr lang="en-GB" sz="2000" dirty="0"/>
              <a:t> </a:t>
            </a:r>
            <a:r>
              <a:rPr lang="en-GB" sz="2000" dirty="0" err="1"/>
              <a:t>seurausta</a:t>
            </a:r>
            <a:r>
              <a:rPr lang="en-GB" sz="2000" dirty="0"/>
              <a:t> </a:t>
            </a:r>
            <a:r>
              <a:rPr lang="en-GB" sz="2000" dirty="0" err="1"/>
              <a:t>teoista</a:t>
            </a:r>
            <a:r>
              <a:rPr lang="en-GB" sz="2000" dirty="0"/>
              <a:t>, “</a:t>
            </a:r>
            <a:r>
              <a:rPr lang="en-GB" sz="2000" dirty="0" err="1"/>
              <a:t>synnin</a:t>
            </a:r>
            <a:r>
              <a:rPr lang="en-GB" sz="2000" dirty="0"/>
              <a:t> </a:t>
            </a:r>
            <a:r>
              <a:rPr lang="en-GB" sz="2000" dirty="0" err="1"/>
              <a:t>palkka</a:t>
            </a:r>
            <a:r>
              <a:rPr lang="en-GB" sz="2000" dirty="0"/>
              <a:t>”)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0" algn="l"/>
                <a:tab pos="106198" algn="l"/>
                <a:tab pos="555479" algn="l"/>
                <a:tab pos="1004761" algn="l"/>
                <a:tab pos="1454042" algn="l"/>
                <a:tab pos="1903323" algn="l"/>
                <a:tab pos="2352595" algn="l"/>
                <a:tab pos="2801877" algn="l"/>
                <a:tab pos="3251158" algn="l"/>
                <a:tab pos="3700439" algn="l"/>
                <a:tab pos="4149720" algn="l"/>
                <a:tab pos="4598636" algn="l"/>
                <a:tab pos="5047917" algn="l"/>
                <a:tab pos="5497199" algn="l"/>
                <a:tab pos="5946480" algn="l"/>
                <a:tab pos="6395761" algn="l"/>
                <a:tab pos="6845042" algn="l"/>
                <a:tab pos="7294315" algn="l"/>
                <a:tab pos="7743596" algn="l"/>
                <a:tab pos="8192877" algn="l"/>
                <a:tab pos="8642158" algn="l"/>
              </a:tabLst>
            </a:pPr>
            <a:r>
              <a:rPr lang="fi-FI" sz="2000" b="1" dirty="0" err="1"/>
              <a:t>Humoraalipatologia</a:t>
            </a:r>
            <a:r>
              <a:rPr lang="fi-FI" sz="2000" dirty="0"/>
              <a:t> (ajanlaskun </a:t>
            </a:r>
            <a:r>
              <a:rPr lang="fi-FI" sz="2000" dirty="0" err="1"/>
              <a:t>alku-yli</a:t>
            </a:r>
            <a:r>
              <a:rPr lang="fi-FI" sz="2000" dirty="0"/>
              <a:t> keskiajan) -&gt; </a:t>
            </a:r>
            <a:r>
              <a:rPr lang="fi-FI" sz="1600" dirty="0"/>
              <a:t>neljän elämännestettä: 1. veri 2. lima 3. keltainen sappi ja 4. musta sappi -&gt; epätasapaino aiheuttaa sairautta, teoriaan yhdistyi neljä laatua, alkuainetta, temperamenttia – </a:t>
            </a:r>
            <a:r>
              <a:rPr lang="fi-FI" sz="2000" b="1" dirty="0"/>
              <a:t>Astrologia</a:t>
            </a:r>
            <a:r>
              <a:rPr lang="fi-FI" sz="1600" dirty="0"/>
              <a:t> liitettiin osaksi </a:t>
            </a:r>
            <a:r>
              <a:rPr lang="fi-FI" sz="1600" dirty="0" err="1"/>
              <a:t>humoraalioppia</a:t>
            </a:r>
            <a:endParaRPr lang="fi-FI" sz="16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0" algn="l"/>
                <a:tab pos="106198" algn="l"/>
                <a:tab pos="555479" algn="l"/>
                <a:tab pos="1004761" algn="l"/>
                <a:tab pos="1454042" algn="l"/>
                <a:tab pos="1903323" algn="l"/>
                <a:tab pos="2352595" algn="l"/>
                <a:tab pos="2801877" algn="l"/>
                <a:tab pos="3251158" algn="l"/>
                <a:tab pos="3700439" algn="l"/>
                <a:tab pos="4149720" algn="l"/>
                <a:tab pos="4598636" algn="l"/>
                <a:tab pos="5047917" algn="l"/>
                <a:tab pos="5497199" algn="l"/>
                <a:tab pos="5946480" algn="l"/>
                <a:tab pos="6395761" algn="l"/>
                <a:tab pos="6845042" algn="l"/>
                <a:tab pos="7294315" algn="l"/>
                <a:tab pos="7743596" algn="l"/>
                <a:tab pos="8192877" algn="l"/>
                <a:tab pos="8642158" algn="l"/>
              </a:tabLst>
            </a:pPr>
            <a:r>
              <a:rPr lang="fi-FI" sz="2000" b="1" dirty="0" err="1"/>
              <a:t>Miasmateoria</a:t>
            </a:r>
            <a:r>
              <a:rPr lang="fi-FI" sz="2000" b="1" dirty="0"/>
              <a:t> </a:t>
            </a:r>
            <a:r>
              <a:rPr lang="fi-FI" sz="2400" dirty="0"/>
              <a:t>(</a:t>
            </a:r>
            <a:r>
              <a:rPr lang="fi-FI" sz="2000" dirty="0"/>
              <a:t>köyhien asuinalueiden </a:t>
            </a:r>
            <a:r>
              <a:rPr lang="fi-FI" sz="2000" dirty="0" err="1"/>
              <a:t>miasma</a:t>
            </a:r>
            <a:r>
              <a:rPr lang="fi-FI" sz="2000" dirty="0"/>
              <a:t>, huono ilma, aiheutti sairauksia)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569881" algn="l"/>
                <a:tab pos="1484281" algn="l"/>
                <a:tab pos="2398681" algn="l"/>
                <a:tab pos="3313081" algn="l"/>
                <a:tab pos="4227481" algn="l"/>
                <a:tab pos="5141881" algn="l"/>
                <a:tab pos="6056281" algn="l"/>
                <a:tab pos="6970681" algn="l"/>
                <a:tab pos="7885081" algn="l"/>
                <a:tab pos="8799481" algn="l"/>
                <a:tab pos="9713881" algn="l"/>
                <a:tab pos="9991438" algn="l"/>
                <a:tab pos="10440719" algn="l"/>
              </a:tabLst>
            </a:pPr>
            <a:r>
              <a:rPr lang="fi-FI" sz="2000" b="1" dirty="0" err="1"/>
              <a:t>Solidaaripatologia</a:t>
            </a:r>
            <a:r>
              <a:rPr lang="fi-FI" sz="2000" dirty="0"/>
              <a:t> 1500-&gt; (ruumiinavauksen, yksilön oma vaste sairauteen, sairauden erityispiirteet)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569881" algn="l"/>
                <a:tab pos="1484281" algn="l"/>
                <a:tab pos="2398681" algn="l"/>
                <a:tab pos="3313081" algn="l"/>
                <a:tab pos="4227481" algn="l"/>
                <a:tab pos="5141881" algn="l"/>
                <a:tab pos="6056281" algn="l"/>
                <a:tab pos="6970681" algn="l"/>
                <a:tab pos="7885081" algn="l"/>
                <a:tab pos="8799481" algn="l"/>
                <a:tab pos="9713881" algn="l"/>
                <a:tab pos="9991438" algn="l"/>
                <a:tab pos="10440719" algn="l"/>
              </a:tabLst>
            </a:pPr>
            <a:r>
              <a:rPr lang="en-GB" sz="2000" b="1" dirty="0" err="1"/>
              <a:t>Spesifinen</a:t>
            </a:r>
            <a:r>
              <a:rPr lang="en-GB" sz="2000" b="1" dirty="0"/>
              <a:t> </a:t>
            </a:r>
            <a:r>
              <a:rPr lang="en-GB" sz="2000" b="1" dirty="0" err="1"/>
              <a:t>etiologia</a:t>
            </a:r>
            <a:r>
              <a:rPr lang="en-GB" sz="2000" dirty="0"/>
              <a:t> 1700-1800-l. (</a:t>
            </a:r>
            <a:r>
              <a:rPr lang="en-GB" sz="2000" dirty="0" err="1"/>
              <a:t>mikroskooppi</a:t>
            </a:r>
            <a:r>
              <a:rPr lang="en-GB" sz="2000" dirty="0"/>
              <a:t>, </a:t>
            </a:r>
            <a:r>
              <a:rPr lang="en-GB" sz="2000" dirty="0" err="1"/>
              <a:t>mikrobien</a:t>
            </a:r>
            <a:r>
              <a:rPr lang="en-GB" sz="2000" dirty="0"/>
              <a:t> </a:t>
            </a:r>
            <a:r>
              <a:rPr lang="en-GB" sz="2000" dirty="0" err="1"/>
              <a:t>yhteys</a:t>
            </a:r>
            <a:r>
              <a:rPr lang="en-GB" sz="2000" dirty="0"/>
              <a:t> </a:t>
            </a:r>
            <a:r>
              <a:rPr lang="en-GB" sz="2000" dirty="0" err="1"/>
              <a:t>tartuntauteihin</a:t>
            </a:r>
            <a:r>
              <a:rPr lang="en-GB" sz="2000" dirty="0"/>
              <a:t>, </a:t>
            </a:r>
            <a:r>
              <a:rPr lang="en-GB" sz="2000" dirty="0" err="1"/>
              <a:t>tautiin</a:t>
            </a:r>
            <a:r>
              <a:rPr lang="en-GB" sz="2000" dirty="0"/>
              <a:t> </a:t>
            </a:r>
            <a:r>
              <a:rPr lang="en-GB" sz="2000" dirty="0" err="1"/>
              <a:t>yksi</a:t>
            </a:r>
            <a:r>
              <a:rPr lang="en-GB" sz="2000" dirty="0"/>
              <a:t> </a:t>
            </a:r>
            <a:r>
              <a:rPr lang="en-GB" sz="2000" dirty="0" err="1"/>
              <a:t>ainoa</a:t>
            </a:r>
            <a:r>
              <a:rPr lang="en-GB" sz="2000" dirty="0"/>
              <a:t> </a:t>
            </a:r>
            <a:r>
              <a:rPr lang="en-GB" sz="2000" dirty="0" err="1"/>
              <a:t>syy</a:t>
            </a:r>
            <a:r>
              <a:rPr lang="en-GB" sz="2000" dirty="0"/>
              <a:t>)</a:t>
            </a:r>
            <a:r>
              <a:rPr lang="fi-FI" sz="2000" dirty="0"/>
              <a:t> 	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0" algn="l"/>
                <a:tab pos="106198" algn="l"/>
                <a:tab pos="555479" algn="l"/>
                <a:tab pos="1004761" algn="l"/>
                <a:tab pos="1454042" algn="l"/>
                <a:tab pos="1903323" algn="l"/>
                <a:tab pos="2352595" algn="l"/>
                <a:tab pos="2801877" algn="l"/>
                <a:tab pos="3251158" algn="l"/>
                <a:tab pos="3700439" algn="l"/>
                <a:tab pos="4149720" algn="l"/>
                <a:tab pos="4598636" algn="l"/>
                <a:tab pos="5047917" algn="l"/>
                <a:tab pos="5497199" algn="l"/>
                <a:tab pos="5946480" algn="l"/>
                <a:tab pos="6395761" algn="l"/>
                <a:tab pos="6845042" algn="l"/>
                <a:tab pos="7294315" algn="l"/>
                <a:tab pos="7743596" algn="l"/>
                <a:tab pos="8192877" algn="l"/>
                <a:tab pos="8642158" algn="l"/>
              </a:tabLst>
            </a:pPr>
            <a:r>
              <a:rPr lang="fi-FI" sz="2000" b="1" dirty="0"/>
              <a:t>Multietiologia</a:t>
            </a:r>
            <a:r>
              <a:rPr lang="fi-FI" sz="2000" dirty="0"/>
              <a:t> (sairauteen vaikuttaa monet tekijät: perinnöllisyys, elintavat, biologiset tekijät)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FFCC00"/>
              </a:buClr>
              <a:buSzPct val="70000"/>
              <a:buFont typeface="Wingdings" pitchFamily="2"/>
              <a:buChar char=""/>
              <a:tabLst>
                <a:tab pos="0" algn="l"/>
                <a:tab pos="106198" algn="l"/>
                <a:tab pos="555479" algn="l"/>
                <a:tab pos="1004761" algn="l"/>
                <a:tab pos="1454042" algn="l"/>
                <a:tab pos="1903323" algn="l"/>
                <a:tab pos="2352595" algn="l"/>
                <a:tab pos="2801877" algn="l"/>
                <a:tab pos="3251158" algn="l"/>
                <a:tab pos="3700439" algn="l"/>
                <a:tab pos="4149720" algn="l"/>
                <a:tab pos="4598636" algn="l"/>
                <a:tab pos="5047917" algn="l"/>
                <a:tab pos="5497199" algn="l"/>
                <a:tab pos="5946480" algn="l"/>
                <a:tab pos="6395761" algn="l"/>
                <a:tab pos="6845042" algn="l"/>
                <a:tab pos="7294315" algn="l"/>
                <a:tab pos="7743596" algn="l"/>
                <a:tab pos="8192877" algn="l"/>
                <a:tab pos="8642158" algn="l"/>
              </a:tabLst>
            </a:pPr>
            <a:r>
              <a:rPr lang="fi-FI" sz="2000" b="1" dirty="0"/>
              <a:t>Geenikartta</a:t>
            </a:r>
            <a:r>
              <a:rPr lang="fi-FI" sz="2000" dirty="0"/>
              <a:t> 2003 , geenien yhteys sairastuvuusalttiuteen</a:t>
            </a:r>
          </a:p>
        </p:txBody>
      </p:sp>
    </p:spTree>
    <p:extLst>
      <p:ext uri="{BB962C8B-B14F-4D97-AF65-F5344CB8AC3E}">
        <p14:creationId xmlns:p14="http://schemas.microsoft.com/office/powerpoint/2010/main" val="40381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err="1" smtClean="0"/>
              <a:t>TerveysPALVELUT</a:t>
            </a:r>
            <a:r>
              <a:rPr lang="fi-FI" dirty="0" smtClean="0"/>
              <a:t> </a:t>
            </a:r>
            <a:r>
              <a:rPr lang="fi-FI" dirty="0"/>
              <a:t>Suomessa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idx="1"/>
          </p:nvPr>
        </p:nvSpPr>
        <p:spPr>
          <a:xfrm>
            <a:off x="824248" y="2011680"/>
            <a:ext cx="10162751" cy="4206240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fi-FI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fi-FI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fi-FI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902299" y="5226247"/>
            <a:ext cx="3425780" cy="9916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bg1"/>
                </a:solidFill>
              </a:rPr>
              <a:t>Terveyspalvelut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3721994" y="4340180"/>
            <a:ext cx="4005330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Julkinen sektori – perusterveydenhuolto ja erikoissairaanhoito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953037" y="4404575"/>
            <a:ext cx="2511380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Yksityinen sektori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8281115" y="4456090"/>
            <a:ext cx="2575775" cy="770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Kolmas sektori</a:t>
            </a:r>
            <a:endParaRPr lang="fi-FI" dirty="0"/>
          </a:p>
        </p:txBody>
      </p:sp>
      <p:cxnSp>
        <p:nvCxnSpPr>
          <p:cNvPr id="9" name="Suora yhdysviiva 8"/>
          <p:cNvCxnSpPr/>
          <p:nvPr/>
        </p:nvCxnSpPr>
        <p:spPr>
          <a:xfrm>
            <a:off x="2208727" y="5226247"/>
            <a:ext cx="1577662" cy="595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>
            <a:stCxn id="5" idx="2"/>
          </p:cNvCxnSpPr>
          <p:nvPr/>
        </p:nvCxnSpPr>
        <p:spPr>
          <a:xfrm>
            <a:off x="5724659" y="5061397"/>
            <a:ext cx="0" cy="218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7328079" y="5061397"/>
            <a:ext cx="1043189" cy="66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yöristetty suorakulmio 14"/>
          <p:cNvSpPr/>
          <p:nvPr/>
        </p:nvSpPr>
        <p:spPr>
          <a:xfrm>
            <a:off x="3741313" y="3464417"/>
            <a:ext cx="3866881" cy="6570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Työterveyshuolto</a:t>
            </a:r>
            <a:endParaRPr lang="fi-FI" dirty="0"/>
          </a:p>
        </p:txBody>
      </p:sp>
      <p:sp>
        <p:nvSpPr>
          <p:cNvPr id="16" name="Pyöristetty suorakulmio 15"/>
          <p:cNvSpPr/>
          <p:nvPr/>
        </p:nvSpPr>
        <p:spPr>
          <a:xfrm>
            <a:off x="953037" y="2847421"/>
            <a:ext cx="2511380" cy="707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Lääkehuolto</a:t>
            </a:r>
            <a:endParaRPr lang="fi-FI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8041906" y="2854554"/>
            <a:ext cx="2814984" cy="6098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Ympäristöterveydenhuolto</a:t>
            </a:r>
            <a:endParaRPr lang="fi-FI" dirty="0"/>
          </a:p>
        </p:txBody>
      </p:sp>
      <p:cxnSp>
        <p:nvCxnSpPr>
          <p:cNvPr id="19" name="Suora yhdysviiva 18"/>
          <p:cNvCxnSpPr/>
          <p:nvPr/>
        </p:nvCxnSpPr>
        <p:spPr>
          <a:xfrm flipH="1" flipV="1">
            <a:off x="2997558" y="3554569"/>
            <a:ext cx="904741" cy="183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H="1">
            <a:off x="7363351" y="3464417"/>
            <a:ext cx="917764" cy="205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>
            <a:off x="5164428" y="4121436"/>
            <a:ext cx="0" cy="28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5138670" y="5061397"/>
            <a:ext cx="25758" cy="16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571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Potilas järjestelmässä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-Eri terveys- ja sosiaalipalvelujen tarjoajien tunnistaminen ja tarkoituksenmukainen käyttö (avun hakeminen)</a:t>
            </a:r>
          </a:p>
          <a:p>
            <a:pPr marL="0" indent="0">
              <a:buNone/>
            </a:pPr>
            <a:r>
              <a:rPr lang="fi-FI" dirty="0" smtClean="0"/>
              <a:t>-Hoito ja hoidon etenemisen prosessit ammattilaisen vastuulla</a:t>
            </a:r>
          </a:p>
          <a:p>
            <a:pPr marL="0" indent="0">
              <a:buNone/>
            </a:pPr>
            <a:r>
              <a:rPr lang="fi-FI" dirty="0" smtClean="0"/>
              <a:t>-Lääkityksen</a:t>
            </a:r>
            <a:r>
              <a:rPr lang="fi-FI" dirty="0"/>
              <a:t> </a:t>
            </a:r>
            <a:r>
              <a:rPr lang="fi-FI" dirty="0" smtClean="0"/>
              <a:t>ja hoidon vastuullinen toteuttaminen potilaan vastuulla</a:t>
            </a:r>
          </a:p>
          <a:p>
            <a:pPr marL="0" indent="0">
              <a:buNone/>
            </a:pPr>
            <a:r>
              <a:rPr lang="fi-FI" dirty="0" smtClean="0"/>
              <a:t>-potilas/ammattilainen: diagnoosi, sairauden tutkimustulosten ymmärtäminen ja tulkinta</a:t>
            </a:r>
          </a:p>
          <a:p>
            <a:pPr marL="0" indent="0">
              <a:buNone/>
            </a:pPr>
            <a:r>
              <a:rPr lang="fi-FI" dirty="0" smtClean="0"/>
              <a:t>-Terveyden ammattilaisten velvollisuudet ja toimintaperiaatteet (laki)</a:t>
            </a:r>
          </a:p>
          <a:p>
            <a:pPr>
              <a:buFontTx/>
              <a:buChar char="-"/>
            </a:pPr>
            <a:r>
              <a:rPr lang="fi-FI" dirty="0" smtClean="0"/>
              <a:t>Potilaan oikeuksien tunteminen (laki)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7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Potilaan </a:t>
            </a:r>
            <a:r>
              <a:rPr lang="fi-FI" dirty="0" smtClean="0"/>
              <a:t>tutkiminen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3763201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Anamneesi</a:t>
            </a:r>
          </a:p>
          <a:p>
            <a:r>
              <a:rPr lang="fi-FI" dirty="0" smtClean="0"/>
              <a:t>Status</a:t>
            </a:r>
          </a:p>
          <a:p>
            <a:r>
              <a:rPr lang="fi-FI" dirty="0" smtClean="0"/>
              <a:t>Hoitosuhde</a:t>
            </a:r>
          </a:p>
          <a:p>
            <a:r>
              <a:rPr lang="fi-FI" dirty="0" smtClean="0"/>
              <a:t>Yleistutkimukset (palpointi, stetoskooppi, vp…)</a:t>
            </a:r>
          </a:p>
          <a:p>
            <a:r>
              <a:rPr lang="fi-FI" dirty="0" smtClean="0"/>
              <a:t>kipuvaste</a:t>
            </a:r>
          </a:p>
          <a:p>
            <a:r>
              <a:rPr lang="fi-FI" dirty="0" smtClean="0"/>
              <a:t>Mittaukset (näkö, kuulo, hengitys, liikelaajuus, sähköinen toiminta)</a:t>
            </a:r>
          </a:p>
          <a:p>
            <a:r>
              <a:rPr lang="fi-FI" dirty="0" smtClean="0"/>
              <a:t>Verikokeet (B-Hb, </a:t>
            </a:r>
            <a:r>
              <a:rPr lang="fi-FI" dirty="0" err="1" smtClean="0"/>
              <a:t>fP</a:t>
            </a:r>
            <a:r>
              <a:rPr lang="fi-FI" dirty="0" smtClean="0"/>
              <a:t>-</a:t>
            </a:r>
            <a:r>
              <a:rPr lang="fi-FI" dirty="0" err="1" smtClean="0"/>
              <a:t>Kol</a:t>
            </a:r>
            <a:r>
              <a:rPr lang="fi-FI" dirty="0" smtClean="0"/>
              <a:t>-LDL, </a:t>
            </a:r>
            <a:r>
              <a:rPr lang="fi-FI" dirty="0" err="1" smtClean="0"/>
              <a:t>fP-Gluk</a:t>
            </a:r>
            <a:r>
              <a:rPr lang="fi-FI" dirty="0" smtClean="0"/>
              <a:t>, CRP…)</a:t>
            </a:r>
          </a:p>
          <a:p>
            <a:r>
              <a:rPr lang="fi-FI" dirty="0" smtClean="0"/>
              <a:t>Näytteet, tähystys, kuvaukset</a:t>
            </a:r>
          </a:p>
          <a:p>
            <a:r>
              <a:rPr lang="fi-FI" dirty="0" smtClean="0"/>
              <a:t>Toiminnalliset ja laskennalliset mittaukset</a:t>
            </a:r>
          </a:p>
          <a:p>
            <a:r>
              <a:rPr lang="fi-FI" dirty="0" smtClean="0"/>
              <a:t>-&gt; DIAGNOOSI</a:t>
            </a:r>
          </a:p>
          <a:p>
            <a:endParaRPr lang="fi-FI" dirty="0"/>
          </a:p>
        </p:txBody>
      </p:sp>
      <p:pic>
        <p:nvPicPr>
          <p:cNvPr id="1026" name="Picture 2" descr="Kuvahaun tulos haulle lääkä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02" y="2011680"/>
            <a:ext cx="3743325" cy="2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HOITOSUHDE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Asiakas/potilas  </a:t>
            </a:r>
            <a:r>
              <a:rPr lang="fi-FI" dirty="0" smtClean="0">
                <a:sym typeface="Wingdings" panose="05000000000000000000" pitchFamily="2" charset="2"/>
              </a:rPr>
              <a:t> terveydenhuollon ammattilainen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1. Auktoriteettisuhde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2. Kumppanuussuhde			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3. Valmennussuhde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2" y="3084728"/>
            <a:ext cx="5950040" cy="27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TM03090430[[fn=Vaihtuvavärinen]]</Template>
  <TotalTime>1421</TotalTime>
  <Words>1192</Words>
  <Application>Microsoft Office PowerPoint</Application>
  <PresentationFormat>Laajakuva</PresentationFormat>
  <Paragraphs>188</Paragraphs>
  <Slides>29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7" baseType="lpstr">
      <vt:lpstr>Albany</vt:lpstr>
      <vt:lpstr>Andale Sans UI</vt:lpstr>
      <vt:lpstr>Calibri</vt:lpstr>
      <vt:lpstr>Corbel</vt:lpstr>
      <vt:lpstr>StarSymbol</vt:lpstr>
      <vt:lpstr>Tahoma</vt:lpstr>
      <vt:lpstr>Wingdings</vt:lpstr>
      <vt:lpstr>Vuorovärinen</vt:lpstr>
      <vt:lpstr>Potilaana suomessa</vt:lpstr>
      <vt:lpstr>PowerPoint-esitys</vt:lpstr>
      <vt:lpstr>Suomalaisen terveydenhuollon kehitys lyhyesti 1800-</vt:lpstr>
      <vt:lpstr>Suomalaisen terveydenhuollon kehitys lyhyesti 1900-</vt:lpstr>
      <vt:lpstr>Sairauksien selittäminen ja ymmärtäminen</vt:lpstr>
      <vt:lpstr>TerveysPALVELUT Suomessa</vt:lpstr>
      <vt:lpstr>Potilas järjestelmässä</vt:lpstr>
      <vt:lpstr>Potilaan tutkiminen </vt:lpstr>
      <vt:lpstr>HOITOSUHDE</vt:lpstr>
      <vt:lpstr>Kliininen tutkimus</vt:lpstr>
      <vt:lpstr>STATUS</vt:lpstr>
      <vt:lpstr>STATUS</vt:lpstr>
      <vt:lpstr>MITTAUKSET JA KOKEET</vt:lpstr>
      <vt:lpstr>Terveydenhuollon ammattihenkilöstö</vt:lpstr>
      <vt:lpstr>HOIDON MONIAMMATILLISUUS</vt:lpstr>
      <vt:lpstr>EPIKRIISI</vt:lpstr>
      <vt:lpstr>Laki terveydenhuollon ammattihenkilöstöstä 1994</vt:lpstr>
      <vt:lpstr>Laki terveydenhuollon ammattihenkilöstöstä 1994</vt:lpstr>
      <vt:lpstr> Lääkärityön yleisiä päämääriä ja periaatteita: </vt:lpstr>
      <vt:lpstr>POTILAAN OIKEUDET 1992</vt:lpstr>
      <vt:lpstr>POTILAAN OIKEUDET</vt:lpstr>
      <vt:lpstr>POTILASVAHINGOT</vt:lpstr>
      <vt:lpstr>Potilaan turva ja hoitotakuu (2005)</vt:lpstr>
      <vt:lpstr>HOITOTAKUU</vt:lpstr>
      <vt:lpstr>Esimerkkejä hoitotakuusta</vt:lpstr>
      <vt:lpstr>Te yo 2014 Pohdi terveysteknologian käyttöä potilaan oikeuksien näkökulmasta. </vt:lpstr>
      <vt:lpstr>Te yo 2014 kevät - pisteytys</vt:lpstr>
      <vt:lpstr>Yo tehtävä</vt:lpstr>
      <vt:lpstr>VASTAUKSEEN - POHDI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Potilaana suomessa</dc:title>
  <dc:creator>Mäkelä Toni</dc:creator>
  <cp:lastModifiedBy>Mäkelä Toni</cp:lastModifiedBy>
  <cp:revision>23</cp:revision>
  <cp:lastPrinted>2016-09-09T09:41:35Z</cp:lastPrinted>
  <dcterms:created xsi:type="dcterms:W3CDTF">2016-09-08T18:45:12Z</dcterms:created>
  <dcterms:modified xsi:type="dcterms:W3CDTF">2017-08-16T06:31:19Z</dcterms:modified>
</cp:coreProperties>
</file>