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1" r:id="rId3"/>
    <p:sldId id="258" r:id="rId4"/>
    <p:sldId id="257" r:id="rId5"/>
    <p:sldId id="259" r:id="rId6"/>
    <p:sldId id="266" r:id="rId7"/>
    <p:sldId id="260" r:id="rId8"/>
    <p:sldId id="267" r:id="rId9"/>
    <p:sldId id="262" r:id="rId10"/>
    <p:sldId id="263" r:id="rId11"/>
    <p:sldId id="268" r:id="rId12"/>
    <p:sldId id="269" r:id="rId13"/>
    <p:sldId id="270" r:id="rId14"/>
    <p:sldId id="265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908A1-6EB5-46AB-A7BD-1B8696897CA5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F8EEB-16B9-4BC4-A458-2F0C645C5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04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rnd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8AABEAA-4C0C-4881-85B3-9CC3510C835A}" type="slidenum">
              <a:t>13</a:t>
            </a:fld>
            <a:endParaRPr lang="fi-FI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3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Huomautusten paikkamerkki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313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38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559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447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510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467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469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701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51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8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168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49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24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93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897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9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98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A38CD-52AF-4653-9573-1CDE6BA19EAF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E2896-5F13-439D-BF49-FC183570A7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461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15.9. TE4-kurssin harjoituskoe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175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smtClean="0"/>
              <a:t>Tee aikajana, johon merkitset suomalaisen terveydenhuollon merkittäviä kehitysaskelia 1900 -luvulta tähän päivään. (Tee jana </a:t>
            </a:r>
            <a:r>
              <a:rPr lang="fi-FI" sz="3200" dirty="0" err="1" smtClean="0"/>
              <a:t>Libreofficen</a:t>
            </a:r>
            <a:r>
              <a:rPr lang="fi-FI" sz="3200" dirty="0" smtClean="0"/>
              <a:t> </a:t>
            </a:r>
            <a:r>
              <a:rPr lang="fi-FI" sz="3200" dirty="0" err="1" smtClean="0"/>
              <a:t>Draw</a:t>
            </a:r>
            <a:r>
              <a:rPr lang="fi-FI" sz="3200" dirty="0" smtClean="0"/>
              <a:t> -ohjelmalla ja </a:t>
            </a:r>
            <a:r>
              <a:rPr lang="fi-FI" sz="3200" dirty="0" err="1" smtClean="0"/>
              <a:t>kuvakaappaa</a:t>
            </a:r>
            <a:r>
              <a:rPr lang="fi-FI" sz="3200" dirty="0" smtClean="0"/>
              <a:t> valmis aikajana tähän kenttään, voit hyödyntää alla olevaa janaa)</a:t>
            </a:r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437671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33604" y="609604"/>
            <a:ext cx="6347709" cy="1096367"/>
          </a:xfrm>
        </p:spPr>
        <p:txBody>
          <a:bodyPr>
            <a:normAutofit fontScale="90000"/>
          </a:bodyPr>
          <a:lstStyle/>
          <a:p>
            <a:r>
              <a:rPr lang="fi-FI" dirty="0"/>
              <a:t>Suomalaisen terveydenhuollon kehitys lyhyesti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33604" y="1705970"/>
            <a:ext cx="6347709" cy="4335388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1900-luku:</a:t>
            </a:r>
          </a:p>
          <a:p>
            <a:r>
              <a:rPr lang="fi-FI" dirty="0" smtClean="0"/>
              <a:t>Lääkärien määrä kasvoi</a:t>
            </a:r>
          </a:p>
          <a:p>
            <a:r>
              <a:rPr lang="fi-FI" dirty="0" smtClean="0"/>
              <a:t> </a:t>
            </a:r>
            <a:r>
              <a:rPr lang="fi-FI" b="1" dirty="0" smtClean="0"/>
              <a:t>MLL:n toiminta 1920-l</a:t>
            </a:r>
            <a:r>
              <a:rPr lang="fi-FI" dirty="0" smtClean="0"/>
              <a:t>. -&gt; </a:t>
            </a:r>
          </a:p>
          <a:p>
            <a:pPr marL="0" indent="0">
              <a:buNone/>
            </a:pPr>
            <a:r>
              <a:rPr lang="fi-FI" dirty="0" smtClean="0"/>
              <a:t>Valtio käynnisti neuvolatoiminnan (valistus, seuranta)</a:t>
            </a:r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b="1" dirty="0" smtClean="0"/>
              <a:t>1930-l Kela </a:t>
            </a:r>
            <a:r>
              <a:rPr lang="fi-FI" dirty="0" smtClean="0"/>
              <a:t>(kansaneläkkeet, myöh. 1964 sairausvakuutus)</a:t>
            </a:r>
            <a:endParaRPr lang="fi-FI" dirty="0"/>
          </a:p>
          <a:p>
            <a:pPr marL="0" indent="0">
              <a:buNone/>
            </a:pPr>
            <a:r>
              <a:rPr lang="fi-FI" b="1" dirty="0" smtClean="0"/>
              <a:t>Sotien jälkeen 1940-l</a:t>
            </a:r>
            <a:r>
              <a:rPr lang="fi-FI" dirty="0" smtClean="0"/>
              <a:t>. -&gt; </a:t>
            </a:r>
            <a:r>
              <a:rPr lang="fi-FI" b="1" dirty="0" smtClean="0"/>
              <a:t>kouluruokailu, kunnanlääkärit, terveyssisaret, keskussairaalat, sairaanhoitopiirit</a:t>
            </a:r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b="1" dirty="0" smtClean="0"/>
              <a:t>1972 Kansanterveyslaki </a:t>
            </a:r>
            <a:r>
              <a:rPr lang="fi-FI" dirty="0" smtClean="0"/>
              <a:t>(kansanterveystyö kunnan tehtäväksi, terveysasemat, perusterveydenhuollon maksuttomuus)</a:t>
            </a:r>
          </a:p>
          <a:p>
            <a:pPr marL="0" indent="0">
              <a:buNone/>
            </a:pPr>
            <a:r>
              <a:rPr lang="fi-FI" dirty="0" smtClean="0"/>
              <a:t>-</a:t>
            </a:r>
            <a:r>
              <a:rPr lang="fi-FI" b="1" dirty="0" smtClean="0"/>
              <a:t>1972 </a:t>
            </a:r>
            <a:r>
              <a:rPr lang="fi-FI" b="1" dirty="0" err="1" smtClean="0"/>
              <a:t>Pohjois</a:t>
            </a:r>
            <a:r>
              <a:rPr lang="fi-FI" b="1" dirty="0" smtClean="0"/>
              <a:t>-Karjala projekti </a:t>
            </a:r>
            <a:r>
              <a:rPr lang="fi-FI" dirty="0" smtClean="0"/>
              <a:t>(edistäminen, </a:t>
            </a:r>
            <a:r>
              <a:rPr lang="fi-FI" dirty="0" err="1" smtClean="0"/>
              <a:t>ennaltehkäisy</a:t>
            </a:r>
            <a:r>
              <a:rPr lang="fi-FI" dirty="0" smtClean="0"/>
              <a:t>) –elintapojen korjaaminen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738" y="1255736"/>
            <a:ext cx="3542305" cy="169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5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sz="3200"/>
              <a:t>Suomalaisen terveydenhuollon kehitys 1800-1900-luvulla</a:t>
            </a:r>
          </a:p>
        </p:txBody>
      </p:sp>
      <p:sp>
        <p:nvSpPr>
          <p:cNvPr id="3" name="Sisällön paikkamerkk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fi-FI" sz="1900"/>
              <a:t>-Lääkäri Haartmanin tautiopas 1700-luvun lopussa</a:t>
            </a:r>
          </a:p>
          <a:p>
            <a:pPr lvl="0">
              <a:lnSpc>
                <a:spcPct val="90000"/>
              </a:lnSpc>
            </a:pPr>
            <a:r>
              <a:rPr lang="fi-FI" sz="1900"/>
              <a:t>-Terveysvalistus - 1856 Lönnrot Talonpojan kotilääkäri teos</a:t>
            </a:r>
          </a:p>
          <a:p>
            <a:pPr lvl="0">
              <a:lnSpc>
                <a:spcPct val="90000"/>
              </a:lnSpc>
            </a:pPr>
            <a:r>
              <a:rPr lang="fi-FI" sz="1900"/>
              <a:t>-1866 Kansakouluasetus</a:t>
            </a:r>
          </a:p>
          <a:p>
            <a:pPr lvl="0">
              <a:lnSpc>
                <a:spcPct val="90000"/>
              </a:lnSpc>
            </a:pPr>
            <a:r>
              <a:rPr lang="fi-FI" sz="1900"/>
              <a:t>-1869 kunnan vastuu terveydenhoidosta</a:t>
            </a:r>
          </a:p>
          <a:p>
            <a:pPr lvl="0">
              <a:lnSpc>
                <a:spcPct val="90000"/>
              </a:lnSpc>
            </a:pPr>
            <a:r>
              <a:rPr lang="fi-FI" sz="1900"/>
              <a:t>-1879 terveydenhoitolautakunta valvomaan</a:t>
            </a:r>
          </a:p>
          <a:p>
            <a:pPr lvl="0">
              <a:lnSpc>
                <a:spcPct val="90000"/>
              </a:lnSpc>
            </a:pPr>
            <a:r>
              <a:rPr lang="fi-FI" sz="1900"/>
              <a:t>-1800-l. lopussa sairaalajärjestelmän kehittyminen – Finlaysonin tehtaan yksityissairaala</a:t>
            </a:r>
          </a:p>
          <a:p>
            <a:pPr lvl="0">
              <a:lnSpc>
                <a:spcPct val="90000"/>
              </a:lnSpc>
              <a:buClr>
                <a:srgbClr val="FF6633"/>
              </a:buClr>
              <a:buSzPct val="45000"/>
            </a:pPr>
            <a:r>
              <a:rPr lang="fi-FI" sz="1900"/>
              <a:t>-1928 terveydenhoitolaki (lääkintöhallitus, kunnan terveydenhoitoviranomainen)</a:t>
            </a:r>
          </a:p>
          <a:p>
            <a:pPr lvl="0">
              <a:lnSpc>
                <a:spcPct val="90000"/>
              </a:lnSpc>
              <a:buClr>
                <a:srgbClr val="FF6633"/>
              </a:buClr>
              <a:buSzPct val="45000"/>
            </a:pPr>
            <a:r>
              <a:rPr lang="fi-FI" sz="1900"/>
              <a:t>-1930-l. Kansaneläkelaitos, sairausvakuutustoiminta</a:t>
            </a:r>
          </a:p>
          <a:p>
            <a:pPr lvl="0">
              <a:lnSpc>
                <a:spcPct val="90000"/>
              </a:lnSpc>
            </a:pPr>
            <a:endParaRPr lang="fi-FI" sz="1900"/>
          </a:p>
          <a:p>
            <a:pPr lvl="0"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228312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 idx="4294967295"/>
          </p:nvPr>
        </p:nvSpPr>
        <p:spPr>
          <a:xfrm>
            <a:off x="1524001" y="517523"/>
            <a:ext cx="7673973" cy="1135063"/>
          </a:xfrm>
        </p:spPr>
        <p:txBody>
          <a:bodyPr/>
          <a:lstStyle/>
          <a:p>
            <a:pPr lvl="0"/>
            <a:r>
              <a:rPr lang="fi-FI" sz="3200"/>
              <a:t>Suomalaisen terveydenhuollon kehitys 1900-luvulla</a:t>
            </a:r>
          </a:p>
        </p:txBody>
      </p:sp>
      <p:sp>
        <p:nvSpPr>
          <p:cNvPr id="3" name="Tekstin paikkamerkki 2"/>
          <p:cNvSpPr txBox="1">
            <a:spLocks noGrp="1"/>
          </p:cNvSpPr>
          <p:nvPr>
            <p:ph type="body" idx="4294967295"/>
          </p:nvPr>
        </p:nvSpPr>
        <p:spPr>
          <a:xfrm>
            <a:off x="2635253" y="1768478"/>
            <a:ext cx="8032747" cy="5024435"/>
          </a:xfrm>
        </p:spPr>
        <p:txBody>
          <a:bodyPr/>
          <a:lstStyle/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1943 laki yleisestä lääkärihoidosta, keskussairaalalaki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1944 laki terveyssisarista ja äitiys- ja </a:t>
            </a:r>
            <a:r>
              <a:rPr lang="fi-FI" sz="2177"/>
              <a:t>lasten </a:t>
            </a:r>
            <a:r>
              <a:rPr lang="fi-FI" sz="2177"/>
              <a:t>neuvoloista</a:t>
            </a:r>
            <a:endParaRPr lang="fi-FI" sz="2177" dirty="0"/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1948 maksuton kouluruokailu, lapsilisälaki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1952 koululääkärit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1957 kouluhammashoito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1964 sairausvakuutuslaki, äitiys- ja sairauspäiväraha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1972 kansanterveyslaki, terveyskeskukset ja kuntien vastuu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1972 </a:t>
            </a:r>
            <a:r>
              <a:rPr lang="fi-FI" sz="2177" dirty="0" err="1"/>
              <a:t>Pohjois</a:t>
            </a:r>
            <a:r>
              <a:rPr lang="fi-FI" sz="2177" dirty="0"/>
              <a:t>-karjala projekti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1994 laki </a:t>
            </a:r>
            <a:r>
              <a:rPr lang="fi-FI" sz="2177" dirty="0" err="1"/>
              <a:t>terv.huol</a:t>
            </a:r>
            <a:r>
              <a:rPr lang="fi-FI" sz="2177" dirty="0"/>
              <a:t>. ammattihenkilöstöstä</a:t>
            </a:r>
          </a:p>
          <a:p>
            <a:pPr lvl="0">
              <a:buClr>
                <a:srgbClr val="FF6633"/>
              </a:buClr>
              <a:buSzPct val="45000"/>
              <a:buFont typeface="StarSymbol"/>
              <a:buChar char="●"/>
            </a:pPr>
            <a:r>
              <a:rPr lang="fi-FI" sz="2177" dirty="0"/>
              <a:t> 2005 Hoitotakuu, 2011 Terveydenhuoltolaki (hoidon valinnanvapaus)</a:t>
            </a:r>
          </a:p>
        </p:txBody>
      </p:sp>
    </p:spTree>
    <p:extLst>
      <p:ext uri="{BB962C8B-B14F-4D97-AF65-F5344CB8AC3E}">
        <p14:creationId xmlns:p14="http://schemas.microsoft.com/office/powerpoint/2010/main" val="296743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Palovamman ensiapu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Palovammaa jäähdytetään mahdollisimman pian viileällä vedellä 15–20 minuutin ajan.</a:t>
            </a:r>
          </a:p>
          <a:p>
            <a:r>
              <a:rPr lang="fi-FI" dirty="0" smtClean="0">
                <a:effectLst/>
              </a:rPr>
              <a:t> Rakkuloita ei saa puhkaista. </a:t>
            </a:r>
          </a:p>
          <a:p>
            <a:r>
              <a:rPr lang="fi-FI" dirty="0" smtClean="0">
                <a:effectLst/>
              </a:rPr>
              <a:t>Palovamman voi peittää puhtaalla suojasiteellä tai palovammojen hoitoon tarkoitetulla erikoissiteellä. 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617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Liitteessä olevasta kuviosta ilmenee Suomen väestön ikärakenne vuonna 2004 ja arvioitu ikärakenne vuonna 2040. (Voit vastata tähän kysymykseen ranskalaisin viivoin.)</a:t>
            </a:r>
          </a:p>
          <a:p>
            <a:r>
              <a:rPr lang="fi-FI" dirty="0" smtClean="0"/>
              <a:t>a) Mitä kuvio kertoo väestön ikärakenteen muutoksesta?</a:t>
            </a:r>
          </a:p>
          <a:p>
            <a:r>
              <a:rPr lang="fi-FI" dirty="0" smtClean="0"/>
              <a:t>b) Miten ikärakenteen muutos tulee näkymään väestön terveydentilassa?</a:t>
            </a:r>
          </a:p>
          <a:p>
            <a:r>
              <a:rPr lang="fi-FI" dirty="0" smtClean="0"/>
              <a:t>c) Pohdi ikärakenteen muutoksen vaikutuksia </a:t>
            </a:r>
            <a:r>
              <a:rPr lang="fi-FI" dirty="0" err="1" smtClean="0"/>
              <a:t>sosiaali</a:t>
            </a:r>
            <a:r>
              <a:rPr lang="fi-FI" dirty="0" smtClean="0"/>
              <a:t>-ja terveydenhuollon toimintaan.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409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 rotWithShape="1">
          <a:blip r:embed="rId2"/>
          <a:srcRect l="16108" t="26677" r="21992" b="5525"/>
          <a:stretch/>
        </p:blipFill>
        <p:spPr bwMode="auto">
          <a:xfrm>
            <a:off x="643944" y="708338"/>
            <a:ext cx="8985157" cy="546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6046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Väestöpyramidi (ennuste, ei katastrofeja)</a:t>
            </a:r>
          </a:p>
          <a:p>
            <a:pPr marL="0" indent="0">
              <a:buNone/>
            </a:pPr>
            <a:r>
              <a:rPr lang="fi-FI" dirty="0"/>
              <a:t>-väestön ikääntyminen (vanheneminen)</a:t>
            </a:r>
          </a:p>
          <a:p>
            <a:pPr marL="0" indent="0">
              <a:buNone/>
            </a:pPr>
            <a:r>
              <a:rPr lang="fi-FI" dirty="0"/>
              <a:t>-yli 65-vuotiaiden kasvu</a:t>
            </a:r>
          </a:p>
          <a:p>
            <a:pPr marL="0" indent="0">
              <a:buNone/>
            </a:pPr>
            <a:r>
              <a:rPr lang="fi-FI" dirty="0"/>
              <a:t>-alentuva syntyvyys</a:t>
            </a:r>
          </a:p>
          <a:p>
            <a:pPr marL="0" indent="0">
              <a:buNone/>
            </a:pPr>
            <a:r>
              <a:rPr lang="fi-FI" dirty="0"/>
              <a:t>-lasten ja nuorten ikäluokkien pieneneminen</a:t>
            </a:r>
          </a:p>
          <a:p>
            <a:pPr marL="0" indent="0">
              <a:buNone/>
            </a:pPr>
            <a:r>
              <a:rPr lang="fi-FI" dirty="0"/>
              <a:t>-naisia enemmän (ero pienenee)</a:t>
            </a:r>
          </a:p>
          <a:p>
            <a:pPr marL="0" indent="0">
              <a:buNone/>
            </a:pPr>
            <a:r>
              <a:rPr lang="fi-FI" dirty="0"/>
              <a:t>-sukupuolten väliset erot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3541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869096"/>
          </a:xfrm>
        </p:spPr>
        <p:txBody>
          <a:bodyPr/>
          <a:lstStyle/>
          <a:p>
            <a:r>
              <a:rPr lang="fi-FI" dirty="0" smtClean="0"/>
              <a:t>B) vastaukseen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1622324"/>
            <a:ext cx="9613861" cy="43138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i-FI" sz="2000" dirty="0" smtClean="0"/>
          </a:p>
          <a:p>
            <a:r>
              <a:rPr lang="fi-FI" dirty="0" smtClean="0"/>
              <a:t>ikääntymiseen </a:t>
            </a:r>
            <a:r>
              <a:rPr lang="fi-FI" dirty="0"/>
              <a:t>liittyvät terveysongelmat lisääntyvät</a:t>
            </a:r>
          </a:p>
          <a:p>
            <a:r>
              <a:rPr lang="fi-FI" dirty="0" smtClean="0"/>
              <a:t>sairastavuus </a:t>
            </a:r>
            <a:r>
              <a:rPr lang="fi-FI" dirty="0"/>
              <a:t>pitkäaikaissairauksissa kasvaa</a:t>
            </a:r>
          </a:p>
          <a:p>
            <a:r>
              <a:rPr lang="fi-FI" dirty="0" smtClean="0"/>
              <a:t>sydän-verisuonten ongelmat, tules, dementiat, kasvaimet </a:t>
            </a:r>
            <a:r>
              <a:rPr lang="fi-FI" dirty="0"/>
              <a:t>(</a:t>
            </a:r>
            <a:r>
              <a:rPr lang="fi-FI" dirty="0" smtClean="0"/>
              <a:t>eturauhassyöpä), aivoverenkierron häiriöt, diabetes, osteoporoosi</a:t>
            </a:r>
            <a:endParaRPr lang="fi-FI" dirty="0"/>
          </a:p>
          <a:p>
            <a:r>
              <a:rPr lang="fi-FI" dirty="0" smtClean="0"/>
              <a:t>masentuneisuus </a:t>
            </a:r>
            <a:r>
              <a:rPr lang="fi-FI" dirty="0"/>
              <a:t>on tärkeä iäkkäiden elämänlaatua heikentävä tekijä</a:t>
            </a:r>
          </a:p>
          <a:p>
            <a:r>
              <a:rPr lang="fi-FI" dirty="0" smtClean="0"/>
              <a:t>kuulon </a:t>
            </a:r>
            <a:r>
              <a:rPr lang="fi-FI" dirty="0"/>
              <a:t>ja tekstin näkemisen ongelmat sekä muistamisvaikeudet</a:t>
            </a:r>
          </a:p>
          <a:p>
            <a:r>
              <a:rPr lang="fi-FI" dirty="0" smtClean="0"/>
              <a:t>fyysisen </a:t>
            </a:r>
            <a:r>
              <a:rPr lang="fi-FI" dirty="0"/>
              <a:t>toimintakyvyn </a:t>
            </a:r>
            <a:r>
              <a:rPr lang="fi-FI" dirty="0" smtClean="0"/>
              <a:t>heikkeneminen</a:t>
            </a:r>
          </a:p>
          <a:p>
            <a:r>
              <a:rPr lang="fi-FI" dirty="0" smtClean="0"/>
              <a:t>läheisten </a:t>
            </a:r>
            <a:r>
              <a:rPr lang="fi-FI" dirty="0"/>
              <a:t>ystävien ja omaisten menetykset, yksinäisyys, sairauksien lisääntyminen ja toiminnanvajavuuksien aiheuttama avun tarve heikentävät elämän laatua vanhuudessa</a:t>
            </a:r>
          </a:p>
          <a:p>
            <a:r>
              <a:rPr lang="fi-FI" dirty="0" smtClean="0"/>
              <a:t>päihteiden </a:t>
            </a:r>
            <a:r>
              <a:rPr lang="fi-FI" dirty="0"/>
              <a:t>käyttö ja liiallinen lääkitys riskinä</a:t>
            </a:r>
          </a:p>
          <a:p>
            <a:r>
              <a:rPr lang="fi-FI" b="1" dirty="0"/>
              <a:t>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293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B) jatkuu..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-toisaalta...</a:t>
            </a:r>
          </a:p>
          <a:p>
            <a:r>
              <a:rPr lang="fi-FI" dirty="0"/>
              <a:t>terveyden </a:t>
            </a:r>
            <a:r>
              <a:rPr lang="fi-FI" dirty="0" err="1"/>
              <a:t>hoidon,terveyden</a:t>
            </a:r>
            <a:r>
              <a:rPr lang="fi-FI" dirty="0"/>
              <a:t> seurannan, koulutustason</a:t>
            </a:r>
          </a:p>
          <a:p>
            <a:pPr marL="0" indent="0">
              <a:buNone/>
            </a:pPr>
            <a:r>
              <a:rPr lang="fi-FI" dirty="0"/>
              <a:t>yleisen terveystietoisuuden lisääntymisen</a:t>
            </a:r>
          </a:p>
          <a:p>
            <a:r>
              <a:rPr lang="fi-FI" dirty="0"/>
              <a:t>ennaltaehkäisyn, elin- ja työolojen parantumisen myötä hyväkuntoisten iäkkäiden määrä tulee todennäköisesti kasvamaan</a:t>
            </a:r>
          </a:p>
          <a:p>
            <a:r>
              <a:rPr lang="fi-FI" dirty="0"/>
              <a:t>+++ ennusteiden luotettavuus, todennäköisyys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301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51513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C) vastaus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1961534"/>
            <a:ext cx="9613861" cy="4896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-</a:t>
            </a:r>
            <a:r>
              <a:rPr lang="fi-FI" sz="2800" dirty="0" smtClean="0"/>
              <a:t>terveys- </a:t>
            </a:r>
            <a:r>
              <a:rPr lang="fi-FI" sz="2800" dirty="0"/>
              <a:t>ja hyvinvointipalveluiden lisääntyvä tarve</a:t>
            </a:r>
          </a:p>
          <a:p>
            <a:r>
              <a:rPr lang="fi-FI" sz="2800" dirty="0" smtClean="0"/>
              <a:t>kulujen </a:t>
            </a:r>
            <a:r>
              <a:rPr lang="fi-FI" sz="2800" dirty="0"/>
              <a:t>kasvu</a:t>
            </a:r>
          </a:p>
          <a:p>
            <a:r>
              <a:rPr lang="fi-FI" sz="2800" dirty="0" smtClean="0"/>
              <a:t>sos</a:t>
            </a:r>
            <a:r>
              <a:rPr lang="fi-FI" sz="2800" dirty="0"/>
              <a:t>.- ja </a:t>
            </a:r>
            <a:r>
              <a:rPr lang="fi-FI" sz="2800" dirty="0" err="1"/>
              <a:t>terv</a:t>
            </a:r>
            <a:r>
              <a:rPr lang="fi-FI" sz="2800" dirty="0"/>
              <a:t>. huollon kustannusten kasvu</a:t>
            </a:r>
          </a:p>
          <a:p>
            <a:r>
              <a:rPr lang="fi-FI" sz="2800" dirty="0" smtClean="0"/>
              <a:t>veroa </a:t>
            </a:r>
            <a:r>
              <a:rPr lang="fi-FI" sz="2800" dirty="0"/>
              <a:t>maksavat ikäluokat </a:t>
            </a:r>
            <a:r>
              <a:rPr lang="fi-FI" sz="2800" dirty="0" smtClean="0"/>
              <a:t>pienenevät</a:t>
            </a:r>
            <a:r>
              <a:rPr lang="fi-FI" sz="2800" dirty="0"/>
              <a:t> </a:t>
            </a:r>
          </a:p>
          <a:p>
            <a:r>
              <a:rPr lang="fi-FI" sz="2800" dirty="0"/>
              <a:t>-palvelu muodot muuttuvat?</a:t>
            </a:r>
          </a:p>
          <a:p>
            <a:r>
              <a:rPr lang="fi-FI" sz="2800" dirty="0"/>
              <a:t>	-kodinomaisemmat asumismuodot ja niiden tukipalvelut</a:t>
            </a:r>
          </a:p>
          <a:p>
            <a:r>
              <a:rPr lang="fi-FI" sz="2800" dirty="0"/>
              <a:t>-palveluiden suunnittelussa edellytetään myös sairauksien kuten dementian huomioimista</a:t>
            </a:r>
          </a:p>
          <a:p>
            <a:endParaRPr lang="fi-FI" sz="28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75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1946787"/>
            <a:ext cx="9613861" cy="3989402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-aktiivisuus palveluihin vaikuttamiseen lisääntyy (koulutus, varakkuus)</a:t>
            </a:r>
          </a:p>
          <a:p>
            <a:r>
              <a:rPr lang="fi-FI" dirty="0"/>
              <a:t>-yksityisten palvelujen tulo</a:t>
            </a:r>
          </a:p>
          <a:p>
            <a:r>
              <a:rPr lang="fi-FI" dirty="0"/>
              <a:t>-&gt;julkisen </a:t>
            </a:r>
            <a:r>
              <a:rPr lang="fi-FI" dirty="0" err="1"/>
              <a:t>terv</a:t>
            </a:r>
            <a:r>
              <a:rPr lang="fi-FI" dirty="0"/>
              <a:t>./sos. huollon rinnalle yksityisiä palveluja, vapaaehtoistyömuotoja, järjestöjä</a:t>
            </a:r>
          </a:p>
          <a:p>
            <a:r>
              <a:rPr lang="fi-FI" dirty="0"/>
              <a:t> </a:t>
            </a:r>
          </a:p>
          <a:p>
            <a:r>
              <a:rPr lang="fi-FI" dirty="0"/>
              <a:t>-vanhukset yhteisöllinen voimavara (vertaistuki)</a:t>
            </a:r>
          </a:p>
          <a:p>
            <a:r>
              <a:rPr lang="fi-FI" dirty="0"/>
              <a:t>-väestön keskittyminen kaupunkeihin vaikeuttaa terveyspalvelujen järjestämistä tasapuolisesti</a:t>
            </a:r>
          </a:p>
          <a:p>
            <a:r>
              <a:rPr lang="fi-FI" dirty="0"/>
              <a:t>-</a:t>
            </a:r>
            <a:r>
              <a:rPr lang="fi-FI" dirty="0" err="1"/>
              <a:t>terv</a:t>
            </a:r>
            <a:r>
              <a:rPr lang="fi-FI" dirty="0"/>
              <a:t>. huollon henkilöstö tarve kasvaa (ulkomaat)</a:t>
            </a:r>
          </a:p>
          <a:p>
            <a:r>
              <a:rPr lang="fi-FI" dirty="0"/>
              <a:t> </a:t>
            </a:r>
          </a:p>
          <a:p>
            <a:r>
              <a:rPr lang="fi-FI" dirty="0"/>
              <a:t>-hoitoteknologian ja lääketieteen kehitys voi avata uusia mahdollisuuksia terveyspalveluihin</a:t>
            </a:r>
          </a:p>
        </p:txBody>
      </p:sp>
    </p:spTree>
    <p:extLst>
      <p:ext uri="{BB962C8B-B14F-4D97-AF65-F5344CB8AC3E}">
        <p14:creationId xmlns:p14="http://schemas.microsoft.com/office/powerpoint/2010/main" val="2403334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2 Monet aiemmin yleiset ja vaaralliset taudit ovat lähes hävinneet Suomesta kansallisen rokotusohjelman ansiosta. Mihin rokottamisen vaikutukset perustuvat? Pohdi rokottamisen hyötyjä ja haittoja. (Vastaa ytimekkäällä esseellä)</a:t>
            </a:r>
          </a:p>
          <a:p>
            <a:pPr marL="0" indent="0">
              <a:buNone/>
            </a:pPr>
            <a:r>
              <a:rPr lang="fi-FI" sz="3200" dirty="0" smtClean="0"/>
              <a:t>(20 p) </a:t>
            </a:r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99575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Berliini</Template>
  <TotalTime>116</TotalTime>
  <Words>545</Words>
  <Application>Microsoft Office PowerPoint</Application>
  <PresentationFormat>Laajakuva</PresentationFormat>
  <Paragraphs>88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Calibri</vt:lpstr>
      <vt:lpstr>StarSymbol</vt:lpstr>
      <vt:lpstr>Trebuchet MS</vt:lpstr>
      <vt:lpstr>Berliini</vt:lpstr>
      <vt:lpstr>15.9. TE4-kurssin harjoituskoe</vt:lpstr>
      <vt:lpstr>Tehtävä 1</vt:lpstr>
      <vt:lpstr>PowerPoint-esitys</vt:lpstr>
      <vt:lpstr>1. Tehtävä</vt:lpstr>
      <vt:lpstr>B) vastaukseen</vt:lpstr>
      <vt:lpstr>B) jatkuu..</vt:lpstr>
      <vt:lpstr>C) vastaus</vt:lpstr>
      <vt:lpstr>C)</vt:lpstr>
      <vt:lpstr>Tehtävä 2</vt:lpstr>
      <vt:lpstr>Tehtävä 3</vt:lpstr>
      <vt:lpstr>Suomalaisen terveydenhuollon kehitys lyhyesti</vt:lpstr>
      <vt:lpstr>Suomalaisen terveydenhuollon kehitys 1800-1900-luvulla</vt:lpstr>
      <vt:lpstr>Suomalaisen terveydenhuollon kehitys 1900-luvulla</vt:lpstr>
      <vt:lpstr>Palovamman ensiapu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15.9. TE4-kurssin harjoituskoe</dc:title>
  <dc:creator>Mäkelä Toni</dc:creator>
  <cp:lastModifiedBy>Mäkelä Toni</cp:lastModifiedBy>
  <cp:revision>7</cp:revision>
  <dcterms:created xsi:type="dcterms:W3CDTF">2017-09-19T07:15:17Z</dcterms:created>
  <dcterms:modified xsi:type="dcterms:W3CDTF">2017-09-20T08:03:18Z</dcterms:modified>
</cp:coreProperties>
</file>