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7" r:id="rId2"/>
    <p:sldId id="256" r:id="rId3"/>
    <p:sldId id="257" r:id="rId4"/>
    <p:sldId id="263" r:id="rId5"/>
    <p:sldId id="258" r:id="rId6"/>
    <p:sldId id="259" r:id="rId7"/>
    <p:sldId id="260" r:id="rId8"/>
    <p:sldId id="261" r:id="rId9"/>
    <p:sldId id="262" r:id="rId10"/>
    <p:sldId id="264" r:id="rId11"/>
    <p:sldId id="266" r:id="rId12"/>
    <p:sldId id="265" r:id="rId13"/>
    <p:sldId id="268"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fi-FI" smtClean="0"/>
              <a:t>Muokkaa perustyyl. napsautt.</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smtClean="0"/>
              <a:t>Muokkaa alaotsikon perustyyliä napsautt.</a:t>
            </a:r>
            <a:endParaRPr lang="en-US" dirty="0"/>
          </a:p>
        </p:txBody>
      </p:sp>
      <p:sp>
        <p:nvSpPr>
          <p:cNvPr id="7" name="Date Placeholder 6"/>
          <p:cNvSpPr>
            <a:spLocks noGrp="1"/>
          </p:cNvSpPr>
          <p:nvPr>
            <p:ph type="dt" sz="half" idx="10"/>
          </p:nvPr>
        </p:nvSpPr>
        <p:spPr/>
        <p:txBody>
          <a:bodyPr/>
          <a:lstStyle/>
          <a:p>
            <a:fld id="{E5AF3053-9579-42C4-B16D-78AB776C7F44}" type="datetimeFigureOut">
              <a:rPr lang="fi-FI" smtClean="0"/>
              <a:t>7.8.2018</a:t>
            </a:fld>
            <a:endParaRPr lang="fi-FI"/>
          </a:p>
        </p:txBody>
      </p:sp>
      <p:sp>
        <p:nvSpPr>
          <p:cNvPr id="8" name="Footer Placeholder 7"/>
          <p:cNvSpPr>
            <a:spLocks noGrp="1"/>
          </p:cNvSpPr>
          <p:nvPr>
            <p:ph type="ftr" sz="quarter" idx="11"/>
          </p:nvPr>
        </p:nvSpPr>
        <p:spPr/>
        <p:txBody>
          <a:bodyPr/>
          <a:lstStyle/>
          <a:p>
            <a:endParaRPr lang="fi-FI"/>
          </a:p>
        </p:txBody>
      </p:sp>
      <p:sp>
        <p:nvSpPr>
          <p:cNvPr id="9" name="Slide Number Placeholder 8"/>
          <p:cNvSpPr>
            <a:spLocks noGrp="1"/>
          </p:cNvSpPr>
          <p:nvPr>
            <p:ph type="sldNum" sz="quarter" idx="12"/>
          </p:nvPr>
        </p:nvSpPr>
        <p:spPr/>
        <p:txBody>
          <a:bodyPr/>
          <a:lstStyle/>
          <a:p>
            <a:fld id="{21F652CE-37C9-4C1D-B182-F5BC22593B4F}" type="slidenum">
              <a:rPr lang="fi-FI" smtClean="0"/>
              <a:t>‹#›</a:t>
            </a:fld>
            <a:endParaRPr lang="fi-FI"/>
          </a:p>
        </p:txBody>
      </p:sp>
    </p:spTree>
    <p:extLst>
      <p:ext uri="{BB962C8B-B14F-4D97-AF65-F5344CB8AC3E}">
        <p14:creationId xmlns:p14="http://schemas.microsoft.com/office/powerpoint/2010/main" val="1276013120"/>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dirty="0"/>
          </a:p>
        </p:txBody>
      </p:sp>
      <p:sp>
        <p:nvSpPr>
          <p:cNvPr id="3" name="Vertical Text Placeholder 2"/>
          <p:cNvSpPr>
            <a:spLocks noGrp="1"/>
          </p:cNvSpPr>
          <p:nvPr>
            <p:ph type="body" orient="vert" idx="1"/>
          </p:nvPr>
        </p:nvSpPr>
        <p:spPr/>
        <p:txBody>
          <a:bodyPr vert="eaVert"/>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E5AF3053-9579-42C4-B16D-78AB776C7F44}" type="datetimeFigureOut">
              <a:rPr lang="fi-FI" smtClean="0"/>
              <a:t>7.8.2018</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21F652CE-37C9-4C1D-B182-F5BC22593B4F}" type="slidenum">
              <a:rPr lang="fi-FI" smtClean="0"/>
              <a:t>‹#›</a:t>
            </a:fld>
            <a:endParaRPr lang="fi-FI"/>
          </a:p>
        </p:txBody>
      </p:sp>
    </p:spTree>
    <p:extLst>
      <p:ext uri="{BB962C8B-B14F-4D97-AF65-F5344CB8AC3E}">
        <p14:creationId xmlns:p14="http://schemas.microsoft.com/office/powerpoint/2010/main" val="36971524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fi-FI" smtClean="0"/>
              <a:t>Muokkaa perustyyl. napsautt.</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E5AF3053-9579-42C4-B16D-78AB776C7F44}" type="datetimeFigureOut">
              <a:rPr lang="fi-FI" smtClean="0"/>
              <a:t>7.8.2018</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21F652CE-37C9-4C1D-B182-F5BC22593B4F}" type="slidenum">
              <a:rPr lang="fi-FI" smtClean="0"/>
              <a:t>‹#›</a:t>
            </a:fld>
            <a:endParaRPr lang="fi-FI"/>
          </a:p>
        </p:txBody>
      </p:sp>
    </p:spTree>
    <p:extLst>
      <p:ext uri="{BB962C8B-B14F-4D97-AF65-F5344CB8AC3E}">
        <p14:creationId xmlns:p14="http://schemas.microsoft.com/office/powerpoint/2010/main" val="22048806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dirty="0"/>
          </a:p>
        </p:txBody>
      </p:sp>
      <p:sp>
        <p:nvSpPr>
          <p:cNvPr id="3" name="Content Placeholder 2"/>
          <p:cNvSpPr>
            <a:spLocks noGrp="1"/>
          </p:cNvSpPr>
          <p:nvPr>
            <p:ph idx="1"/>
          </p:nvPr>
        </p:nvSpPr>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7" name="Date Placeholder 6"/>
          <p:cNvSpPr>
            <a:spLocks noGrp="1"/>
          </p:cNvSpPr>
          <p:nvPr>
            <p:ph type="dt" sz="half" idx="10"/>
          </p:nvPr>
        </p:nvSpPr>
        <p:spPr/>
        <p:txBody>
          <a:bodyPr/>
          <a:lstStyle/>
          <a:p>
            <a:fld id="{E5AF3053-9579-42C4-B16D-78AB776C7F44}" type="datetimeFigureOut">
              <a:rPr lang="fi-FI" smtClean="0"/>
              <a:t>7.8.2018</a:t>
            </a:fld>
            <a:endParaRPr lang="fi-FI"/>
          </a:p>
        </p:txBody>
      </p:sp>
      <p:sp>
        <p:nvSpPr>
          <p:cNvPr id="8" name="Footer Placeholder 7"/>
          <p:cNvSpPr>
            <a:spLocks noGrp="1"/>
          </p:cNvSpPr>
          <p:nvPr>
            <p:ph type="ftr" sz="quarter" idx="11"/>
          </p:nvPr>
        </p:nvSpPr>
        <p:spPr/>
        <p:txBody>
          <a:bodyPr/>
          <a:lstStyle/>
          <a:p>
            <a:endParaRPr lang="fi-FI"/>
          </a:p>
        </p:txBody>
      </p:sp>
      <p:sp>
        <p:nvSpPr>
          <p:cNvPr id="9" name="Slide Number Placeholder 8"/>
          <p:cNvSpPr>
            <a:spLocks noGrp="1"/>
          </p:cNvSpPr>
          <p:nvPr>
            <p:ph type="sldNum" sz="quarter" idx="12"/>
          </p:nvPr>
        </p:nvSpPr>
        <p:spPr/>
        <p:txBody>
          <a:bodyPr/>
          <a:lstStyle/>
          <a:p>
            <a:fld id="{21F652CE-37C9-4C1D-B182-F5BC22593B4F}" type="slidenum">
              <a:rPr lang="fi-FI" smtClean="0"/>
              <a:t>‹#›</a:t>
            </a:fld>
            <a:endParaRPr lang="fi-FI"/>
          </a:p>
        </p:txBody>
      </p:sp>
    </p:spTree>
    <p:extLst>
      <p:ext uri="{BB962C8B-B14F-4D97-AF65-F5344CB8AC3E}">
        <p14:creationId xmlns:p14="http://schemas.microsoft.com/office/powerpoint/2010/main" val="4280533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fi-FI" smtClean="0"/>
              <a:t>Muokkaa perustyyl. napsautt.</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smtClean="0"/>
              <a:t>Muokkaa tekstin perustyylejä</a:t>
            </a:r>
          </a:p>
        </p:txBody>
      </p:sp>
      <p:sp>
        <p:nvSpPr>
          <p:cNvPr id="7" name="Date Placeholder 6"/>
          <p:cNvSpPr>
            <a:spLocks noGrp="1"/>
          </p:cNvSpPr>
          <p:nvPr>
            <p:ph type="dt" sz="half" idx="10"/>
          </p:nvPr>
        </p:nvSpPr>
        <p:spPr/>
        <p:txBody>
          <a:bodyPr/>
          <a:lstStyle/>
          <a:p>
            <a:fld id="{E5AF3053-9579-42C4-B16D-78AB776C7F44}" type="datetimeFigureOut">
              <a:rPr lang="fi-FI" smtClean="0"/>
              <a:t>7.8.2018</a:t>
            </a:fld>
            <a:endParaRPr lang="fi-FI"/>
          </a:p>
        </p:txBody>
      </p:sp>
      <p:sp>
        <p:nvSpPr>
          <p:cNvPr id="8" name="Footer Placeholder 7"/>
          <p:cNvSpPr>
            <a:spLocks noGrp="1"/>
          </p:cNvSpPr>
          <p:nvPr>
            <p:ph type="ftr" sz="quarter" idx="11"/>
          </p:nvPr>
        </p:nvSpPr>
        <p:spPr/>
        <p:txBody>
          <a:bodyPr/>
          <a:lstStyle/>
          <a:p>
            <a:endParaRPr lang="fi-FI"/>
          </a:p>
        </p:txBody>
      </p:sp>
      <p:sp>
        <p:nvSpPr>
          <p:cNvPr id="9" name="Slide Number Placeholder 8"/>
          <p:cNvSpPr>
            <a:spLocks noGrp="1"/>
          </p:cNvSpPr>
          <p:nvPr>
            <p:ph type="sldNum" sz="quarter" idx="12"/>
          </p:nvPr>
        </p:nvSpPr>
        <p:spPr/>
        <p:txBody>
          <a:bodyPr/>
          <a:lstStyle/>
          <a:p>
            <a:fld id="{21F652CE-37C9-4C1D-B182-F5BC22593B4F}" type="slidenum">
              <a:rPr lang="fi-FI" smtClean="0"/>
              <a:t>‹#›</a:t>
            </a:fld>
            <a:endParaRPr lang="fi-FI"/>
          </a:p>
        </p:txBody>
      </p:sp>
    </p:spTree>
    <p:extLst>
      <p:ext uri="{BB962C8B-B14F-4D97-AF65-F5344CB8AC3E}">
        <p14:creationId xmlns:p14="http://schemas.microsoft.com/office/powerpoint/2010/main" val="372627176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8" name="Date Placeholder 7"/>
          <p:cNvSpPr>
            <a:spLocks noGrp="1"/>
          </p:cNvSpPr>
          <p:nvPr>
            <p:ph type="dt" sz="half" idx="10"/>
          </p:nvPr>
        </p:nvSpPr>
        <p:spPr/>
        <p:txBody>
          <a:bodyPr/>
          <a:lstStyle/>
          <a:p>
            <a:fld id="{E5AF3053-9579-42C4-B16D-78AB776C7F44}" type="datetimeFigureOut">
              <a:rPr lang="fi-FI" smtClean="0"/>
              <a:t>7.8.2018</a:t>
            </a:fld>
            <a:endParaRPr lang="fi-FI"/>
          </a:p>
        </p:txBody>
      </p:sp>
      <p:sp>
        <p:nvSpPr>
          <p:cNvPr id="9" name="Footer Placeholder 8"/>
          <p:cNvSpPr>
            <a:spLocks noGrp="1"/>
          </p:cNvSpPr>
          <p:nvPr>
            <p:ph type="ftr" sz="quarter" idx="11"/>
          </p:nvPr>
        </p:nvSpPr>
        <p:spPr/>
        <p:txBody>
          <a:bodyPr/>
          <a:lstStyle/>
          <a:p>
            <a:endParaRPr lang="fi-FI"/>
          </a:p>
        </p:txBody>
      </p:sp>
      <p:sp>
        <p:nvSpPr>
          <p:cNvPr id="10" name="Slide Number Placeholder 9"/>
          <p:cNvSpPr>
            <a:spLocks noGrp="1"/>
          </p:cNvSpPr>
          <p:nvPr>
            <p:ph type="sldNum" sz="quarter" idx="12"/>
          </p:nvPr>
        </p:nvSpPr>
        <p:spPr/>
        <p:txBody>
          <a:bodyPr/>
          <a:lstStyle/>
          <a:p>
            <a:fld id="{21F652CE-37C9-4C1D-B182-F5BC22593B4F}" type="slidenum">
              <a:rPr lang="fi-FI" smtClean="0"/>
              <a:t>‹#›</a:t>
            </a:fld>
            <a:endParaRPr lang="fi-FI"/>
          </a:p>
        </p:txBody>
      </p:sp>
    </p:spTree>
    <p:extLst>
      <p:ext uri="{BB962C8B-B14F-4D97-AF65-F5344CB8AC3E}">
        <p14:creationId xmlns:p14="http://schemas.microsoft.com/office/powerpoint/2010/main" val="17611498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a:t>
            </a:r>
          </a:p>
        </p:txBody>
      </p:sp>
      <p:sp>
        <p:nvSpPr>
          <p:cNvPr id="4" name="Content Placeholder 3"/>
          <p:cNvSpPr>
            <a:spLocks noGrp="1"/>
          </p:cNvSpPr>
          <p:nvPr>
            <p:ph sz="half" idx="2"/>
          </p:nvPr>
        </p:nvSpPr>
        <p:spPr>
          <a:xfrm>
            <a:off x="1583436" y="3143250"/>
            <a:ext cx="4270248" cy="2596776"/>
          </a:xfrm>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a:t>
            </a:r>
          </a:p>
        </p:txBody>
      </p:sp>
      <p:sp>
        <p:nvSpPr>
          <p:cNvPr id="7" name="Date Placeholder 6"/>
          <p:cNvSpPr>
            <a:spLocks noGrp="1"/>
          </p:cNvSpPr>
          <p:nvPr>
            <p:ph type="dt" sz="half" idx="10"/>
          </p:nvPr>
        </p:nvSpPr>
        <p:spPr/>
        <p:txBody>
          <a:bodyPr/>
          <a:lstStyle/>
          <a:p>
            <a:fld id="{E5AF3053-9579-42C4-B16D-78AB776C7F44}" type="datetimeFigureOut">
              <a:rPr lang="fi-FI" smtClean="0"/>
              <a:t>7.8.2018</a:t>
            </a:fld>
            <a:endParaRPr lang="fi-FI"/>
          </a:p>
        </p:txBody>
      </p:sp>
      <p:sp>
        <p:nvSpPr>
          <p:cNvPr id="8" name="Footer Placeholder 7"/>
          <p:cNvSpPr>
            <a:spLocks noGrp="1"/>
          </p:cNvSpPr>
          <p:nvPr>
            <p:ph type="ftr" sz="quarter" idx="11"/>
          </p:nvPr>
        </p:nvSpPr>
        <p:spPr/>
        <p:txBody>
          <a:bodyPr/>
          <a:lstStyle/>
          <a:p>
            <a:endParaRPr lang="fi-FI"/>
          </a:p>
        </p:txBody>
      </p:sp>
      <p:sp>
        <p:nvSpPr>
          <p:cNvPr id="9" name="Slide Number Placeholder 8"/>
          <p:cNvSpPr>
            <a:spLocks noGrp="1"/>
          </p:cNvSpPr>
          <p:nvPr>
            <p:ph type="sldNum" sz="quarter" idx="12"/>
          </p:nvPr>
        </p:nvSpPr>
        <p:spPr/>
        <p:txBody>
          <a:bodyPr/>
          <a:lstStyle/>
          <a:p>
            <a:fld id="{21F652CE-37C9-4C1D-B182-F5BC22593B4F}" type="slidenum">
              <a:rPr lang="fi-FI" smtClean="0"/>
              <a:t>‹#›</a:t>
            </a:fld>
            <a:endParaRPr lang="fi-FI"/>
          </a:p>
        </p:txBody>
      </p:sp>
      <p:sp>
        <p:nvSpPr>
          <p:cNvPr id="10" name="Title 9"/>
          <p:cNvSpPr>
            <a:spLocks noGrp="1"/>
          </p:cNvSpPr>
          <p:nvPr>
            <p:ph type="title"/>
          </p:nvPr>
        </p:nvSpPr>
        <p:spPr/>
        <p:txBody>
          <a:bodyPr/>
          <a:lstStyle/>
          <a:p>
            <a:r>
              <a:rPr lang="fi-FI" smtClean="0"/>
              <a:t>Muokkaa perustyyl. napsautt.</a:t>
            </a:r>
            <a:endParaRPr lang="en-US" dirty="0"/>
          </a:p>
        </p:txBody>
      </p:sp>
    </p:spTree>
    <p:extLst>
      <p:ext uri="{BB962C8B-B14F-4D97-AF65-F5344CB8AC3E}">
        <p14:creationId xmlns:p14="http://schemas.microsoft.com/office/powerpoint/2010/main" val="38826533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dirty="0"/>
          </a:p>
        </p:txBody>
      </p:sp>
      <p:sp>
        <p:nvSpPr>
          <p:cNvPr id="3" name="Date Placeholder 2"/>
          <p:cNvSpPr>
            <a:spLocks noGrp="1"/>
          </p:cNvSpPr>
          <p:nvPr>
            <p:ph type="dt" sz="half" idx="10"/>
          </p:nvPr>
        </p:nvSpPr>
        <p:spPr/>
        <p:txBody>
          <a:bodyPr/>
          <a:lstStyle/>
          <a:p>
            <a:fld id="{E5AF3053-9579-42C4-B16D-78AB776C7F44}" type="datetimeFigureOut">
              <a:rPr lang="fi-FI" smtClean="0"/>
              <a:t>7.8.2018</a:t>
            </a:fld>
            <a:endParaRPr lang="fi-FI"/>
          </a:p>
        </p:txBody>
      </p:sp>
      <p:sp>
        <p:nvSpPr>
          <p:cNvPr id="4" name="Footer Placeholder 3"/>
          <p:cNvSpPr>
            <a:spLocks noGrp="1"/>
          </p:cNvSpPr>
          <p:nvPr>
            <p:ph type="ftr" sz="quarter" idx="11"/>
          </p:nvPr>
        </p:nvSpPr>
        <p:spPr/>
        <p:txBody>
          <a:bodyPr/>
          <a:lstStyle/>
          <a:p>
            <a:endParaRPr lang="fi-FI"/>
          </a:p>
        </p:txBody>
      </p:sp>
      <p:sp>
        <p:nvSpPr>
          <p:cNvPr id="5" name="Slide Number Placeholder 4"/>
          <p:cNvSpPr>
            <a:spLocks noGrp="1"/>
          </p:cNvSpPr>
          <p:nvPr>
            <p:ph type="sldNum" sz="quarter" idx="12"/>
          </p:nvPr>
        </p:nvSpPr>
        <p:spPr/>
        <p:txBody>
          <a:bodyPr/>
          <a:lstStyle/>
          <a:p>
            <a:fld id="{21F652CE-37C9-4C1D-B182-F5BC22593B4F}" type="slidenum">
              <a:rPr lang="fi-FI" smtClean="0"/>
              <a:t>‹#›</a:t>
            </a:fld>
            <a:endParaRPr lang="fi-FI"/>
          </a:p>
        </p:txBody>
      </p:sp>
    </p:spTree>
    <p:extLst>
      <p:ext uri="{BB962C8B-B14F-4D97-AF65-F5344CB8AC3E}">
        <p14:creationId xmlns:p14="http://schemas.microsoft.com/office/powerpoint/2010/main" val="20659362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5AF3053-9579-42C4-B16D-78AB776C7F44}" type="datetimeFigureOut">
              <a:rPr lang="fi-FI" smtClean="0"/>
              <a:t>7.8.2018</a:t>
            </a:fld>
            <a:endParaRPr lang="fi-FI"/>
          </a:p>
        </p:txBody>
      </p:sp>
      <p:sp>
        <p:nvSpPr>
          <p:cNvPr id="3" name="Footer Placeholder 2"/>
          <p:cNvSpPr>
            <a:spLocks noGrp="1"/>
          </p:cNvSpPr>
          <p:nvPr>
            <p:ph type="ftr" sz="quarter" idx="11"/>
          </p:nvPr>
        </p:nvSpPr>
        <p:spPr/>
        <p:txBody>
          <a:bodyPr/>
          <a:lstStyle/>
          <a:p>
            <a:endParaRPr lang="fi-FI"/>
          </a:p>
        </p:txBody>
      </p:sp>
      <p:sp>
        <p:nvSpPr>
          <p:cNvPr id="4" name="Slide Number Placeholder 3"/>
          <p:cNvSpPr>
            <a:spLocks noGrp="1"/>
          </p:cNvSpPr>
          <p:nvPr>
            <p:ph type="sldNum" sz="quarter" idx="12"/>
          </p:nvPr>
        </p:nvSpPr>
        <p:spPr/>
        <p:txBody>
          <a:bodyPr/>
          <a:lstStyle/>
          <a:p>
            <a:fld id="{21F652CE-37C9-4C1D-B182-F5BC22593B4F}" type="slidenum">
              <a:rPr lang="fi-FI" smtClean="0"/>
              <a:t>‹#›</a:t>
            </a:fld>
            <a:endParaRPr lang="fi-FI"/>
          </a:p>
        </p:txBody>
      </p:sp>
    </p:spTree>
    <p:extLst>
      <p:ext uri="{BB962C8B-B14F-4D97-AF65-F5344CB8AC3E}">
        <p14:creationId xmlns:p14="http://schemas.microsoft.com/office/powerpoint/2010/main" val="37210629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fi-FI" smtClean="0"/>
              <a:t>Muokkaa perustyyl. napsautt.</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a:t>
            </a:r>
          </a:p>
        </p:txBody>
      </p:sp>
      <p:sp>
        <p:nvSpPr>
          <p:cNvPr id="9" name="Date Placeholder 8"/>
          <p:cNvSpPr>
            <a:spLocks noGrp="1"/>
          </p:cNvSpPr>
          <p:nvPr>
            <p:ph type="dt" sz="half" idx="10"/>
          </p:nvPr>
        </p:nvSpPr>
        <p:spPr/>
        <p:txBody>
          <a:bodyPr/>
          <a:lstStyle/>
          <a:p>
            <a:fld id="{E5AF3053-9579-42C4-B16D-78AB776C7F44}" type="datetimeFigureOut">
              <a:rPr lang="fi-FI" smtClean="0"/>
              <a:t>7.8.2018</a:t>
            </a:fld>
            <a:endParaRPr lang="fi-FI"/>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fi-FI"/>
          </a:p>
        </p:txBody>
      </p:sp>
      <p:sp>
        <p:nvSpPr>
          <p:cNvPr id="11" name="Slide Number Placeholder 10"/>
          <p:cNvSpPr>
            <a:spLocks noGrp="1"/>
          </p:cNvSpPr>
          <p:nvPr>
            <p:ph type="sldNum" sz="quarter" idx="12"/>
          </p:nvPr>
        </p:nvSpPr>
        <p:spPr/>
        <p:txBody>
          <a:bodyPr/>
          <a:lstStyle/>
          <a:p>
            <a:fld id="{21F652CE-37C9-4C1D-B182-F5BC22593B4F}" type="slidenum">
              <a:rPr lang="fi-FI" smtClean="0"/>
              <a:t>‹#›</a:t>
            </a:fld>
            <a:endParaRPr lang="fi-FI"/>
          </a:p>
        </p:txBody>
      </p:sp>
    </p:spTree>
    <p:extLst>
      <p:ext uri="{BB962C8B-B14F-4D97-AF65-F5344CB8AC3E}">
        <p14:creationId xmlns:p14="http://schemas.microsoft.com/office/powerpoint/2010/main" val="4265528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fi-FI" smtClean="0"/>
              <a:t>Muokkaa perustyyl. napsautt.</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smtClean="0"/>
              <a:t>Lisää kuva napsauttamalla kuvaketta</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E5AF3053-9579-42C4-B16D-78AB776C7F44}" type="datetimeFigureOut">
              <a:rPr lang="fi-FI" smtClean="0"/>
              <a:t>7.8.2018</a:t>
            </a:fld>
            <a:endParaRPr lang="fi-FI"/>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fi-FI"/>
          </a:p>
        </p:txBody>
      </p:sp>
      <p:sp>
        <p:nvSpPr>
          <p:cNvPr id="10" name="Slide Number Placeholder 9"/>
          <p:cNvSpPr>
            <a:spLocks noGrp="1"/>
          </p:cNvSpPr>
          <p:nvPr>
            <p:ph type="sldNum" sz="quarter" idx="12"/>
          </p:nvPr>
        </p:nvSpPr>
        <p:spPr/>
        <p:txBody>
          <a:bodyPr/>
          <a:lstStyle/>
          <a:p>
            <a:fld id="{21F652CE-37C9-4C1D-B182-F5BC22593B4F}" type="slidenum">
              <a:rPr lang="fi-FI" smtClean="0"/>
              <a:t>‹#›</a:t>
            </a:fld>
            <a:endParaRPr lang="fi-FI"/>
          </a:p>
        </p:txBody>
      </p:sp>
    </p:spTree>
    <p:extLst>
      <p:ext uri="{BB962C8B-B14F-4D97-AF65-F5344CB8AC3E}">
        <p14:creationId xmlns:p14="http://schemas.microsoft.com/office/powerpoint/2010/main" val="20469682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fi-FI" smtClean="0"/>
              <a:t>Muokkaa perustyyl. napsautt.</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E5AF3053-9579-42C4-B16D-78AB776C7F44}" type="datetimeFigureOut">
              <a:rPr lang="fi-FI" smtClean="0"/>
              <a:t>7.8.2018</a:t>
            </a:fld>
            <a:endParaRPr lang="fi-FI"/>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fi-FI"/>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21F652CE-37C9-4C1D-B182-F5BC22593B4F}" type="slidenum">
              <a:rPr lang="fi-FI" smtClean="0"/>
              <a:t>‹#›</a:t>
            </a:fld>
            <a:endParaRPr lang="fi-FI"/>
          </a:p>
        </p:txBody>
      </p:sp>
    </p:spTree>
    <p:extLst>
      <p:ext uri="{BB962C8B-B14F-4D97-AF65-F5344CB8AC3E}">
        <p14:creationId xmlns:p14="http://schemas.microsoft.com/office/powerpoint/2010/main" val="108004569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hyperlink" Target="https://drive.google.com/file/d/0B8mp8NzkIDTRQkM3cjEweDFSTDg/view" TargetMode="Externa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hyperlink" Target="https://lusi-dataviz.ylestatic.fi/yo_kokeet_2018/TE-fi/attachments/index.html#6.A"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iruutu 1"/>
          <p:cNvSpPr txBox="1"/>
          <p:nvPr/>
        </p:nvSpPr>
        <p:spPr>
          <a:xfrm>
            <a:off x="1149531" y="705394"/>
            <a:ext cx="10724606" cy="2985433"/>
          </a:xfrm>
          <a:prstGeom prst="rect">
            <a:avLst/>
          </a:prstGeom>
          <a:noFill/>
        </p:spPr>
        <p:txBody>
          <a:bodyPr wrap="square" rtlCol="0">
            <a:spAutoFit/>
          </a:bodyPr>
          <a:lstStyle/>
          <a:p>
            <a:r>
              <a:rPr lang="fi-FI" sz="5400" b="1" dirty="0" smtClean="0"/>
              <a:t>Miten vastaan yo-kirjoituksissa?</a:t>
            </a:r>
          </a:p>
          <a:p>
            <a:endParaRPr lang="fi-FI" sz="5400" b="1" dirty="0" smtClean="0"/>
          </a:p>
          <a:p>
            <a:r>
              <a:rPr lang="fi-FI" sz="8000" b="1" dirty="0" smtClean="0"/>
              <a:t>Ohjeita abiturientille</a:t>
            </a:r>
            <a:endParaRPr lang="fi-FI" sz="8000" b="1" dirty="0"/>
          </a:p>
        </p:txBody>
      </p:sp>
      <p:sp>
        <p:nvSpPr>
          <p:cNvPr id="3" name="Tekstiruutu 2"/>
          <p:cNvSpPr txBox="1"/>
          <p:nvPr/>
        </p:nvSpPr>
        <p:spPr>
          <a:xfrm>
            <a:off x="3043646" y="3690827"/>
            <a:ext cx="6257108" cy="2762224"/>
          </a:xfrm>
          <a:prstGeom prst="rect">
            <a:avLst/>
          </a:prstGeom>
          <a:noFill/>
        </p:spPr>
        <p:txBody>
          <a:bodyPr wrap="square" rtlCol="0">
            <a:spAutoFit/>
          </a:bodyPr>
          <a:lstStyle/>
          <a:p>
            <a:endParaRPr lang="fi-FI" dirty="0"/>
          </a:p>
        </p:txBody>
      </p:sp>
      <p:pic>
        <p:nvPicPr>
          <p:cNvPr id="4" name="Kuva 3"/>
          <p:cNvPicPr>
            <a:picLocks noChangeAspect="1"/>
          </p:cNvPicPr>
          <p:nvPr/>
        </p:nvPicPr>
        <p:blipFill>
          <a:blip r:embed="rId2"/>
          <a:stretch>
            <a:fillRect/>
          </a:stretch>
        </p:blipFill>
        <p:spPr>
          <a:xfrm>
            <a:off x="4219302" y="3501587"/>
            <a:ext cx="3156585" cy="2951464"/>
          </a:xfrm>
          <a:prstGeom prst="rect">
            <a:avLst/>
          </a:prstGeom>
        </p:spPr>
      </p:pic>
    </p:spTree>
    <p:extLst>
      <p:ext uri="{BB962C8B-B14F-4D97-AF65-F5344CB8AC3E}">
        <p14:creationId xmlns:p14="http://schemas.microsoft.com/office/powerpoint/2010/main" val="28003018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iruutu 1"/>
          <p:cNvSpPr txBox="1"/>
          <p:nvPr/>
        </p:nvSpPr>
        <p:spPr>
          <a:xfrm>
            <a:off x="600891" y="535577"/>
            <a:ext cx="11351623" cy="4431983"/>
          </a:xfrm>
          <a:prstGeom prst="rect">
            <a:avLst/>
          </a:prstGeom>
          <a:noFill/>
        </p:spPr>
        <p:txBody>
          <a:bodyPr wrap="square" rtlCol="0">
            <a:spAutoFit/>
          </a:bodyPr>
          <a:lstStyle/>
          <a:p>
            <a:r>
              <a:rPr lang="fi-FI" sz="5400" dirty="0" smtClean="0">
                <a:latin typeface="Arial" panose="020B0604020202020204" pitchFamily="34" charset="0"/>
                <a:cs typeface="Arial" panose="020B0604020202020204" pitchFamily="34" charset="0"/>
              </a:rPr>
              <a:t>Terveystiedon kokeen vastausten arvioinnissa kiinnitetään huomiota</a:t>
            </a:r>
            <a:endParaRPr lang="fi-FI" sz="2000" dirty="0" smtClean="0">
              <a:latin typeface="Arial" panose="020B0604020202020204" pitchFamily="34" charset="0"/>
              <a:cs typeface="Arial" panose="020B0604020202020204" pitchFamily="34" charset="0"/>
            </a:endParaRPr>
          </a:p>
          <a:p>
            <a:r>
              <a:rPr lang="fi-FI" sz="5400" dirty="0" smtClean="0">
                <a:latin typeface="Arial" panose="020B0604020202020204" pitchFamily="34" charset="0"/>
                <a:cs typeface="Arial" panose="020B0604020202020204" pitchFamily="34" charset="0"/>
              </a:rPr>
              <a:t> </a:t>
            </a:r>
          </a:p>
          <a:p>
            <a:pPr marL="571500" indent="-571500">
              <a:buFontTx/>
              <a:buChar char="-"/>
            </a:pPr>
            <a:r>
              <a:rPr lang="fi-FI" sz="6000" b="1" dirty="0" smtClean="0">
                <a:latin typeface="Arial" panose="020B0604020202020204" pitchFamily="34" charset="0"/>
                <a:cs typeface="Arial" panose="020B0604020202020204" pitchFamily="34" charset="0"/>
              </a:rPr>
              <a:t>asiasisällön hallintaan</a:t>
            </a:r>
            <a:r>
              <a:rPr lang="fi-FI" sz="6000" dirty="0" smtClean="0">
                <a:latin typeface="Arial" panose="020B0604020202020204" pitchFamily="34" charset="0"/>
                <a:cs typeface="Arial" panose="020B0604020202020204" pitchFamily="34" charset="0"/>
              </a:rPr>
              <a:t> </a:t>
            </a:r>
          </a:p>
          <a:p>
            <a:pPr marL="571500" indent="-571500">
              <a:buFontTx/>
              <a:buChar char="-"/>
            </a:pPr>
            <a:r>
              <a:rPr lang="fi-FI" sz="6000" b="1" dirty="0" smtClean="0">
                <a:latin typeface="Arial" panose="020B0604020202020204" pitchFamily="34" charset="0"/>
                <a:cs typeface="Arial" panose="020B0604020202020204" pitchFamily="34" charset="0"/>
              </a:rPr>
              <a:t>tiedonkäsittelyn </a:t>
            </a:r>
            <a:r>
              <a:rPr lang="fi-FI" sz="6000" b="1" dirty="0">
                <a:latin typeface="Arial" panose="020B0604020202020204" pitchFamily="34" charset="0"/>
                <a:cs typeface="Arial" panose="020B0604020202020204" pitchFamily="34" charset="0"/>
              </a:rPr>
              <a:t>hallintaan</a:t>
            </a:r>
            <a:r>
              <a:rPr lang="fi-FI" sz="6000" dirty="0">
                <a:latin typeface="Arial" panose="020B0604020202020204" pitchFamily="34" charset="0"/>
                <a:cs typeface="Arial" panose="020B0604020202020204" pitchFamily="34" charset="0"/>
              </a:rPr>
              <a:t>. </a:t>
            </a:r>
            <a:endParaRPr lang="fi-FI" sz="6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612313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iruutu 1"/>
          <p:cNvSpPr txBox="1"/>
          <p:nvPr/>
        </p:nvSpPr>
        <p:spPr>
          <a:xfrm>
            <a:off x="718458" y="496389"/>
            <a:ext cx="10789920" cy="5909310"/>
          </a:xfrm>
          <a:prstGeom prst="rect">
            <a:avLst/>
          </a:prstGeom>
          <a:noFill/>
        </p:spPr>
        <p:txBody>
          <a:bodyPr wrap="square" rtlCol="0">
            <a:spAutoFit/>
          </a:bodyPr>
          <a:lstStyle/>
          <a:p>
            <a:r>
              <a:rPr lang="fi-FI" sz="5400" dirty="0" smtClean="0">
                <a:latin typeface="Arial" panose="020B0604020202020204" pitchFamily="34" charset="0"/>
                <a:cs typeface="Arial" panose="020B0604020202020204" pitchFamily="34" charset="0"/>
              </a:rPr>
              <a:t>Asiasisällön hallinta:</a:t>
            </a:r>
          </a:p>
          <a:p>
            <a:pPr marL="285750" indent="-285750">
              <a:buFontTx/>
              <a:buChar char="-"/>
            </a:pPr>
            <a:r>
              <a:rPr lang="fi-FI" sz="3200" dirty="0" smtClean="0"/>
              <a:t>Kokeen </a:t>
            </a:r>
            <a:r>
              <a:rPr lang="fi-FI" sz="3200" dirty="0"/>
              <a:t>jälkeen ylioppilastutkintolautakunta julkaisee hyvän vastauksen piirteet, joissa kuvataan kunkin vastauksen keskeinen asiasisältö. 20 pisteen tehtävissä, jossa 10 pistettä tulee asiasisällön hallinnasta, on kuvattu asiasisällön hallinnan pisteet kolmen, kuuden ja yhdeksän pisteen osalta. Vastaavasti 30 pisteen tehtävissä, joissa asiasisällön hallinnasta voi saada 15 pistettä, on pistekriteerit annettu neljän, seitsemän, kymmenen ja kolmentoista pisteen osalta</a:t>
            </a:r>
            <a:r>
              <a:rPr lang="fi-FI" sz="3200" dirty="0" smtClean="0"/>
              <a:t>.</a:t>
            </a:r>
          </a:p>
          <a:p>
            <a:pPr marL="285750" indent="-285750">
              <a:buFontTx/>
              <a:buChar char="-"/>
            </a:pPr>
            <a:r>
              <a:rPr lang="fi-FI" sz="3200" dirty="0" smtClean="0"/>
              <a:t>Katso esimerkki syksyn -17 pisteytyssuosituksista -&gt;</a:t>
            </a:r>
          </a:p>
          <a:p>
            <a:endParaRPr lang="fi-FI" dirty="0"/>
          </a:p>
          <a:p>
            <a:r>
              <a:rPr lang="fi-FI" dirty="0">
                <a:hlinkClick r:id="rId2"/>
              </a:rPr>
              <a:t>https://drive.google.com/file/d/0B8mp8NzkIDTRQkM3cjEweDFSTDg/view</a:t>
            </a:r>
            <a:endParaRPr lang="fi-FI" dirty="0"/>
          </a:p>
        </p:txBody>
      </p:sp>
    </p:spTree>
    <p:extLst>
      <p:ext uri="{BB962C8B-B14F-4D97-AF65-F5344CB8AC3E}">
        <p14:creationId xmlns:p14="http://schemas.microsoft.com/office/powerpoint/2010/main" val="295634351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Kuva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3326" y="162228"/>
            <a:ext cx="11504074" cy="6695772"/>
          </a:xfrm>
          <a:prstGeom prst="rect">
            <a:avLst/>
          </a:prstGeom>
        </p:spPr>
      </p:pic>
    </p:spTree>
    <p:extLst>
      <p:ext uri="{BB962C8B-B14F-4D97-AF65-F5344CB8AC3E}">
        <p14:creationId xmlns:p14="http://schemas.microsoft.com/office/powerpoint/2010/main" val="290478197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iruutu 1"/>
          <p:cNvSpPr txBox="1"/>
          <p:nvPr/>
        </p:nvSpPr>
        <p:spPr>
          <a:xfrm>
            <a:off x="666205" y="470263"/>
            <a:ext cx="10972800" cy="2123658"/>
          </a:xfrm>
          <a:prstGeom prst="rect">
            <a:avLst/>
          </a:prstGeom>
          <a:noFill/>
        </p:spPr>
        <p:txBody>
          <a:bodyPr wrap="square" rtlCol="0">
            <a:spAutoFit/>
          </a:bodyPr>
          <a:lstStyle/>
          <a:p>
            <a:r>
              <a:rPr lang="fi-FI" sz="6000" dirty="0" smtClean="0">
                <a:latin typeface="Arial" panose="020B0604020202020204" pitchFamily="34" charset="0"/>
                <a:cs typeface="Arial" panose="020B0604020202020204" pitchFamily="34" charset="0"/>
                <a:hlinkClick r:id="rId2"/>
              </a:rPr>
              <a:t>Esimerkki aineistosta:</a:t>
            </a:r>
          </a:p>
          <a:p>
            <a:endParaRPr lang="fi-FI" dirty="0">
              <a:hlinkClick r:id="rId2"/>
            </a:endParaRPr>
          </a:p>
          <a:p>
            <a:endParaRPr lang="fi-FI" dirty="0" smtClean="0">
              <a:hlinkClick r:id="rId2"/>
            </a:endParaRPr>
          </a:p>
          <a:p>
            <a:endParaRPr lang="fi-FI" dirty="0">
              <a:hlinkClick r:id="rId2"/>
            </a:endParaRPr>
          </a:p>
          <a:p>
            <a:r>
              <a:rPr lang="fi-FI" dirty="0" smtClean="0">
                <a:hlinkClick r:id="rId2"/>
              </a:rPr>
              <a:t>https</a:t>
            </a:r>
            <a:r>
              <a:rPr lang="fi-FI" dirty="0">
                <a:hlinkClick r:id="rId2"/>
              </a:rPr>
              <a:t>://lusi-dataviz.ylestatic.fi/yo_kokeet_2018/TE-fi/attachments/index.html#6.A</a:t>
            </a:r>
            <a:endParaRPr lang="fi-FI" dirty="0"/>
          </a:p>
        </p:txBody>
      </p:sp>
    </p:spTree>
    <p:extLst>
      <p:ext uri="{BB962C8B-B14F-4D97-AF65-F5344CB8AC3E}">
        <p14:creationId xmlns:p14="http://schemas.microsoft.com/office/powerpoint/2010/main" val="180141343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kstiruutu 3"/>
          <p:cNvSpPr txBox="1"/>
          <p:nvPr/>
        </p:nvSpPr>
        <p:spPr>
          <a:xfrm>
            <a:off x="653143" y="574766"/>
            <a:ext cx="11181806" cy="6186309"/>
          </a:xfrm>
          <a:prstGeom prst="rect">
            <a:avLst/>
          </a:prstGeom>
          <a:noFill/>
        </p:spPr>
        <p:txBody>
          <a:bodyPr wrap="square" rtlCol="0">
            <a:spAutoFit/>
          </a:bodyPr>
          <a:lstStyle/>
          <a:p>
            <a:pPr marL="285750" indent="-285750">
              <a:buFontTx/>
              <a:buChar char="-"/>
            </a:pPr>
            <a:r>
              <a:rPr lang="fi-FI" sz="3600" dirty="0" smtClean="0"/>
              <a:t>Ylioppilastutkintoon </a:t>
            </a:r>
            <a:r>
              <a:rPr lang="fi-FI" sz="3600" dirty="0"/>
              <a:t>kuuluvien kokeiden tehtävät laaditaan voimassa olevien lukion opetussuunnitelmien </a:t>
            </a:r>
            <a:r>
              <a:rPr lang="fi-FI" sz="3600" dirty="0" smtClean="0"/>
              <a:t>perusteella – lue opetussuunnitelmasta kurssien tavoitteet</a:t>
            </a:r>
            <a:endParaRPr lang="fi-FI" sz="3600" dirty="0" smtClean="0"/>
          </a:p>
          <a:p>
            <a:pPr marL="285750" indent="-285750">
              <a:buFontTx/>
              <a:buChar char="-"/>
            </a:pPr>
            <a:r>
              <a:rPr lang="fi-FI" sz="3600" dirty="0"/>
              <a:t>Koe mittaa kokelaan</a:t>
            </a:r>
            <a:r>
              <a:rPr lang="fi-FI" sz="3600" b="1" dirty="0"/>
              <a:t> kypsyyttä</a:t>
            </a:r>
            <a:r>
              <a:rPr lang="fi-FI" sz="3600" dirty="0"/>
              <a:t> sekä </a:t>
            </a:r>
            <a:r>
              <a:rPr lang="fi-FI" sz="3600" b="1" dirty="0"/>
              <a:t>opetussuunnitelman</a:t>
            </a:r>
            <a:r>
              <a:rPr lang="fi-FI" sz="3600" dirty="0"/>
              <a:t> mukaisten terveystiedon </a:t>
            </a:r>
            <a:r>
              <a:rPr lang="fi-FI" sz="3600" b="1" dirty="0"/>
              <a:t>tavoitteiden</a:t>
            </a:r>
            <a:r>
              <a:rPr lang="fi-FI" sz="3600" dirty="0"/>
              <a:t> </a:t>
            </a:r>
            <a:r>
              <a:rPr lang="fi-FI" sz="3600" b="1" dirty="0" smtClean="0"/>
              <a:t>saavuttamista</a:t>
            </a:r>
          </a:p>
          <a:p>
            <a:pPr marL="285750" indent="-285750">
              <a:buFontTx/>
              <a:buChar char="-"/>
            </a:pPr>
            <a:r>
              <a:rPr lang="fi-FI" sz="3600" dirty="0" smtClean="0"/>
              <a:t>Koe mittaa kykyä </a:t>
            </a:r>
            <a:r>
              <a:rPr lang="fi-FI" sz="3600" dirty="0"/>
              <a:t>monipuoliseen </a:t>
            </a:r>
            <a:r>
              <a:rPr lang="fi-FI" sz="3600" b="1" dirty="0"/>
              <a:t>tiedonkäsittelyyn</a:t>
            </a:r>
            <a:r>
              <a:rPr lang="fi-FI" sz="3600" dirty="0"/>
              <a:t> ja itsenäiseen </a:t>
            </a:r>
            <a:r>
              <a:rPr lang="fi-FI" sz="3600" b="1" dirty="0"/>
              <a:t>kriittiseen ajatteluun</a:t>
            </a:r>
            <a:r>
              <a:rPr lang="fi-FI" sz="3600" dirty="0"/>
              <a:t>. Tarkoituksena on myös selvittää terveystiedon </a:t>
            </a:r>
            <a:r>
              <a:rPr lang="fi-FI" sz="3600" b="1" dirty="0"/>
              <a:t>asiatietojen ja käsitteiden </a:t>
            </a:r>
            <a:r>
              <a:rPr lang="fi-FI" sz="3600" b="1" dirty="0" smtClean="0"/>
              <a:t>hallintaa</a:t>
            </a:r>
            <a:endParaRPr lang="fi-FI" sz="3600" dirty="0"/>
          </a:p>
        </p:txBody>
      </p:sp>
    </p:spTree>
    <p:extLst>
      <p:ext uri="{BB962C8B-B14F-4D97-AF65-F5344CB8AC3E}">
        <p14:creationId xmlns:p14="http://schemas.microsoft.com/office/powerpoint/2010/main" val="24795111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iruutu 1"/>
          <p:cNvSpPr txBox="1"/>
          <p:nvPr/>
        </p:nvSpPr>
        <p:spPr>
          <a:xfrm>
            <a:off x="457200" y="418011"/>
            <a:ext cx="11469189" cy="6740307"/>
          </a:xfrm>
          <a:prstGeom prst="rect">
            <a:avLst/>
          </a:prstGeom>
          <a:noFill/>
        </p:spPr>
        <p:txBody>
          <a:bodyPr wrap="square" rtlCol="0">
            <a:spAutoFit/>
          </a:bodyPr>
          <a:lstStyle/>
          <a:p>
            <a:pPr marL="285750" indent="-285750">
              <a:buFontTx/>
              <a:buChar char="-"/>
            </a:pPr>
            <a:r>
              <a:rPr lang="fi-FI" sz="3600" dirty="0" smtClean="0"/>
              <a:t>Terveystiedon </a:t>
            </a:r>
            <a:r>
              <a:rPr lang="fi-FI" sz="3600" dirty="0"/>
              <a:t>kokeessa vastataan </a:t>
            </a:r>
            <a:r>
              <a:rPr lang="fi-FI" sz="3600" b="1" u="sng" dirty="0"/>
              <a:t>viiteen</a:t>
            </a:r>
            <a:r>
              <a:rPr lang="fi-FI" sz="3600" u="sng" dirty="0"/>
              <a:t> </a:t>
            </a:r>
            <a:r>
              <a:rPr lang="fi-FI" sz="3600" dirty="0"/>
              <a:t>tehtävään. Tehtävät on jaettu</a:t>
            </a:r>
            <a:r>
              <a:rPr lang="fi-FI" sz="3600" b="1" dirty="0"/>
              <a:t> kolmeen osaan</a:t>
            </a:r>
            <a:r>
              <a:rPr lang="fi-FI" sz="3600" dirty="0"/>
              <a:t>, joista jokainen osa sisältää kolme tehtävää. Kokeen </a:t>
            </a:r>
            <a:r>
              <a:rPr lang="fi-FI" sz="3600" b="1" dirty="0"/>
              <a:t>maksimipistemäärä on 120 pistettä </a:t>
            </a:r>
            <a:endParaRPr lang="fi-FI" sz="3600" b="1" dirty="0" smtClean="0"/>
          </a:p>
          <a:p>
            <a:endParaRPr lang="fi-FI" sz="3600" b="1" dirty="0" smtClean="0"/>
          </a:p>
          <a:p>
            <a:pPr marL="285750" indent="-285750">
              <a:buFontTx/>
              <a:buChar char="-"/>
            </a:pPr>
            <a:r>
              <a:rPr lang="fi-FI" sz="3600" dirty="0"/>
              <a:t>Kokelas valitsee </a:t>
            </a:r>
            <a:r>
              <a:rPr lang="fi-FI" sz="3600" b="1" u="sng" dirty="0"/>
              <a:t>osasta I</a:t>
            </a:r>
            <a:r>
              <a:rPr lang="fi-FI" sz="3600" u="sng" dirty="0"/>
              <a:t> yhden tehtävän</a:t>
            </a:r>
            <a:r>
              <a:rPr lang="fi-FI" sz="3600" dirty="0"/>
              <a:t> (0–20 pistettä). </a:t>
            </a:r>
            <a:r>
              <a:rPr lang="fi-FI" sz="3600" dirty="0" smtClean="0"/>
              <a:t>Mitataan tietämistä </a:t>
            </a:r>
            <a:r>
              <a:rPr lang="fi-FI" sz="3600" dirty="0"/>
              <a:t>ja ymmärtämistä</a:t>
            </a:r>
            <a:endParaRPr lang="fi-FI" sz="3600" dirty="0" smtClean="0"/>
          </a:p>
          <a:p>
            <a:pPr marL="285750" indent="-285750">
              <a:buFontTx/>
              <a:buChar char="-"/>
            </a:pPr>
            <a:r>
              <a:rPr lang="fi-FI" sz="3600" b="1" u="sng" dirty="0"/>
              <a:t>Osasta II</a:t>
            </a:r>
            <a:r>
              <a:rPr lang="fi-FI" sz="3600" u="sng" dirty="0"/>
              <a:t> </a:t>
            </a:r>
            <a:r>
              <a:rPr lang="fi-FI" sz="3600" dirty="0"/>
              <a:t>kokelas valitsee </a:t>
            </a:r>
            <a:r>
              <a:rPr lang="fi-FI" sz="3600" u="sng" dirty="0"/>
              <a:t>kaksi tehtävää </a:t>
            </a:r>
            <a:r>
              <a:rPr lang="fi-FI" sz="3600" dirty="0"/>
              <a:t>(0–20 pistettä). </a:t>
            </a:r>
            <a:r>
              <a:rPr lang="fi-FI" sz="3600" dirty="0" smtClean="0"/>
              <a:t>Mitataan tiedon </a:t>
            </a:r>
            <a:r>
              <a:rPr lang="fi-FI" sz="3600" dirty="0"/>
              <a:t>soveltamista ja analysointia </a:t>
            </a:r>
            <a:endParaRPr lang="fi-FI" sz="3600" dirty="0" smtClean="0"/>
          </a:p>
          <a:p>
            <a:pPr marL="285750" indent="-285750">
              <a:buFontTx/>
              <a:buChar char="-"/>
            </a:pPr>
            <a:r>
              <a:rPr lang="fi-FI" sz="3600" b="1" u="sng" dirty="0"/>
              <a:t>Osasta III</a:t>
            </a:r>
            <a:r>
              <a:rPr lang="fi-FI" sz="3600" u="sng" dirty="0"/>
              <a:t> </a:t>
            </a:r>
            <a:r>
              <a:rPr lang="fi-FI" sz="3600" dirty="0"/>
              <a:t>kokelas valitsee myös </a:t>
            </a:r>
            <a:r>
              <a:rPr lang="fi-FI" sz="3600" u="sng" dirty="0"/>
              <a:t>kaksi tehtävää </a:t>
            </a:r>
            <a:r>
              <a:rPr lang="fi-FI" sz="3600" dirty="0"/>
              <a:t>(0–30 pistettä). </a:t>
            </a:r>
            <a:r>
              <a:rPr lang="fi-FI" sz="3600" dirty="0" smtClean="0"/>
              <a:t>Mitataan tiedon arviointia </a:t>
            </a:r>
            <a:r>
              <a:rPr lang="fi-FI" sz="3600" dirty="0"/>
              <a:t>ja </a:t>
            </a:r>
            <a:r>
              <a:rPr lang="fi-FI" sz="3600" dirty="0" smtClean="0"/>
              <a:t>luomista.</a:t>
            </a:r>
          </a:p>
          <a:p>
            <a:pPr marL="285750" indent="-285750">
              <a:buFontTx/>
              <a:buChar char="-"/>
            </a:pPr>
            <a:endParaRPr lang="fi-FI" b="1" dirty="0" smtClean="0"/>
          </a:p>
          <a:p>
            <a:endParaRPr lang="fi-FI" dirty="0"/>
          </a:p>
        </p:txBody>
      </p:sp>
    </p:spTree>
    <p:extLst>
      <p:ext uri="{BB962C8B-B14F-4D97-AF65-F5344CB8AC3E}">
        <p14:creationId xmlns:p14="http://schemas.microsoft.com/office/powerpoint/2010/main" val="340385960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iruutu 1"/>
          <p:cNvSpPr txBox="1"/>
          <p:nvPr/>
        </p:nvSpPr>
        <p:spPr>
          <a:xfrm>
            <a:off x="653143" y="574766"/>
            <a:ext cx="11090366" cy="5878532"/>
          </a:xfrm>
          <a:prstGeom prst="rect">
            <a:avLst/>
          </a:prstGeom>
          <a:noFill/>
        </p:spPr>
        <p:txBody>
          <a:bodyPr wrap="square" rtlCol="0">
            <a:spAutoFit/>
          </a:bodyPr>
          <a:lstStyle/>
          <a:p>
            <a:r>
              <a:rPr lang="fi-FI" sz="3600" dirty="0" smtClean="0">
                <a:solidFill>
                  <a:srgbClr val="002060"/>
                </a:solidFill>
              </a:rPr>
              <a:t>ABITURIENTIN MUISTILISTA </a:t>
            </a:r>
            <a:r>
              <a:rPr lang="fi-FI" sz="3600" dirty="0" smtClean="0"/>
              <a:t>- KONKREETTISIA NEUVOJA HYVÄN VASTAUKSEN LAATIMISEEN:</a:t>
            </a:r>
          </a:p>
          <a:p>
            <a:endParaRPr lang="fi-FI" sz="2400" dirty="0"/>
          </a:p>
          <a:p>
            <a:pPr marL="342900" indent="-342900">
              <a:buFont typeface="Arial" panose="020B0604020202020204" pitchFamily="34" charset="0"/>
              <a:buChar char="•"/>
            </a:pPr>
            <a:r>
              <a:rPr lang="fi-FI" sz="4000" dirty="0" smtClean="0"/>
              <a:t>Merkittävää on se, kuinka hyvin pystyt hahmottamaan kysymyksen laajuuden ja siihen liittyvät olennaiset asiat!</a:t>
            </a:r>
          </a:p>
          <a:p>
            <a:pPr marL="342900" indent="-342900">
              <a:buFont typeface="Arial" panose="020B0604020202020204" pitchFamily="34" charset="0"/>
              <a:buChar char="•"/>
            </a:pPr>
            <a:r>
              <a:rPr lang="fi-FI" sz="4000" dirty="0" smtClean="0"/>
              <a:t>Ongelmana usein vastauksen pintapuolisuus ja yksipuolisuus, riittävän laaja-alaisuuden ja erilaisten näkökulmien </a:t>
            </a:r>
            <a:r>
              <a:rPr lang="fi-FI" sz="4000" dirty="0" smtClean="0"/>
              <a:t>huomioonottamisen </a:t>
            </a:r>
            <a:r>
              <a:rPr lang="fi-FI" sz="4000" dirty="0" smtClean="0"/>
              <a:t>vaikeus…JOTEN…</a:t>
            </a:r>
            <a:endParaRPr lang="fi-FI" sz="4000" dirty="0"/>
          </a:p>
        </p:txBody>
      </p:sp>
    </p:spTree>
    <p:extLst>
      <p:ext uri="{BB962C8B-B14F-4D97-AF65-F5344CB8AC3E}">
        <p14:creationId xmlns:p14="http://schemas.microsoft.com/office/powerpoint/2010/main" val="313532826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iruutu 1"/>
          <p:cNvSpPr txBox="1"/>
          <p:nvPr/>
        </p:nvSpPr>
        <p:spPr>
          <a:xfrm>
            <a:off x="679269" y="483326"/>
            <a:ext cx="11168742" cy="6217087"/>
          </a:xfrm>
          <a:prstGeom prst="rect">
            <a:avLst/>
          </a:prstGeom>
          <a:noFill/>
        </p:spPr>
        <p:txBody>
          <a:bodyPr wrap="square" rtlCol="0">
            <a:spAutoFit/>
          </a:bodyPr>
          <a:lstStyle/>
          <a:p>
            <a:r>
              <a:rPr lang="fi-FI" sz="3600" b="1" dirty="0" smtClean="0"/>
              <a:t>VÄÄNNETÄÄN VASTAUS:</a:t>
            </a:r>
          </a:p>
          <a:p>
            <a:endParaRPr lang="fi-FI" sz="3600" b="1" dirty="0" smtClean="0"/>
          </a:p>
          <a:p>
            <a:pPr marL="571500" indent="-571500">
              <a:buFontTx/>
              <a:buChar char="-"/>
            </a:pPr>
            <a:r>
              <a:rPr lang="fi-FI" sz="4400" b="1" dirty="0" smtClean="0"/>
              <a:t>lue </a:t>
            </a:r>
            <a:r>
              <a:rPr lang="fi-FI" sz="4400" b="1" dirty="0"/>
              <a:t>tehtävänanto huolellisesti -&gt; </a:t>
            </a:r>
            <a:r>
              <a:rPr lang="fi-FI" sz="4400" b="1" dirty="0" smtClean="0"/>
              <a:t>rajaa vastauksesi</a:t>
            </a:r>
            <a:r>
              <a:rPr lang="fi-FI" sz="4400" dirty="0" smtClean="0"/>
              <a:t> </a:t>
            </a:r>
            <a:r>
              <a:rPr lang="fi-FI" sz="4400" dirty="0"/>
              <a:t>ja </a:t>
            </a:r>
            <a:r>
              <a:rPr lang="fi-FI" sz="4400" dirty="0" smtClean="0"/>
              <a:t>vastaa </a:t>
            </a:r>
            <a:r>
              <a:rPr lang="fi-FI" sz="4400" dirty="0"/>
              <a:t>juuri siihen, mitä </a:t>
            </a:r>
            <a:r>
              <a:rPr lang="fi-FI" sz="4400" dirty="0" smtClean="0"/>
              <a:t>kysytään.</a:t>
            </a:r>
          </a:p>
          <a:p>
            <a:pPr marL="571500" indent="-571500">
              <a:buFontTx/>
              <a:buChar char="-"/>
            </a:pPr>
            <a:r>
              <a:rPr lang="fi-FI" sz="4400" dirty="0" smtClean="0"/>
              <a:t>Poimi </a:t>
            </a:r>
            <a:r>
              <a:rPr lang="fi-FI" sz="4400" dirty="0"/>
              <a:t>myös tehtävänannosta </a:t>
            </a:r>
            <a:r>
              <a:rPr lang="fi-FI" sz="4400" b="1" dirty="0"/>
              <a:t>keskeiset käsitteet</a:t>
            </a:r>
            <a:r>
              <a:rPr lang="fi-FI" sz="4400" dirty="0"/>
              <a:t> ja avaa ne </a:t>
            </a:r>
            <a:r>
              <a:rPr lang="fi-FI" sz="4400" dirty="0" smtClean="0"/>
              <a:t>vastauksessasi.</a:t>
            </a:r>
          </a:p>
          <a:p>
            <a:pPr marL="571500" indent="-571500">
              <a:buFontTx/>
              <a:buChar char="-"/>
            </a:pPr>
            <a:r>
              <a:rPr lang="fi-FI" sz="4400" dirty="0" smtClean="0"/>
              <a:t>käytä </a:t>
            </a:r>
            <a:r>
              <a:rPr lang="fi-FI" sz="4400" dirty="0"/>
              <a:t>vastauksessa selkeää asiatyyliä sekä sujuvaa ja virheetöntä kieltä</a:t>
            </a:r>
            <a:r>
              <a:rPr lang="fi-FI" sz="4400" dirty="0" smtClean="0"/>
              <a:t>.</a:t>
            </a:r>
          </a:p>
          <a:p>
            <a:pPr marL="285750" indent="-285750">
              <a:buFontTx/>
              <a:buChar char="-"/>
            </a:pPr>
            <a:endParaRPr lang="fi-FI" dirty="0"/>
          </a:p>
        </p:txBody>
      </p:sp>
    </p:spTree>
    <p:extLst>
      <p:ext uri="{BB962C8B-B14F-4D97-AF65-F5344CB8AC3E}">
        <p14:creationId xmlns:p14="http://schemas.microsoft.com/office/powerpoint/2010/main" val="48958627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iruutu 1"/>
          <p:cNvSpPr txBox="1"/>
          <p:nvPr/>
        </p:nvSpPr>
        <p:spPr>
          <a:xfrm rot="21600000">
            <a:off x="631372" y="479569"/>
            <a:ext cx="11242765" cy="6001643"/>
          </a:xfrm>
          <a:prstGeom prst="rect">
            <a:avLst/>
          </a:prstGeom>
          <a:noFill/>
        </p:spPr>
        <p:txBody>
          <a:bodyPr wrap="square" rtlCol="0">
            <a:spAutoFit/>
          </a:bodyPr>
          <a:lstStyle/>
          <a:p>
            <a:pPr marL="514350" indent="-514350">
              <a:buAutoNum type="arabicPeriod"/>
            </a:pPr>
            <a:r>
              <a:rPr lang="fi-FI" sz="3200" b="1" dirty="0" smtClean="0">
                <a:latin typeface="Arial" panose="020B0604020202020204" pitchFamily="34" charset="0"/>
                <a:cs typeface="Arial" panose="020B0604020202020204" pitchFamily="34" charset="0"/>
              </a:rPr>
              <a:t>Lue </a:t>
            </a:r>
            <a:r>
              <a:rPr lang="fi-FI" sz="3200" b="1" dirty="0">
                <a:latin typeface="Arial" panose="020B0604020202020204" pitchFamily="34" charset="0"/>
                <a:cs typeface="Arial" panose="020B0604020202020204" pitchFamily="34" charset="0"/>
              </a:rPr>
              <a:t>kysymys ja merkitse tärkeät </a:t>
            </a:r>
            <a:r>
              <a:rPr lang="fi-FI" sz="3200" b="1" dirty="0" smtClean="0">
                <a:latin typeface="Arial" panose="020B0604020202020204" pitchFamily="34" charset="0"/>
                <a:cs typeface="Arial" panose="020B0604020202020204" pitchFamily="34" charset="0"/>
              </a:rPr>
              <a:t>kohdat</a:t>
            </a:r>
          </a:p>
          <a:p>
            <a:pPr marL="914400" lvl="1" indent="-457200">
              <a:buFontTx/>
              <a:buChar char="-"/>
            </a:pPr>
            <a:r>
              <a:rPr lang="fi-FI" sz="2800" dirty="0" smtClean="0">
                <a:latin typeface="Arial" panose="020B0604020202020204" pitchFamily="34" charset="0"/>
                <a:cs typeface="Arial" panose="020B0604020202020204" pitchFamily="34" charset="0"/>
              </a:rPr>
              <a:t>Mitä kysytään, mitä kaikkea olennaista kysymyksen aihepiiriin liittyy -&gt; vastaa kaikkeen, mitä kysytään</a:t>
            </a:r>
          </a:p>
          <a:p>
            <a:pPr marL="914400" lvl="1" indent="-457200">
              <a:buFontTx/>
              <a:buChar char="-"/>
            </a:pPr>
            <a:r>
              <a:rPr lang="fi-FI" sz="2800" dirty="0" smtClean="0">
                <a:latin typeface="Arial" panose="020B0604020202020204" pitchFamily="34" charset="0"/>
                <a:cs typeface="Arial" panose="020B0604020202020204" pitchFamily="34" charset="0"/>
              </a:rPr>
              <a:t>Kiinnitä huomio kysymyksen verbiin</a:t>
            </a:r>
          </a:p>
          <a:p>
            <a:pPr marL="1371600" lvl="2" indent="-457200">
              <a:buFontTx/>
              <a:buChar char="-"/>
            </a:pPr>
            <a:r>
              <a:rPr lang="fi-FI" sz="2400" b="1" dirty="0" smtClean="0">
                <a:latin typeface="Arial" panose="020B0604020202020204" pitchFamily="34" charset="0"/>
                <a:cs typeface="Arial" panose="020B0604020202020204" pitchFamily="34" charset="0"/>
              </a:rPr>
              <a:t>POHDI, TARKASTELE</a:t>
            </a:r>
            <a:r>
              <a:rPr lang="fi-FI" sz="2400" dirty="0" smtClean="0">
                <a:latin typeface="Arial" panose="020B0604020202020204" pitchFamily="34" charset="0"/>
                <a:cs typeface="Arial" panose="020B0604020202020204" pitchFamily="34" charset="0"/>
              </a:rPr>
              <a:t>– mahdollisimman monta näkökulmaa, syy-seuraussuhteet, merkitykset ja vaikutukset (eettiset tehtävät tyypillisesti tällaisia)</a:t>
            </a:r>
          </a:p>
          <a:p>
            <a:pPr marL="1371600" lvl="2" indent="-457200">
              <a:buFontTx/>
              <a:buChar char="-"/>
            </a:pPr>
            <a:r>
              <a:rPr lang="fi-FI" sz="2400" b="1" dirty="0" smtClean="0">
                <a:latin typeface="Arial" panose="020B0604020202020204" pitchFamily="34" charset="0"/>
                <a:cs typeface="Arial" panose="020B0604020202020204" pitchFamily="34" charset="0"/>
              </a:rPr>
              <a:t>ESITTELE</a:t>
            </a:r>
            <a:r>
              <a:rPr lang="fi-FI" sz="2400" b="1" dirty="0">
                <a:latin typeface="Arial" panose="020B0604020202020204" pitchFamily="34" charset="0"/>
                <a:cs typeface="Arial" panose="020B0604020202020204" pitchFamily="34" charset="0"/>
              </a:rPr>
              <a:t>,</a:t>
            </a:r>
            <a:r>
              <a:rPr lang="fi-FI" sz="2400" b="1" dirty="0" smtClean="0">
                <a:latin typeface="Arial" panose="020B0604020202020204" pitchFamily="34" charset="0"/>
                <a:cs typeface="Arial" panose="020B0604020202020204" pitchFamily="34" charset="0"/>
              </a:rPr>
              <a:t> KUVAILE</a:t>
            </a:r>
          </a:p>
          <a:p>
            <a:pPr marL="1371600" lvl="2" indent="-457200">
              <a:buFontTx/>
              <a:buChar char="-"/>
            </a:pPr>
            <a:r>
              <a:rPr lang="fi-FI" sz="2400" b="1" dirty="0" smtClean="0">
                <a:latin typeface="Arial" panose="020B0604020202020204" pitchFamily="34" charset="0"/>
                <a:cs typeface="Arial" panose="020B0604020202020204" pitchFamily="34" charset="0"/>
              </a:rPr>
              <a:t>ARVIOI</a:t>
            </a:r>
            <a:r>
              <a:rPr lang="fi-FI" sz="2400" dirty="0" smtClean="0">
                <a:latin typeface="Arial" panose="020B0604020202020204" pitchFamily="34" charset="0"/>
                <a:cs typeface="Arial" panose="020B0604020202020204" pitchFamily="34" charset="0"/>
              </a:rPr>
              <a:t> – vahvuudet/heikkoudet, merkitykset yksilölle, yhteisöille, yhteiskunnalle, paremmuutta johonkin nähden</a:t>
            </a:r>
          </a:p>
          <a:p>
            <a:pPr marL="1371600" lvl="2" indent="-457200">
              <a:buFontTx/>
              <a:buChar char="-"/>
            </a:pPr>
            <a:r>
              <a:rPr lang="fi-FI" sz="2400" b="1" dirty="0" smtClean="0">
                <a:latin typeface="Arial" panose="020B0604020202020204" pitchFamily="34" charset="0"/>
                <a:cs typeface="Arial" panose="020B0604020202020204" pitchFamily="34" charset="0"/>
              </a:rPr>
              <a:t>VERTAILE</a:t>
            </a:r>
            <a:r>
              <a:rPr lang="fi-FI" sz="2400" dirty="0" smtClean="0">
                <a:latin typeface="Arial" panose="020B0604020202020204" pitchFamily="34" charset="0"/>
                <a:cs typeface="Arial" panose="020B0604020202020204" pitchFamily="34" charset="0"/>
              </a:rPr>
              <a:t> – mikä yhdistää, mikä erottaa – perustele </a:t>
            </a:r>
            <a:r>
              <a:rPr lang="fi-FI" sz="2400" dirty="0" smtClean="0">
                <a:latin typeface="Arial" panose="020B0604020202020204" pitchFamily="34" charset="0"/>
                <a:cs typeface="Arial" panose="020B0604020202020204" pitchFamily="34" charset="0"/>
              </a:rPr>
              <a:t>esimerkein (toisin kuin, sitä vastoin, molemmissa, samoin, samalla tavalla…)</a:t>
            </a:r>
            <a:endParaRPr lang="fi-FI" sz="2400" dirty="0" smtClean="0">
              <a:latin typeface="Arial" panose="020B0604020202020204" pitchFamily="34" charset="0"/>
              <a:cs typeface="Arial" panose="020B0604020202020204" pitchFamily="34" charset="0"/>
            </a:endParaRPr>
          </a:p>
          <a:p>
            <a:pPr marL="1371600" lvl="2" indent="-457200">
              <a:buFontTx/>
              <a:buChar char="-"/>
            </a:pPr>
            <a:r>
              <a:rPr lang="fi-FI" sz="2400" b="1" dirty="0" smtClean="0">
                <a:latin typeface="Arial" panose="020B0604020202020204" pitchFamily="34" charset="0"/>
                <a:cs typeface="Arial" panose="020B0604020202020204" pitchFamily="34" charset="0"/>
              </a:rPr>
              <a:t>SOVELLA </a:t>
            </a:r>
            <a:r>
              <a:rPr lang="fi-FI" sz="2400" dirty="0" smtClean="0">
                <a:latin typeface="Arial" panose="020B0604020202020204" pitchFamily="34" charset="0"/>
                <a:cs typeface="Arial" panose="020B0604020202020204" pitchFamily="34" charset="0"/>
              </a:rPr>
              <a:t>– teoriatiedot ja niiden sopiminen käytännön tilanteeseen</a:t>
            </a:r>
          </a:p>
          <a:p>
            <a:pPr marL="1371600" lvl="2" indent="-457200">
              <a:buFontTx/>
              <a:buChar char="-"/>
            </a:pPr>
            <a:r>
              <a:rPr lang="fi-FI" sz="2400" b="1" dirty="0" smtClean="0">
                <a:latin typeface="Arial" panose="020B0604020202020204" pitchFamily="34" charset="0"/>
                <a:cs typeface="Arial" panose="020B0604020202020204" pitchFamily="34" charset="0"/>
              </a:rPr>
              <a:t>ESITÄ ARGUMENTTEJA</a:t>
            </a:r>
            <a:r>
              <a:rPr lang="fi-FI" sz="2400" dirty="0" smtClean="0">
                <a:latin typeface="Arial" panose="020B0604020202020204" pitchFamily="34" charset="0"/>
                <a:cs typeface="Arial" panose="020B0604020202020204" pitchFamily="34" charset="0"/>
              </a:rPr>
              <a:t> – perustele väitteitä puolesta ja vastaan</a:t>
            </a:r>
            <a:endParaRPr lang="fi-FI" sz="2400" dirty="0">
              <a:latin typeface="Arial" panose="020B0604020202020204" pitchFamily="34" charset="0"/>
              <a:cs typeface="Arial" panose="020B0604020202020204" pitchFamily="34" charset="0"/>
            </a:endParaRPr>
          </a:p>
          <a:p>
            <a:endParaRPr lang="fi-FI" sz="2800" dirty="0"/>
          </a:p>
        </p:txBody>
      </p:sp>
    </p:spTree>
    <p:extLst>
      <p:ext uri="{BB962C8B-B14F-4D97-AF65-F5344CB8AC3E}">
        <p14:creationId xmlns:p14="http://schemas.microsoft.com/office/powerpoint/2010/main" val="8017585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kstiruutu 2"/>
          <p:cNvSpPr txBox="1"/>
          <p:nvPr/>
        </p:nvSpPr>
        <p:spPr>
          <a:xfrm>
            <a:off x="326571" y="470263"/>
            <a:ext cx="11338560" cy="5970865"/>
          </a:xfrm>
          <a:prstGeom prst="rect">
            <a:avLst/>
          </a:prstGeom>
          <a:noFill/>
        </p:spPr>
        <p:txBody>
          <a:bodyPr wrap="square" rtlCol="0">
            <a:spAutoFit/>
          </a:bodyPr>
          <a:lstStyle/>
          <a:p>
            <a:r>
              <a:rPr lang="fi-FI" sz="2800" b="1" dirty="0">
                <a:latin typeface="Arial" panose="020B0604020202020204" pitchFamily="34" charset="0"/>
                <a:cs typeface="Arial" panose="020B0604020202020204" pitchFamily="34" charset="0"/>
              </a:rPr>
              <a:t>2. Suunnittele </a:t>
            </a:r>
            <a:r>
              <a:rPr lang="fi-FI" sz="2800" b="1" dirty="0" smtClean="0">
                <a:latin typeface="Arial" panose="020B0604020202020204" pitchFamily="34" charset="0"/>
                <a:cs typeface="Arial" panose="020B0604020202020204" pitchFamily="34" charset="0"/>
              </a:rPr>
              <a:t>vastauksesi – viivat, kartat…järjestys</a:t>
            </a:r>
            <a:endParaRPr lang="fi-FI" sz="2800" dirty="0">
              <a:latin typeface="Arial" panose="020B0604020202020204" pitchFamily="34" charset="0"/>
              <a:cs typeface="Arial" panose="020B0604020202020204" pitchFamily="34" charset="0"/>
            </a:endParaRPr>
          </a:p>
          <a:p>
            <a:r>
              <a:rPr lang="fi-FI" sz="2800" b="1" dirty="0">
                <a:latin typeface="Arial" panose="020B0604020202020204" pitchFamily="34" charset="0"/>
                <a:cs typeface="Arial" panose="020B0604020202020204" pitchFamily="34" charset="0"/>
              </a:rPr>
              <a:t>3. Muista terveystiedon monet näkökulmat</a:t>
            </a:r>
            <a:endParaRPr lang="fi-FI" sz="2800" dirty="0">
              <a:latin typeface="Arial" panose="020B0604020202020204" pitchFamily="34" charset="0"/>
              <a:cs typeface="Arial" panose="020B0604020202020204" pitchFamily="34" charset="0"/>
            </a:endParaRPr>
          </a:p>
          <a:p>
            <a:r>
              <a:rPr lang="fi-FI" sz="2800" b="1" dirty="0">
                <a:latin typeface="Arial" panose="020B0604020202020204" pitchFamily="34" charset="0"/>
                <a:cs typeface="Arial" panose="020B0604020202020204" pitchFamily="34" charset="0"/>
              </a:rPr>
              <a:t>4. </a:t>
            </a:r>
            <a:r>
              <a:rPr lang="fi-FI" sz="2800" b="1" dirty="0">
                <a:solidFill>
                  <a:srgbClr val="FF0000"/>
                </a:solidFill>
                <a:latin typeface="Arial" panose="020B0604020202020204" pitchFamily="34" charset="0"/>
                <a:cs typeface="Arial" panose="020B0604020202020204" pitchFamily="34" charset="0"/>
              </a:rPr>
              <a:t>Aloita essee johdannolla </a:t>
            </a:r>
            <a:r>
              <a:rPr lang="fi-FI" sz="2800" b="1" dirty="0">
                <a:latin typeface="Arial" panose="020B0604020202020204" pitchFamily="34" charset="0"/>
                <a:cs typeface="Arial" panose="020B0604020202020204" pitchFamily="34" charset="0"/>
              </a:rPr>
              <a:t>– yleiskuva asiasta, määrittele ja selitä käsitteet</a:t>
            </a:r>
            <a:endParaRPr lang="fi-FI" sz="2800" dirty="0">
              <a:latin typeface="Arial" panose="020B0604020202020204" pitchFamily="34" charset="0"/>
              <a:cs typeface="Arial" panose="020B0604020202020204" pitchFamily="34" charset="0"/>
            </a:endParaRPr>
          </a:p>
          <a:p>
            <a:r>
              <a:rPr lang="fi-FI" sz="2800" b="1" dirty="0">
                <a:latin typeface="Arial" panose="020B0604020202020204" pitchFamily="34" charset="0"/>
                <a:cs typeface="Arial" panose="020B0604020202020204" pitchFamily="34" charset="0"/>
              </a:rPr>
              <a:t>5. </a:t>
            </a:r>
            <a:r>
              <a:rPr lang="fi-FI" sz="2800" b="1" dirty="0">
                <a:solidFill>
                  <a:srgbClr val="FF0000"/>
                </a:solidFill>
                <a:latin typeface="Arial" panose="020B0604020202020204" pitchFamily="34" charset="0"/>
                <a:cs typeface="Arial" panose="020B0604020202020204" pitchFamily="34" charset="0"/>
              </a:rPr>
              <a:t>Muista selkeä kappalejako </a:t>
            </a:r>
            <a:r>
              <a:rPr lang="fi-FI" sz="2800" b="1" dirty="0">
                <a:latin typeface="Arial" panose="020B0604020202020204" pitchFamily="34" charset="0"/>
                <a:cs typeface="Arial" panose="020B0604020202020204" pitchFamily="34" charset="0"/>
              </a:rPr>
              <a:t>– käsittele asia pala palalta, jokaisessa kappaleessa esiin uusi näkökulma</a:t>
            </a:r>
          </a:p>
          <a:p>
            <a:pPr marL="914400" lvl="1" indent="-457200">
              <a:buFontTx/>
              <a:buChar char="-"/>
            </a:pPr>
            <a:r>
              <a:rPr lang="fi-FI" sz="2800" b="1" dirty="0">
                <a:latin typeface="Arial" panose="020B0604020202020204" pitchFamily="34" charset="0"/>
                <a:cs typeface="Arial" panose="020B0604020202020204" pitchFamily="34" charset="0"/>
              </a:rPr>
              <a:t>Kappaleen kaava:</a:t>
            </a:r>
          </a:p>
          <a:p>
            <a:pPr marL="1371600" lvl="2" indent="-457200">
              <a:buFontTx/>
              <a:buChar char="-"/>
            </a:pPr>
            <a:r>
              <a:rPr lang="fi-FI" sz="2800" b="1" dirty="0">
                <a:latin typeface="Arial" panose="020B0604020202020204" pitchFamily="34" charset="0"/>
                <a:cs typeface="Arial" panose="020B0604020202020204" pitchFamily="34" charset="0"/>
              </a:rPr>
              <a:t>Fakta tai havainto, josta annat seuraavissa virkkeissä esimerkkejä</a:t>
            </a:r>
          </a:p>
          <a:p>
            <a:pPr marL="1371600" lvl="2" indent="-457200">
              <a:buFontTx/>
              <a:buChar char="-"/>
            </a:pPr>
            <a:r>
              <a:rPr lang="fi-FI" sz="2800" b="1" dirty="0">
                <a:latin typeface="Arial" panose="020B0604020202020204" pitchFamily="34" charset="0"/>
                <a:cs typeface="Arial" panose="020B0604020202020204" pitchFamily="34" charset="0"/>
              </a:rPr>
              <a:t>Väite, jota perustelet seuraavissa virkkeissä</a:t>
            </a:r>
          </a:p>
          <a:p>
            <a:pPr marL="1371600" lvl="2" indent="-457200">
              <a:buFontTx/>
              <a:buChar char="-"/>
            </a:pPr>
            <a:r>
              <a:rPr lang="fi-FI" sz="2800" b="1" dirty="0">
                <a:latin typeface="Arial" panose="020B0604020202020204" pitchFamily="34" charset="0"/>
                <a:cs typeface="Arial" panose="020B0604020202020204" pitchFamily="34" charset="0"/>
              </a:rPr>
              <a:t>Tarvittaessa voit päättää kappaleen pohdintaan tai johtopäätökseen</a:t>
            </a:r>
            <a:endParaRPr lang="fi-FI" sz="2800" dirty="0">
              <a:latin typeface="Arial" panose="020B0604020202020204" pitchFamily="34" charset="0"/>
              <a:cs typeface="Arial" panose="020B0604020202020204" pitchFamily="34" charset="0"/>
            </a:endParaRPr>
          </a:p>
          <a:p>
            <a:endParaRPr lang="fi-FI" b="1" dirty="0"/>
          </a:p>
          <a:p>
            <a:endParaRPr lang="fi-FI" sz="2800" dirty="0"/>
          </a:p>
        </p:txBody>
      </p:sp>
    </p:spTree>
    <p:extLst>
      <p:ext uri="{BB962C8B-B14F-4D97-AF65-F5344CB8AC3E}">
        <p14:creationId xmlns:p14="http://schemas.microsoft.com/office/powerpoint/2010/main" val="235472460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kstiruutu 2"/>
          <p:cNvSpPr txBox="1"/>
          <p:nvPr/>
        </p:nvSpPr>
        <p:spPr>
          <a:xfrm>
            <a:off x="640080" y="496389"/>
            <a:ext cx="11103429" cy="6001643"/>
          </a:xfrm>
          <a:prstGeom prst="rect">
            <a:avLst/>
          </a:prstGeom>
          <a:noFill/>
        </p:spPr>
        <p:txBody>
          <a:bodyPr wrap="square" rtlCol="0">
            <a:spAutoFit/>
          </a:bodyPr>
          <a:lstStyle/>
          <a:p>
            <a:r>
              <a:rPr lang="fi-FI" sz="2800" b="1" dirty="0">
                <a:latin typeface="Arial" panose="020B0604020202020204" pitchFamily="34" charset="0"/>
                <a:cs typeface="Arial" panose="020B0604020202020204" pitchFamily="34" charset="0"/>
              </a:rPr>
              <a:t>7. Kirjoita selkeää ja loogisesti etenevää asiatekstiä</a:t>
            </a:r>
            <a:endParaRPr lang="fi-FI" sz="2800" dirty="0">
              <a:latin typeface="Arial" panose="020B0604020202020204" pitchFamily="34" charset="0"/>
              <a:cs typeface="Arial" panose="020B0604020202020204" pitchFamily="34" charset="0"/>
            </a:endParaRPr>
          </a:p>
          <a:p>
            <a:r>
              <a:rPr lang="fi-FI" sz="2800" b="1" dirty="0">
                <a:latin typeface="Arial" panose="020B0604020202020204" pitchFamily="34" charset="0"/>
                <a:cs typeface="Arial" panose="020B0604020202020204" pitchFamily="34" charset="0"/>
              </a:rPr>
              <a:t>8. Lopeta essee napakasti – älä toista jo kertomiasi asioita, </a:t>
            </a:r>
            <a:r>
              <a:rPr lang="fi-FI" sz="2800" b="1" dirty="0" smtClean="0">
                <a:latin typeface="Arial" panose="020B0604020202020204" pitchFamily="34" charset="0"/>
                <a:cs typeface="Arial" panose="020B0604020202020204" pitchFamily="34" charset="0"/>
              </a:rPr>
              <a:t>loppukappale ei </a:t>
            </a:r>
            <a:r>
              <a:rPr lang="fi-FI" sz="2800" b="1" dirty="0">
                <a:latin typeface="Arial" panose="020B0604020202020204" pitchFamily="34" charset="0"/>
                <a:cs typeface="Arial" panose="020B0604020202020204" pitchFamily="34" charset="0"/>
              </a:rPr>
              <a:t>ole tekstin tiivistelmä!</a:t>
            </a:r>
            <a:endParaRPr lang="fi-FI" sz="2800" dirty="0">
              <a:latin typeface="Arial" panose="020B0604020202020204" pitchFamily="34" charset="0"/>
              <a:cs typeface="Arial" panose="020B0604020202020204" pitchFamily="34" charset="0"/>
            </a:endParaRPr>
          </a:p>
          <a:p>
            <a:r>
              <a:rPr lang="fi-FI" sz="2800" b="1" dirty="0">
                <a:latin typeface="Arial" panose="020B0604020202020204" pitchFamily="34" charset="0"/>
                <a:cs typeface="Arial" panose="020B0604020202020204" pitchFamily="34" charset="0"/>
              </a:rPr>
              <a:t>9. Tarkista esseen </a:t>
            </a:r>
            <a:r>
              <a:rPr lang="fi-FI" sz="2800" b="1" dirty="0" smtClean="0">
                <a:latin typeface="Arial" panose="020B0604020202020204" pitchFamily="34" charset="0"/>
                <a:cs typeface="Arial" panose="020B0604020202020204" pitchFamily="34" charset="0"/>
              </a:rPr>
              <a:t>rajaus</a:t>
            </a:r>
          </a:p>
          <a:p>
            <a:r>
              <a:rPr lang="fi-FI" sz="2800" b="1" dirty="0" smtClean="0">
                <a:latin typeface="Arial" panose="020B0604020202020204" pitchFamily="34" charset="0"/>
                <a:cs typeface="Arial" panose="020B0604020202020204" pitchFamily="34" charset="0"/>
              </a:rPr>
              <a:t>10. Tarkista vastauksen pituus (jos rajoitettu)</a:t>
            </a:r>
            <a:endParaRPr lang="fi-FI" sz="2800" dirty="0">
              <a:latin typeface="Arial" panose="020B0604020202020204" pitchFamily="34" charset="0"/>
              <a:cs typeface="Arial" panose="020B0604020202020204" pitchFamily="34" charset="0"/>
            </a:endParaRPr>
          </a:p>
          <a:p>
            <a:r>
              <a:rPr lang="fi-FI" sz="2800" b="1" dirty="0" smtClean="0">
                <a:latin typeface="Arial" panose="020B0604020202020204" pitchFamily="34" charset="0"/>
                <a:cs typeface="Arial" panose="020B0604020202020204" pitchFamily="34" charset="0"/>
              </a:rPr>
              <a:t>11. </a:t>
            </a:r>
            <a:r>
              <a:rPr lang="fi-FI" sz="2800" b="1" dirty="0">
                <a:latin typeface="Arial" panose="020B0604020202020204" pitchFamily="34" charset="0"/>
                <a:cs typeface="Arial" panose="020B0604020202020204" pitchFamily="34" charset="0"/>
              </a:rPr>
              <a:t>Vakuuta lukija osaamisestasi</a:t>
            </a:r>
          </a:p>
          <a:p>
            <a:endParaRPr lang="fi-FI" sz="2800" b="1" dirty="0"/>
          </a:p>
          <a:p>
            <a:r>
              <a:rPr lang="fi-FI" sz="2800" b="1" dirty="0"/>
              <a:t>Esimerkki:</a:t>
            </a:r>
          </a:p>
          <a:p>
            <a:endParaRPr lang="fi-FI" sz="2800" b="1" dirty="0"/>
          </a:p>
          <a:p>
            <a:r>
              <a:rPr lang="fi-FI" sz="2800" b="1" dirty="0"/>
              <a:t>Miten </a:t>
            </a:r>
            <a:r>
              <a:rPr lang="fi-FI" sz="2800" b="1" dirty="0">
                <a:solidFill>
                  <a:schemeClr val="accent1"/>
                </a:solidFill>
              </a:rPr>
              <a:t>HPV</a:t>
            </a:r>
            <a:r>
              <a:rPr lang="fi-FI" sz="2800" b="1" dirty="0"/>
              <a:t> </a:t>
            </a:r>
            <a:r>
              <a:rPr lang="fi-FI" sz="2800" b="1" dirty="0">
                <a:solidFill>
                  <a:srgbClr val="00B050"/>
                </a:solidFill>
              </a:rPr>
              <a:t>tarttuu </a:t>
            </a:r>
            <a:r>
              <a:rPr lang="fi-FI" sz="2800" b="1" dirty="0"/>
              <a:t>ja millä </a:t>
            </a:r>
            <a:r>
              <a:rPr lang="fi-FI" sz="2800" b="1" dirty="0">
                <a:solidFill>
                  <a:srgbClr val="0070C0"/>
                </a:solidFill>
              </a:rPr>
              <a:t>eri keinoilla </a:t>
            </a:r>
            <a:r>
              <a:rPr lang="fi-FI" sz="2800" b="1" dirty="0">
                <a:solidFill>
                  <a:srgbClr val="FF0000"/>
                </a:solidFill>
              </a:rPr>
              <a:t>vaarallisia</a:t>
            </a:r>
            <a:r>
              <a:rPr lang="fi-FI" sz="2800" b="1" dirty="0"/>
              <a:t> HPV-infektiomuotoja voidaan </a:t>
            </a:r>
            <a:r>
              <a:rPr lang="fi-FI" sz="2800" b="1" dirty="0">
                <a:solidFill>
                  <a:srgbClr val="00B050"/>
                </a:solidFill>
              </a:rPr>
              <a:t>ehkäistä</a:t>
            </a:r>
            <a:r>
              <a:rPr lang="fi-FI" sz="2800" b="1" dirty="0" smtClean="0"/>
              <a:t>?</a:t>
            </a:r>
          </a:p>
          <a:p>
            <a:endParaRPr lang="fi-FI" sz="2800" b="1" dirty="0"/>
          </a:p>
          <a:p>
            <a:r>
              <a:rPr lang="fi-FI" sz="2400" b="1" dirty="0" smtClean="0"/>
              <a:t>Alleviivaa tai ympyröi kysymyksen merkittävät kohdat ja muista käsitellä kysymyksen kaikkia osa-alueita vastauksessasi!</a:t>
            </a:r>
            <a:endParaRPr lang="fi-FI" sz="2400" dirty="0"/>
          </a:p>
        </p:txBody>
      </p:sp>
    </p:spTree>
    <p:extLst>
      <p:ext uri="{BB962C8B-B14F-4D97-AF65-F5344CB8AC3E}">
        <p14:creationId xmlns:p14="http://schemas.microsoft.com/office/powerpoint/2010/main" val="51961752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iruutu 1"/>
          <p:cNvSpPr txBox="1"/>
          <p:nvPr/>
        </p:nvSpPr>
        <p:spPr>
          <a:xfrm>
            <a:off x="470263" y="470263"/>
            <a:ext cx="7262948" cy="5447645"/>
          </a:xfrm>
          <a:prstGeom prst="rect">
            <a:avLst/>
          </a:prstGeom>
          <a:noFill/>
        </p:spPr>
        <p:txBody>
          <a:bodyPr wrap="square" rtlCol="0">
            <a:spAutoFit/>
          </a:bodyPr>
          <a:lstStyle/>
          <a:p>
            <a:r>
              <a:rPr lang="fi-FI" sz="2400" dirty="0" smtClean="0">
                <a:latin typeface="Arial" panose="020B0604020202020204" pitchFamily="34" charset="0"/>
                <a:cs typeface="Arial" panose="020B0604020202020204" pitchFamily="34" charset="0"/>
              </a:rPr>
              <a:t>KYPSÄN VASTAUKSEN TUNNUSMERKIT:</a:t>
            </a:r>
          </a:p>
          <a:p>
            <a:endParaRPr lang="fi-FI" sz="2400" dirty="0">
              <a:latin typeface="Arial" panose="020B0604020202020204" pitchFamily="34" charset="0"/>
              <a:cs typeface="Arial" panose="020B0604020202020204" pitchFamily="34" charset="0"/>
            </a:endParaRPr>
          </a:p>
          <a:p>
            <a:r>
              <a:rPr lang="fi-FI" sz="2000" dirty="0" smtClean="0">
                <a:latin typeface="Arial" panose="020B0604020202020204" pitchFamily="34" charset="0"/>
                <a:cs typeface="Arial" panose="020B0604020202020204" pitchFamily="34" charset="0"/>
              </a:rPr>
              <a:t>-Asioiden </a:t>
            </a:r>
            <a:r>
              <a:rPr lang="fi-FI" sz="2000" dirty="0">
                <a:latin typeface="Arial" panose="020B0604020202020204" pitchFamily="34" charset="0"/>
                <a:cs typeface="Arial" panose="020B0604020202020204" pitchFamily="34" charset="0"/>
              </a:rPr>
              <a:t>käsittely ilmentää tietojen ja taitojen itsenäistä hallintaa ja kykyä niiden soveltamiseen.</a:t>
            </a:r>
          </a:p>
          <a:p>
            <a:r>
              <a:rPr lang="fi-FI" sz="2000" dirty="0">
                <a:latin typeface="Arial" panose="020B0604020202020204" pitchFamily="34" charset="0"/>
                <a:cs typeface="Arial" panose="020B0604020202020204" pitchFamily="34" charset="0"/>
              </a:rPr>
              <a:t>Vastaus osoittaa monipuolisia ja kehittyneitä tiedonkäsittelytaitoja.</a:t>
            </a:r>
          </a:p>
          <a:p>
            <a:r>
              <a:rPr lang="fi-FI" sz="2000" dirty="0" smtClean="0">
                <a:latin typeface="Arial" panose="020B0604020202020204" pitchFamily="34" charset="0"/>
                <a:cs typeface="Arial" panose="020B0604020202020204" pitchFamily="34" charset="0"/>
              </a:rPr>
              <a:t>-Tehtävän </a:t>
            </a:r>
            <a:r>
              <a:rPr lang="fi-FI" sz="2000" dirty="0">
                <a:latin typeface="Arial" panose="020B0604020202020204" pitchFamily="34" charset="0"/>
                <a:cs typeface="Arial" panose="020B0604020202020204" pitchFamily="34" charset="0"/>
              </a:rPr>
              <a:t>kannalta olennaisia tietoja on riittävästi.</a:t>
            </a:r>
          </a:p>
          <a:p>
            <a:r>
              <a:rPr lang="fi-FI" sz="2000" dirty="0" smtClean="0">
                <a:latin typeface="Arial" panose="020B0604020202020204" pitchFamily="34" charset="0"/>
                <a:cs typeface="Arial" panose="020B0604020202020204" pitchFamily="34" charset="0"/>
              </a:rPr>
              <a:t>-Kokonaisuus </a:t>
            </a:r>
            <a:r>
              <a:rPr lang="fi-FI" sz="2000" dirty="0">
                <a:latin typeface="Arial" panose="020B0604020202020204" pitchFamily="34" charset="0"/>
                <a:cs typeface="Arial" panose="020B0604020202020204" pitchFamily="34" charset="0"/>
              </a:rPr>
              <a:t>on jäsennelty ja asiasisällöltään </a:t>
            </a:r>
            <a:r>
              <a:rPr lang="fi-FI" sz="2000" dirty="0" smtClean="0">
                <a:latin typeface="Arial" panose="020B0604020202020204" pitchFamily="34" charset="0"/>
                <a:cs typeface="Arial" panose="020B0604020202020204" pitchFamily="34" charset="0"/>
              </a:rPr>
              <a:t>johdonmukainen (käsitekartta)</a:t>
            </a:r>
            <a:endParaRPr lang="fi-FI" sz="2000" dirty="0">
              <a:latin typeface="Arial" panose="020B0604020202020204" pitchFamily="34" charset="0"/>
              <a:cs typeface="Arial" panose="020B0604020202020204" pitchFamily="34" charset="0"/>
            </a:endParaRPr>
          </a:p>
          <a:p>
            <a:r>
              <a:rPr lang="fi-FI" sz="2000" dirty="0" smtClean="0">
                <a:latin typeface="Arial" panose="020B0604020202020204" pitchFamily="34" charset="0"/>
                <a:cs typeface="Arial" panose="020B0604020202020204" pitchFamily="34" charset="0"/>
              </a:rPr>
              <a:t>-Syitä </a:t>
            </a:r>
            <a:r>
              <a:rPr lang="fi-FI" sz="2000" dirty="0">
                <a:latin typeface="Arial" panose="020B0604020202020204" pitchFamily="34" charset="0"/>
                <a:cs typeface="Arial" panose="020B0604020202020204" pitchFamily="34" charset="0"/>
              </a:rPr>
              <a:t>ja seurauksia tarkastellaan asianmukaisesti eri näkökulmista.</a:t>
            </a:r>
          </a:p>
          <a:p>
            <a:r>
              <a:rPr lang="fi-FI" sz="2000" dirty="0" smtClean="0">
                <a:latin typeface="Arial" panose="020B0604020202020204" pitchFamily="34" charset="0"/>
                <a:cs typeface="Arial" panose="020B0604020202020204" pitchFamily="34" charset="0"/>
              </a:rPr>
              <a:t>-Esitetyt </a:t>
            </a:r>
            <a:r>
              <a:rPr lang="fi-FI" sz="2000" dirty="0">
                <a:latin typeface="Arial" panose="020B0604020202020204" pitchFamily="34" charset="0"/>
                <a:cs typeface="Arial" panose="020B0604020202020204" pitchFamily="34" charset="0"/>
              </a:rPr>
              <a:t>väitteet perustellaan selkeästi.</a:t>
            </a:r>
          </a:p>
          <a:p>
            <a:r>
              <a:rPr lang="fi-FI" sz="2000" dirty="0" smtClean="0">
                <a:latin typeface="Arial" panose="020B0604020202020204" pitchFamily="34" charset="0"/>
                <a:cs typeface="Arial" panose="020B0604020202020204" pitchFamily="34" charset="0"/>
              </a:rPr>
              <a:t>-Tehtäviin </a:t>
            </a:r>
            <a:r>
              <a:rPr lang="fi-FI" sz="2000" dirty="0">
                <a:latin typeface="Arial" panose="020B0604020202020204" pitchFamily="34" charset="0"/>
                <a:cs typeface="Arial" panose="020B0604020202020204" pitchFamily="34" charset="0"/>
              </a:rPr>
              <a:t>liittyviä aineistoja käytetään tarkoituksenmukaisesti.</a:t>
            </a:r>
          </a:p>
          <a:p>
            <a:r>
              <a:rPr lang="fi-FI" sz="2000" dirty="0" smtClean="0">
                <a:latin typeface="Arial" panose="020B0604020202020204" pitchFamily="34" charset="0"/>
                <a:cs typeface="Arial" panose="020B0604020202020204" pitchFamily="34" charset="0"/>
              </a:rPr>
              <a:t>-Esitetyt </a:t>
            </a:r>
            <a:r>
              <a:rPr lang="fi-FI" sz="2000" dirty="0">
                <a:latin typeface="Arial" panose="020B0604020202020204" pitchFamily="34" charset="0"/>
                <a:cs typeface="Arial" panose="020B0604020202020204" pitchFamily="34" charset="0"/>
              </a:rPr>
              <a:t>tiedot asetetaan laajempiin asiayhteyksiin.</a:t>
            </a:r>
          </a:p>
          <a:p>
            <a:r>
              <a:rPr lang="fi-FI" sz="2000" dirty="0" smtClean="0">
                <a:latin typeface="Arial" panose="020B0604020202020204" pitchFamily="34" charset="0"/>
                <a:cs typeface="Arial" panose="020B0604020202020204" pitchFamily="34" charset="0"/>
              </a:rPr>
              <a:t>-Erityisesti </a:t>
            </a:r>
            <a:r>
              <a:rPr lang="fi-FI" sz="2000" dirty="0">
                <a:latin typeface="Arial" panose="020B0604020202020204" pitchFamily="34" charset="0"/>
                <a:cs typeface="Arial" panose="020B0604020202020204" pitchFamily="34" charset="0"/>
              </a:rPr>
              <a:t>pohdiskelua edellyttävissä tehtävissä erotetaan tosiasiat, perustellut kannanotot ja mielipiteet.</a:t>
            </a:r>
          </a:p>
          <a:p>
            <a:r>
              <a:rPr lang="fi-FI" sz="2000" dirty="0" smtClean="0">
                <a:latin typeface="Arial" panose="020B0604020202020204" pitchFamily="34" charset="0"/>
                <a:cs typeface="Arial" panose="020B0604020202020204" pitchFamily="34" charset="0"/>
              </a:rPr>
              <a:t>-Annettuja työkaluja </a:t>
            </a:r>
            <a:r>
              <a:rPr lang="fi-FI" sz="2000" dirty="0">
                <a:latin typeface="Arial" panose="020B0604020202020204" pitchFamily="34" charset="0"/>
                <a:cs typeface="Arial" panose="020B0604020202020204" pitchFamily="34" charset="0"/>
              </a:rPr>
              <a:t>on käytetty tarkoituksenmukaisesti.</a:t>
            </a:r>
          </a:p>
        </p:txBody>
      </p:sp>
      <p:sp>
        <p:nvSpPr>
          <p:cNvPr id="3" name="Tekstiruutu 2"/>
          <p:cNvSpPr txBox="1"/>
          <p:nvPr/>
        </p:nvSpPr>
        <p:spPr>
          <a:xfrm>
            <a:off x="7596051" y="339634"/>
            <a:ext cx="4389120" cy="4708981"/>
          </a:xfrm>
          <a:prstGeom prst="rect">
            <a:avLst/>
          </a:prstGeom>
          <a:noFill/>
        </p:spPr>
        <p:txBody>
          <a:bodyPr wrap="square" rtlCol="0">
            <a:spAutoFit/>
          </a:bodyPr>
          <a:lstStyle/>
          <a:p>
            <a:r>
              <a:rPr lang="fi-FI" sz="2000" dirty="0" smtClean="0"/>
              <a:t>HEIKON VASTAUKSEN TUNNUSPIIRTEET:</a:t>
            </a:r>
          </a:p>
          <a:p>
            <a:endParaRPr lang="fi-FI" sz="2000" dirty="0"/>
          </a:p>
          <a:p>
            <a:r>
              <a:rPr lang="fi-FI" sz="2000" dirty="0" smtClean="0"/>
              <a:t>- Suorituksessa </a:t>
            </a:r>
            <a:r>
              <a:rPr lang="fi-FI" sz="2000" dirty="0"/>
              <a:t>on selviä asiavirheitä.</a:t>
            </a:r>
          </a:p>
          <a:p>
            <a:r>
              <a:rPr lang="fi-FI" sz="2000" dirty="0" smtClean="0"/>
              <a:t>- Ajatukset </a:t>
            </a:r>
            <a:r>
              <a:rPr lang="fi-FI" sz="2000" dirty="0"/>
              <a:t>on ilmaistu epäselvästi tai epätarkasti.</a:t>
            </a:r>
          </a:p>
          <a:p>
            <a:r>
              <a:rPr lang="fi-FI" sz="2000" dirty="0" smtClean="0"/>
              <a:t>- Esitetyt </a:t>
            </a:r>
            <a:r>
              <a:rPr lang="fi-FI" sz="2000" dirty="0"/>
              <a:t>tiedot osoittavat, että kokelas on käsittänyt tehtävän väärin, tai ne ovat muuten tehtävänannon kannalta epäolennaisia; vastauksen pituus ja yksityiskohtien määrä eivät sinänsä ole ansioita.</a:t>
            </a:r>
          </a:p>
          <a:p>
            <a:r>
              <a:rPr lang="fi-FI" sz="2000" dirty="0" smtClean="0"/>
              <a:t>- Vastaus </a:t>
            </a:r>
            <a:r>
              <a:rPr lang="fi-FI" sz="2000" dirty="0"/>
              <a:t>rakentuu pelkästään mielipiteiden varaan.</a:t>
            </a:r>
          </a:p>
          <a:p>
            <a:r>
              <a:rPr lang="fi-FI" sz="2000" dirty="0" smtClean="0"/>
              <a:t>- Suorituksessa </a:t>
            </a:r>
            <a:r>
              <a:rPr lang="fi-FI" sz="2000" dirty="0"/>
              <a:t>toistetaan samoja asioita</a:t>
            </a:r>
            <a:r>
              <a:rPr lang="fi-FI" sz="2000" dirty="0" smtClean="0"/>
              <a:t>.</a:t>
            </a:r>
            <a:endParaRPr lang="fi-FI" sz="2000" dirty="0"/>
          </a:p>
        </p:txBody>
      </p:sp>
      <p:sp>
        <p:nvSpPr>
          <p:cNvPr id="4" name="Tekstiruutu 3"/>
          <p:cNvSpPr txBox="1"/>
          <p:nvPr/>
        </p:nvSpPr>
        <p:spPr>
          <a:xfrm>
            <a:off x="7596051" y="5317743"/>
            <a:ext cx="4506685" cy="1200329"/>
          </a:xfrm>
          <a:prstGeom prst="rect">
            <a:avLst/>
          </a:prstGeom>
          <a:noFill/>
        </p:spPr>
        <p:txBody>
          <a:bodyPr wrap="square" rtlCol="0">
            <a:spAutoFit/>
          </a:bodyPr>
          <a:lstStyle/>
          <a:p>
            <a:r>
              <a:rPr lang="fi-FI"/>
              <a:t>Yleisten arvosteluperusteiden lisäksi painotetaan kunkin reaaliaineen luonteen mukaista esitystapaa ja kielenkäytön täsmällisyyttä.</a:t>
            </a:r>
            <a:endParaRPr lang="fi-FI" dirty="0"/>
          </a:p>
        </p:txBody>
      </p:sp>
    </p:spTree>
    <p:extLst>
      <p:ext uri="{BB962C8B-B14F-4D97-AF65-F5344CB8AC3E}">
        <p14:creationId xmlns:p14="http://schemas.microsoft.com/office/powerpoint/2010/main" val="2862547336"/>
      </p:ext>
    </p:extLst>
  </p:cSld>
  <p:clrMapOvr>
    <a:masterClrMapping/>
  </p:clrMapOvr>
  <p:timing>
    <p:tnLst>
      <p:par>
        <p:cTn id="1" dur="indefinite" restart="never" nodeType="tmRoot"/>
      </p:par>
    </p:tnLst>
  </p:timing>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docProps/app.xml><?xml version="1.0" encoding="utf-8"?>
<Properties xmlns="http://schemas.openxmlformats.org/officeDocument/2006/extended-properties" xmlns:vt="http://schemas.openxmlformats.org/officeDocument/2006/docPropsVTypes">
  <Template>Pakkaus</Template>
  <TotalTime>207</TotalTime>
  <Words>681</Words>
  <Application>Microsoft Office PowerPoint</Application>
  <PresentationFormat>Laajakuva</PresentationFormat>
  <Paragraphs>82</Paragraphs>
  <Slides>13</Slides>
  <Notes>0</Notes>
  <HiddenSlides>0</HiddenSlides>
  <MMClips>0</MMClips>
  <ScaleCrop>false</ScaleCrop>
  <HeadingPairs>
    <vt:vector size="6" baseType="variant">
      <vt:variant>
        <vt:lpstr>Käytetyt fontit</vt:lpstr>
      </vt:variant>
      <vt:variant>
        <vt:i4>2</vt:i4>
      </vt:variant>
      <vt:variant>
        <vt:lpstr>Teema</vt:lpstr>
      </vt:variant>
      <vt:variant>
        <vt:i4>1</vt:i4>
      </vt:variant>
      <vt:variant>
        <vt:lpstr>Dian otsikot</vt:lpstr>
      </vt:variant>
      <vt:variant>
        <vt:i4>13</vt:i4>
      </vt:variant>
    </vt:vector>
  </HeadingPairs>
  <TitlesOfParts>
    <vt:vector size="16" baseType="lpstr">
      <vt:lpstr>Arial</vt:lpstr>
      <vt:lpstr>Gill Sans MT</vt:lpstr>
      <vt:lpstr>Parcel</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vector>
  </TitlesOfParts>
  <Company>Kouvolan Kaupunki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PowerPoint-esitys</dc:title>
  <dc:creator>Löfström Leena</dc:creator>
  <cp:lastModifiedBy>Löfström Leena</cp:lastModifiedBy>
  <cp:revision>22</cp:revision>
  <dcterms:created xsi:type="dcterms:W3CDTF">2018-08-06T16:29:16Z</dcterms:created>
  <dcterms:modified xsi:type="dcterms:W3CDTF">2018-08-07T16:03:39Z</dcterms:modified>
</cp:coreProperties>
</file>