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2"/>
  </p:notesMasterIdLst>
  <p:sldIdLst>
    <p:sldId id="256" r:id="rId6"/>
    <p:sldId id="266" r:id="rId7"/>
    <p:sldId id="267" r:id="rId8"/>
    <p:sldId id="285" r:id="rId9"/>
    <p:sldId id="286" r:id="rId10"/>
    <p:sldId id="287" r:id="rId11"/>
    <p:sldId id="257" r:id="rId12"/>
    <p:sldId id="268" r:id="rId13"/>
    <p:sldId id="258" r:id="rId14"/>
    <p:sldId id="284" r:id="rId15"/>
    <p:sldId id="283" r:id="rId16"/>
    <p:sldId id="275" r:id="rId17"/>
    <p:sldId id="293" r:id="rId18"/>
    <p:sldId id="294" r:id="rId19"/>
    <p:sldId id="261" r:id="rId20"/>
    <p:sldId id="269" r:id="rId21"/>
    <p:sldId id="289" r:id="rId22"/>
    <p:sldId id="288" r:id="rId23"/>
    <p:sldId id="270" r:id="rId24"/>
    <p:sldId id="271" r:id="rId25"/>
    <p:sldId id="272" r:id="rId26"/>
    <p:sldId id="290" r:id="rId27"/>
    <p:sldId id="278" r:id="rId28"/>
    <p:sldId id="291" r:id="rId29"/>
    <p:sldId id="277" r:id="rId30"/>
    <p:sldId id="2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 Sarlund" initials="KS" lastIdx="1" clrIdx="0">
    <p:extLst>
      <p:ext uri="{19B8F6BF-5375-455C-9EA6-DF929625EA0E}">
        <p15:presenceInfo xmlns:p15="http://schemas.microsoft.com/office/powerpoint/2012/main" userId="S-1-5-21-1004336348-152049171-1801674531-585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41" autoAdjust="0"/>
  </p:normalViewPr>
  <p:slideViewPr>
    <p:cSldViewPr snapToGrid="0" snapToObjects="1">
      <p:cViewPr varScale="1">
        <p:scale>
          <a:sx n="123" d="100"/>
          <a:sy n="123" d="100"/>
        </p:scale>
        <p:origin x="114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C237E077-E87D-4CDF-BDD3-F67A87CFE6AB}"/>
    <pc:docChg chg="custSel addSld delSld modSld sldOrd">
      <pc:chgData name="Katri Sarlund" userId="c85f864c-318c-49ac-ad75-aa14a143cc52" providerId="ADAL" clId="{C237E077-E87D-4CDF-BDD3-F67A87CFE6AB}" dt="2022-08-26T09:44:40.005" v="9" actId="2696"/>
      <pc:docMkLst>
        <pc:docMk/>
      </pc:docMkLst>
      <pc:sldChg chg="del">
        <pc:chgData name="Katri Sarlund" userId="c85f864c-318c-49ac-ad75-aa14a143cc52" providerId="ADAL" clId="{C237E077-E87D-4CDF-BDD3-F67A87CFE6AB}" dt="2022-08-26T09:44:30.458" v="7" actId="2696"/>
        <pc:sldMkLst>
          <pc:docMk/>
          <pc:sldMk cId="2590034658" sldId="276"/>
        </pc:sldMkLst>
      </pc:sldChg>
      <pc:sldChg chg="ord">
        <pc:chgData name="Katri Sarlund" userId="c85f864c-318c-49ac-ad75-aa14a143cc52" providerId="ADAL" clId="{C237E077-E87D-4CDF-BDD3-F67A87CFE6AB}" dt="2022-08-26T09:44:08.975" v="6"/>
        <pc:sldMkLst>
          <pc:docMk/>
          <pc:sldMk cId="813245252" sldId="283"/>
        </pc:sldMkLst>
      </pc:sldChg>
      <pc:sldChg chg="del">
        <pc:chgData name="Katri Sarlund" userId="c85f864c-318c-49ac-ad75-aa14a143cc52" providerId="ADAL" clId="{C237E077-E87D-4CDF-BDD3-F67A87CFE6AB}" dt="2022-08-26T09:44:40.005" v="9" actId="2696"/>
        <pc:sldMkLst>
          <pc:docMk/>
          <pc:sldMk cId="1477841814" sldId="292"/>
        </pc:sldMkLst>
      </pc:sldChg>
      <pc:sldChg chg="addSp delSp modSp add">
        <pc:chgData name="Katri Sarlund" userId="c85f864c-318c-49ac-ad75-aa14a143cc52" providerId="ADAL" clId="{C237E077-E87D-4CDF-BDD3-F67A87CFE6AB}" dt="2022-08-26T09:43:19.164" v="3"/>
        <pc:sldMkLst>
          <pc:docMk/>
          <pc:sldMk cId="510974996" sldId="293"/>
        </pc:sldMkLst>
        <pc:spChg chg="del mod">
          <ac:chgData name="Katri Sarlund" userId="c85f864c-318c-49ac-ad75-aa14a143cc52" providerId="ADAL" clId="{C237E077-E87D-4CDF-BDD3-F67A87CFE6AB}" dt="2022-08-26T09:43:15.911" v="2"/>
          <ac:spMkLst>
            <pc:docMk/>
            <pc:sldMk cId="510974996" sldId="293"/>
            <ac:spMk id="2" creationId="{8744053A-1544-41C8-8D03-A0B3770AC532}"/>
          </ac:spMkLst>
        </pc:spChg>
        <pc:spChg chg="del">
          <ac:chgData name="Katri Sarlund" userId="c85f864c-318c-49ac-ad75-aa14a143cc52" providerId="ADAL" clId="{C237E077-E87D-4CDF-BDD3-F67A87CFE6AB}" dt="2022-08-26T09:43:15.911" v="2"/>
          <ac:spMkLst>
            <pc:docMk/>
            <pc:sldMk cId="510974996" sldId="293"/>
            <ac:spMk id="3" creationId="{E2B35392-CC14-4AFE-81F9-43DB14FBEFCA}"/>
          </ac:spMkLst>
        </pc:spChg>
        <pc:picChg chg="add">
          <ac:chgData name="Katri Sarlund" userId="c85f864c-318c-49ac-ad75-aa14a143cc52" providerId="ADAL" clId="{C237E077-E87D-4CDF-BDD3-F67A87CFE6AB}" dt="2022-08-26T09:43:19.164" v="3"/>
          <ac:picMkLst>
            <pc:docMk/>
            <pc:sldMk cId="510974996" sldId="293"/>
            <ac:picMk id="4" creationId="{B94F5218-B0B9-4CAC-827B-FF74A243E66E}"/>
          </ac:picMkLst>
        </pc:picChg>
      </pc:sldChg>
      <pc:sldChg chg="addSp add">
        <pc:chgData name="Katri Sarlund" userId="c85f864c-318c-49ac-ad75-aa14a143cc52" providerId="ADAL" clId="{C237E077-E87D-4CDF-BDD3-F67A87CFE6AB}" dt="2022-08-26T09:43:48.705" v="5"/>
        <pc:sldMkLst>
          <pc:docMk/>
          <pc:sldMk cId="1918513323" sldId="294"/>
        </pc:sldMkLst>
        <pc:picChg chg="add">
          <ac:chgData name="Katri Sarlund" userId="c85f864c-318c-49ac-ad75-aa14a143cc52" providerId="ADAL" clId="{C237E077-E87D-4CDF-BDD3-F67A87CFE6AB}" dt="2022-08-26T09:43:48.705" v="5"/>
          <ac:picMkLst>
            <pc:docMk/>
            <pc:sldMk cId="1918513323" sldId="294"/>
            <ac:picMk id="2" creationId="{1B43DBCF-F732-4447-9ED3-80D15B62F365}"/>
          </ac:picMkLst>
        </pc:picChg>
      </pc:sldChg>
      <pc:sldMasterChg chg="delSldLayout">
        <pc:chgData name="Katri Sarlund" userId="c85f864c-318c-49ac-ad75-aa14a143cc52" providerId="ADAL" clId="{C237E077-E87D-4CDF-BDD3-F67A87CFE6AB}" dt="2022-08-26T09:44:30.466" v="8" actId="2696"/>
        <pc:sldMasterMkLst>
          <pc:docMk/>
          <pc:sldMasterMk cId="1197085517" sldId="2147483648"/>
        </pc:sldMasterMkLst>
        <pc:sldLayoutChg chg="del">
          <pc:chgData name="Katri Sarlund" userId="c85f864c-318c-49ac-ad75-aa14a143cc52" providerId="ADAL" clId="{C237E077-E87D-4CDF-BDD3-F67A87CFE6AB}" dt="2022-08-26T09:44:30.466" v="8" actId="2696"/>
          <pc:sldLayoutMkLst>
            <pc:docMk/>
            <pc:sldMasterMk cId="1197085517" sldId="2147483648"/>
            <pc:sldLayoutMk cId="2383496613" sldId="2147483672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8T10:50:52.3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7EE11-765F-43EF-B5E1-A2AEDF8602B3}" type="datetimeFigureOut">
              <a:rPr lang="fi-FI" smtClean="0"/>
              <a:t>30.8.2022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49D5C-1AB2-4D72-83CD-36642EC24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80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87ED0-E785-4FD3-9ECA-3F1D1818659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ra.fi/lannoitus/ravinteet/fosfori/fosfori-liikkuu-huonosti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dirty="0" err="1"/>
              <a:t>aineiden</a:t>
            </a:r>
            <a:r>
              <a:rPr lang="en-US" dirty="0"/>
              <a:t> </a:t>
            </a:r>
            <a:r>
              <a:rPr lang="en-US" dirty="0" err="1"/>
              <a:t>kierto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F806BE2-0A80-43DD-8624-CA8D8CE8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94EEABB-D84F-4B36-960E-1A96FD5A7615}"/>
              </a:ext>
            </a:extLst>
          </p:cNvPr>
          <p:cNvSpPr/>
          <p:nvPr/>
        </p:nvSpPr>
        <p:spPr>
          <a:xfrm>
            <a:off x="4906337" y="4395195"/>
            <a:ext cx="160256" cy="1602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753206C-7B96-4B29-8756-5F20E8BCF7C4}"/>
              </a:ext>
            </a:extLst>
          </p:cNvPr>
          <p:cNvSpPr txBox="1"/>
          <p:nvPr/>
        </p:nvSpPr>
        <p:spPr>
          <a:xfrm>
            <a:off x="1253765" y="2724346"/>
            <a:ext cx="258671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Teollisen vallankumouksen alkaessa 1700-luvun lopulla ilmakehän hiilidioksidipitoisuus oli 278 ppm.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EA988B4-2A58-4578-BF02-60B94D8A58E4}"/>
              </a:ext>
            </a:extLst>
          </p:cNvPr>
          <p:cNvSpPr txBox="1"/>
          <p:nvPr/>
        </p:nvSpPr>
        <p:spPr>
          <a:xfrm>
            <a:off x="8923517" y="2724346"/>
            <a:ext cx="201471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Vuotuinen nousuvauhti on nykyisellään noin 2 ppm.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1DCC2BF-5A86-442D-B224-61B4222302CE}"/>
              </a:ext>
            </a:extLst>
          </p:cNvPr>
          <p:cNvSpPr txBox="1"/>
          <p:nvPr/>
        </p:nvSpPr>
        <p:spPr>
          <a:xfrm>
            <a:off x="10106792" y="28076"/>
            <a:ext cx="18275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Nyt: 420 ppm.</a:t>
            </a:r>
          </a:p>
        </p:txBody>
      </p:sp>
    </p:spTree>
    <p:extLst>
      <p:ext uri="{BB962C8B-B14F-4D97-AF65-F5344CB8AC3E}">
        <p14:creationId xmlns:p14="http://schemas.microsoft.com/office/powerpoint/2010/main" val="229977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AC2BC0-F2C0-46AA-AE72-A28D4723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282" y="1986454"/>
            <a:ext cx="2659117" cy="4494925"/>
          </a:xfrm>
        </p:spPr>
        <p:txBody>
          <a:bodyPr/>
          <a:lstStyle/>
          <a:p>
            <a:r>
              <a:rPr lang="fi-FI" dirty="0"/>
              <a:t>Vuotuinen kierto johtuu pohjoisen pallonpuoliskon talvesta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5DDF6DC-0329-4BD2-8A77-676044AD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14" y="0"/>
            <a:ext cx="10724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uvahaun tulos haulle carbo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0" y="0"/>
            <a:ext cx="10287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480" y="0"/>
            <a:ext cx="269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+mj-lt"/>
              </a:rPr>
              <a:t>HIILEN KIERTO</a:t>
            </a:r>
          </a:p>
        </p:txBody>
      </p:sp>
    </p:spTree>
    <p:extLst>
      <p:ext uri="{BB962C8B-B14F-4D97-AF65-F5344CB8AC3E}">
        <p14:creationId xmlns:p14="http://schemas.microsoft.com/office/powerpoint/2010/main" val="24180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94F5218-B0B9-4CAC-827B-FF74A243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4" y="0"/>
            <a:ext cx="1048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B43DBCF-F732-4447-9ED3-80D15B62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773" y="0"/>
            <a:ext cx="9618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Ilmastomallit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7419" y="1366347"/>
            <a:ext cx="5399491" cy="5034453"/>
          </a:xfrm>
        </p:spPr>
        <p:txBody>
          <a:bodyPr>
            <a:normAutofit fontScale="85000" lnSpcReduction="2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Ilmastomalli on maapallon monimutkaista ilmastojärjestelmää jäljittelevä tietokoneohjelma.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Ilmastomalleilla arvioidaan ilmaston kehittymistä.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Malleja tehdään eri päästömäärille &gt; skenaariot.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Nykyiset ilmastomallit ennustavat maapallon keskilämpötilan nousevan ihmisen toiminnan vaikutuksesta.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10" y="1261242"/>
            <a:ext cx="6438525" cy="48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37C4F-6067-432F-A02F-8E695130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Hiilen 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3DB57-C0F4-407F-B497-428C62EC1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Hiiltä vapautuu hiilidioksidina ilmakehään soluhengityksen lisäksi käymisessä sekä poltettaessa orgaanista ainesta (biomassa, fossiiliset polttoaineet). </a:t>
            </a:r>
          </a:p>
          <a:p>
            <a:r>
              <a:rPr lang="fi-FI" dirty="0"/>
              <a:t>Orgaanisen aineen polttaminen lisää ilmakehän hiilidioksidin määrää. Toisaalta fotosynteesissä hiilidioksidia sitoutuu metsän </a:t>
            </a:r>
            <a:r>
              <a:rPr lang="fi-FI" b="1" dirty="0"/>
              <a:t>biomassaan, </a:t>
            </a:r>
            <a:r>
              <a:rPr lang="fi-FI" dirty="0"/>
              <a:t>ja sen määrä vähenee. </a:t>
            </a:r>
          </a:p>
          <a:p>
            <a:r>
              <a:rPr lang="fi-FI" dirty="0"/>
              <a:t>Lisäksi meret ja suot sitovat hiiltä, joten nekin ovat metsien ohella </a:t>
            </a:r>
            <a:r>
              <a:rPr lang="fi-FI" b="1" dirty="0"/>
              <a:t>hiilinieluja</a:t>
            </a:r>
            <a:r>
              <a:rPr lang="fi-FI" dirty="0"/>
              <a:t>. </a:t>
            </a:r>
          </a:p>
          <a:p>
            <a:r>
              <a:rPr lang="fi-FI" dirty="0"/>
              <a:t>Kasvillisuuden istuttaminen vähentää ilman hiilidioksidipitoisuutta, sillä kasvit sitovat ilmakehän hiilidioksidia fotosynteesin avulla.</a:t>
            </a:r>
          </a:p>
        </p:txBody>
      </p:sp>
    </p:spTree>
    <p:extLst>
      <p:ext uri="{BB962C8B-B14F-4D97-AF65-F5344CB8AC3E}">
        <p14:creationId xmlns:p14="http://schemas.microsoft.com/office/powerpoint/2010/main" val="3990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3566474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Typen kierto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2695" y="1366346"/>
            <a:ext cx="5763240" cy="5115034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Typensidonnassa ilmakehän typpeä sidotaan eliöiden käyttöön.</a:t>
            </a:r>
          </a:p>
          <a:p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Denitrifikaatio</a:t>
            </a: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 on prosessi, jossa maaperän typpi palaa ilmakehään kaasumaiseksi typeksi.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Ihminen aiheuttaa häiriöitä typen kiertokulkuun.</a:t>
            </a:r>
          </a:p>
          <a:p>
            <a:endParaRPr lang="fi-FI" dirty="0">
              <a:solidFill>
                <a:schemeClr val="tx2">
                  <a:lumMod val="7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34" y="1456462"/>
            <a:ext cx="5708589" cy="428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9343" y="391875"/>
            <a:ext cx="3416062" cy="1139825"/>
          </a:xfrm>
        </p:spPr>
        <p:txBody>
          <a:bodyPr/>
          <a:lstStyle/>
          <a:p>
            <a:pPr algn="l" eaLnBrk="1" hangingPunct="1"/>
            <a:r>
              <a:rPr lang="fi-FI" altLang="fi-FI" dirty="0"/>
              <a:t>Typpi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3079" y="1622444"/>
            <a:ext cx="7639607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Typpeä on paljon ilmakehässä (78%), vähän maaperässä.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Typpi on tärkeä alkuaine elämälle. Sitä on kaikissa proteiineissa ja se toimii monien solun osien rakennusaineena sekä ATP-molekyylien ja nukleiinihappojen (DNA, RNA) raaka-aineena.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Typpi onkin useille kasveille eniten kasvua rajoittava tekijä eli </a:t>
            </a:r>
            <a:r>
              <a:rPr lang="fi-FI" altLang="fi-FI" i="1" dirty="0"/>
              <a:t>minimitekijä.</a:t>
            </a:r>
            <a:endParaRPr lang="fi-FI" altLang="fi-FI" dirty="0"/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Bakteerit ovat tärkeässä osassa typen kiertoa.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45" y="580545"/>
            <a:ext cx="1980664" cy="249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44" y="3501355"/>
            <a:ext cx="2497007" cy="314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37C4F-6067-432F-A02F-8E695130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47" y="508001"/>
            <a:ext cx="4150937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Typen 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3DB57-C0F4-407F-B497-428C62EC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43" y="1526602"/>
            <a:ext cx="9778738" cy="511503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Ilmakehän kaasuista 78 % on typpikaasua (N</a:t>
            </a:r>
            <a:r>
              <a:rPr lang="fi-FI" baseline="-25000" dirty="0"/>
              <a:t>2</a:t>
            </a:r>
            <a:r>
              <a:rPr lang="fi-FI" dirty="0"/>
              <a:t>), mutta kasvit ja monet muut eliöt eivät pysty hyödyntämään typpeä tässä muodossa.</a:t>
            </a:r>
          </a:p>
          <a:p>
            <a:r>
              <a:rPr lang="fi-FI" dirty="0"/>
              <a:t>Vain tietyt typensitojabakteerit kykenevät biologiseen typensidontaan.</a:t>
            </a:r>
          </a:p>
          <a:p>
            <a:r>
              <a:rPr lang="fi-FI" dirty="0"/>
              <a:t>Maaperässä on vähän kasveille käyttökelpoisessa muodossa olevia typpiravinteita. Osa maaperän bakteereista (</a:t>
            </a:r>
            <a:r>
              <a:rPr lang="fi-FI" dirty="0" err="1"/>
              <a:t>nitrifikaatiobakteerit</a:t>
            </a:r>
            <a:r>
              <a:rPr lang="fi-FI" dirty="0"/>
              <a:t>) saa energiaa hapettamalla ammoniumionit ensin nitriitiksi (NO</a:t>
            </a:r>
            <a:r>
              <a:rPr lang="fi-FI" baseline="-25000" dirty="0"/>
              <a:t>2</a:t>
            </a:r>
            <a:r>
              <a:rPr lang="fi-FI" baseline="30000" dirty="0"/>
              <a:t>-</a:t>
            </a:r>
            <a:r>
              <a:rPr lang="fi-FI" dirty="0"/>
              <a:t>) ja sen jälkeen nitriitit nitraatiksi (NO</a:t>
            </a:r>
            <a:r>
              <a:rPr lang="fi-FI" baseline="-25000" dirty="0"/>
              <a:t>3</a:t>
            </a:r>
            <a:r>
              <a:rPr lang="fi-FI" baseline="30000" dirty="0"/>
              <a:t>-</a:t>
            </a:r>
            <a:r>
              <a:rPr lang="fi-FI" dirty="0"/>
              <a:t>). Tätä typen kierron osaa kutsutaan </a:t>
            </a:r>
            <a:r>
              <a:rPr lang="fi-FI" b="1" dirty="0" err="1"/>
              <a:t>nitrifikaatioksi</a:t>
            </a:r>
            <a:r>
              <a:rPr lang="fi-FI" dirty="0"/>
              <a:t>.</a:t>
            </a:r>
          </a:p>
          <a:p>
            <a:r>
              <a:rPr lang="fi-FI" dirty="0"/>
              <a:t>Typpeä muodostuu ilmakehään lisäksi salamaniskuissa, jolloin ilman typpikaasusta syntyy typen oksideja, jolloin typpeä sitoutuu maaperään nitraateiksi. Tätä kutsutaan </a:t>
            </a:r>
            <a:r>
              <a:rPr lang="fi-FI" b="1" dirty="0"/>
              <a:t>abioottiseksi typensidonnaksi</a:t>
            </a:r>
            <a:r>
              <a:rPr lang="fi-FI" dirty="0"/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F6BC1E-2C83-45A4-B53E-E0F69CC29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681" y="593887"/>
            <a:ext cx="2039725" cy="2719633"/>
          </a:xfrm>
          <a:prstGeom prst="rect">
            <a:avLst/>
          </a:prstGeom>
        </p:spPr>
      </p:pic>
      <p:pic>
        <p:nvPicPr>
          <p:cNvPr id="1026" name="Picture 2" descr="File:Automobile exhaust gas.jpg - Wikimedia Commons">
            <a:extLst>
              <a:ext uri="{FF2B5EF4-FFF2-40B4-BE49-F238E27FC236}">
                <a16:creationId xmlns:a16="http://schemas.microsoft.com/office/drawing/2014/main" id="{84F6F28D-73D4-4218-846E-ED18B28A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81" y="4025078"/>
            <a:ext cx="2295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73241"/>
            <a:ext cx="9036496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 dirty="0"/>
              <a:t>Laita kuvat oikeaan järjestykseen.</a:t>
            </a:r>
            <a:br>
              <a:rPr lang="fi-FI" altLang="fi-FI" sz="4000" dirty="0"/>
            </a:br>
            <a:r>
              <a:rPr lang="fi-FI" altLang="fi-FI" sz="4000" dirty="0"/>
              <a:t>Mistä kuvasarjassa on kyse?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54" y="1774473"/>
            <a:ext cx="230936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94" y="1663206"/>
            <a:ext cx="3831945" cy="2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62" y="4437064"/>
            <a:ext cx="2501638" cy="228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149726"/>
            <a:ext cx="23764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30" y="2084479"/>
            <a:ext cx="2644770" cy="198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982662" y="4951056"/>
            <a:ext cx="308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dirty="0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0927188" y="3202881"/>
            <a:ext cx="3080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311900" y="5519385"/>
            <a:ext cx="43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dirty="0">
                <a:latin typeface="Verdana" panose="020B0604030504040204" pitchFamily="34" charset="0"/>
              </a:rPr>
              <a:t>C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6743700" y="3141664"/>
            <a:ext cx="43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10417176" y="5897366"/>
            <a:ext cx="431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dirty="0">
                <a:latin typeface="Verdan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086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37C4F-6067-432F-A02F-8E695130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Denitrifikaatio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3DB57-C0F4-407F-B497-428C62EC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9724"/>
            <a:ext cx="10972800" cy="5115034"/>
          </a:xfrm>
        </p:spPr>
        <p:txBody>
          <a:bodyPr>
            <a:normAutofit/>
          </a:bodyPr>
          <a:lstStyle/>
          <a:p>
            <a:r>
              <a:rPr lang="fi-FI" dirty="0"/>
              <a:t>Hapettomissa oloissa </a:t>
            </a:r>
            <a:r>
              <a:rPr lang="fi-FI" dirty="0" err="1"/>
              <a:t>denitrifikaatiobakteerit</a:t>
            </a:r>
            <a:r>
              <a:rPr lang="fi-FI" dirty="0"/>
              <a:t> palauttavat maaperän typpeä takaisin kaasumaiseksi typeksi (N</a:t>
            </a:r>
            <a:r>
              <a:rPr lang="fi-FI" baseline="-25000" dirty="0"/>
              <a:t>2</a:t>
            </a:r>
            <a:r>
              <a:rPr lang="fi-FI" dirty="0"/>
              <a:t>), joka siirtyy ilmakehään = </a:t>
            </a:r>
            <a:r>
              <a:rPr lang="fi-FI" dirty="0" err="1"/>
              <a:t>denitrifikaatio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esim. vettynyt ja/tai tiivistynyt maa </a:t>
            </a:r>
          </a:p>
          <a:p>
            <a:pPr lvl="1"/>
            <a:r>
              <a:rPr lang="fi-FI" dirty="0">
                <a:latin typeface="Calibri Light" panose="020F0302020204030204" pitchFamily="34" charset="0"/>
                <a:cs typeface="Calibri Light" panose="020F0302020204030204" pitchFamily="34" charset="0"/>
              </a:rPr>
              <a:t>→ </a:t>
            </a:r>
            <a:r>
              <a:rPr lang="fi-FI" dirty="0"/>
              <a:t>peltoja muokataan maan rakenteen parantamiseksi</a:t>
            </a:r>
          </a:p>
          <a:p>
            <a:r>
              <a:rPr lang="fi-FI" dirty="0" err="1"/>
              <a:t>Denitrifikaatiobakteereita</a:t>
            </a:r>
            <a:r>
              <a:rPr lang="fi-FI" dirty="0"/>
              <a:t> hyödynnetään jätevedenpuhdistamoissa typen poistamisessa jätevesistä.</a:t>
            </a:r>
          </a:p>
        </p:txBody>
      </p:sp>
    </p:spTree>
    <p:extLst>
      <p:ext uri="{BB962C8B-B14F-4D97-AF65-F5344CB8AC3E}">
        <p14:creationId xmlns:p14="http://schemas.microsoft.com/office/powerpoint/2010/main" val="1064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ECF9416-6C13-4BCA-A6B8-B24CA798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9434"/>
            <a:ext cx="9144000" cy="609913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32D780B-BE6D-4322-B42A-3DC911CC3A6C}"/>
              </a:ext>
            </a:extLst>
          </p:cNvPr>
          <p:cNvSpPr txBox="1"/>
          <p:nvPr/>
        </p:nvSpPr>
        <p:spPr>
          <a:xfrm>
            <a:off x="1724297" y="6355166"/>
            <a:ext cx="49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Typen kierto</a:t>
            </a:r>
          </a:p>
        </p:txBody>
      </p:sp>
    </p:spTree>
    <p:extLst>
      <p:ext uri="{BB962C8B-B14F-4D97-AF65-F5344CB8AC3E}">
        <p14:creationId xmlns:p14="http://schemas.microsoft.com/office/powerpoint/2010/main" val="29984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54" y="0"/>
            <a:ext cx="7055025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78555EB-1B8B-49EA-A062-29242813551F}"/>
              </a:ext>
            </a:extLst>
          </p:cNvPr>
          <p:cNvSpPr txBox="1"/>
          <p:nvPr/>
        </p:nvSpPr>
        <p:spPr>
          <a:xfrm>
            <a:off x="386499" y="904973"/>
            <a:ext cx="35633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a) Täydennä kaavioon X-merkkien paikalle oikeat sanat alla olevasta listasta:</a:t>
            </a:r>
          </a:p>
          <a:p>
            <a:r>
              <a:rPr lang="fi-FI" dirty="0">
                <a:latin typeface="+mj-lt"/>
              </a:rPr>
              <a:t>ammoniumioni NH</a:t>
            </a:r>
            <a:r>
              <a:rPr lang="fi-FI" baseline="-25000" dirty="0">
                <a:latin typeface="+mj-lt"/>
              </a:rPr>
              <a:t>4</a:t>
            </a:r>
            <a:r>
              <a:rPr lang="fi-FI" baseline="30000" dirty="0">
                <a:latin typeface="+mj-lt"/>
              </a:rPr>
              <a:t>+</a:t>
            </a:r>
            <a:endParaRPr lang="fi-FI" dirty="0">
              <a:latin typeface="+mj-lt"/>
            </a:endParaRPr>
          </a:p>
          <a:p>
            <a:r>
              <a:rPr lang="fi-FI" dirty="0" err="1">
                <a:latin typeface="+mj-lt"/>
              </a:rPr>
              <a:t>denitrifikaatiobakteerit</a:t>
            </a: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nitraatti NO</a:t>
            </a:r>
            <a:r>
              <a:rPr lang="fi-FI" baseline="-25000" dirty="0">
                <a:latin typeface="+mj-lt"/>
              </a:rPr>
              <a:t>3</a:t>
            </a:r>
            <a:r>
              <a:rPr lang="fi-FI" baseline="30000" dirty="0">
                <a:latin typeface="+mj-lt"/>
              </a:rPr>
              <a:t>-</a:t>
            </a:r>
          </a:p>
          <a:p>
            <a:r>
              <a:rPr lang="fi-FI" dirty="0">
                <a:latin typeface="+mj-lt"/>
              </a:rPr>
              <a:t>nitriitti NO</a:t>
            </a:r>
            <a:r>
              <a:rPr lang="fi-FI" baseline="-25000" dirty="0">
                <a:latin typeface="+mj-lt"/>
              </a:rPr>
              <a:t>2</a:t>
            </a:r>
            <a:r>
              <a:rPr lang="fi-FI" baseline="30000" dirty="0">
                <a:latin typeface="+mj-lt"/>
              </a:rPr>
              <a:t>-</a:t>
            </a:r>
            <a:r>
              <a:rPr lang="fi-FI" dirty="0">
                <a:latin typeface="+mj-lt"/>
              </a:rPr>
              <a:t> </a:t>
            </a:r>
          </a:p>
          <a:p>
            <a:r>
              <a:rPr lang="fi-FI" dirty="0">
                <a:latin typeface="+mj-lt"/>
              </a:rPr>
              <a:t>typen oksidit</a:t>
            </a:r>
          </a:p>
          <a:p>
            <a:r>
              <a:rPr lang="fi-FI" dirty="0">
                <a:latin typeface="+mj-lt"/>
              </a:rPr>
              <a:t>typensitojabakteerit</a:t>
            </a:r>
          </a:p>
          <a:p>
            <a:r>
              <a:rPr lang="fi-FI" dirty="0">
                <a:latin typeface="+mj-lt"/>
              </a:rPr>
              <a:t>typpikaasu</a:t>
            </a:r>
          </a:p>
          <a:p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b) Sijoita prosessien 1-5 numerot typen kierron vaiheisiin:</a:t>
            </a:r>
          </a:p>
          <a:p>
            <a:r>
              <a:rPr lang="fi-FI" dirty="0">
                <a:latin typeface="+mj-lt"/>
              </a:rPr>
              <a:t>___ abioottinen typensidonta </a:t>
            </a:r>
          </a:p>
          <a:p>
            <a:r>
              <a:rPr lang="fi-FI" dirty="0">
                <a:latin typeface="+mj-lt"/>
              </a:rPr>
              <a:t>___ biologinen typensidonta </a:t>
            </a:r>
          </a:p>
          <a:p>
            <a:r>
              <a:rPr lang="fi-FI" dirty="0">
                <a:latin typeface="+mj-lt"/>
              </a:rPr>
              <a:t>___ </a:t>
            </a:r>
            <a:r>
              <a:rPr lang="fi-FI" dirty="0" err="1">
                <a:latin typeface="+mj-lt"/>
              </a:rPr>
              <a:t>denitrifikaatio</a:t>
            </a: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___ </a:t>
            </a:r>
            <a:r>
              <a:rPr lang="fi-FI" dirty="0" err="1">
                <a:latin typeface="+mj-lt"/>
              </a:rPr>
              <a:t>nitrifikaatio</a:t>
            </a:r>
            <a:r>
              <a:rPr lang="fi-FI" dirty="0">
                <a:latin typeface="+mj-lt"/>
              </a:rPr>
              <a:t> </a:t>
            </a:r>
          </a:p>
          <a:p>
            <a:r>
              <a:rPr lang="fi-FI" dirty="0">
                <a:latin typeface="+mj-lt"/>
              </a:rPr>
              <a:t>___ salamointi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0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A6ED0DF-8616-4F24-82B4-A79175FB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34" y="0"/>
            <a:ext cx="7259676" cy="6725162"/>
          </a:xfrm>
          <a:prstGeom prst="rect">
            <a:avLst/>
          </a:prstGeom>
        </p:spPr>
      </p:pic>
      <p:sp>
        <p:nvSpPr>
          <p:cNvPr id="96" name="Suorakulmio 95">
            <a:extLst>
              <a:ext uri="{FF2B5EF4-FFF2-40B4-BE49-F238E27FC236}">
                <a16:creationId xmlns:a16="http://schemas.microsoft.com/office/drawing/2014/main" id="{ACE98415-3F77-4A7F-A19C-61E72308A110}"/>
              </a:ext>
            </a:extLst>
          </p:cNvPr>
          <p:cNvSpPr/>
          <p:nvPr/>
        </p:nvSpPr>
        <p:spPr>
          <a:xfrm>
            <a:off x="584462" y="1611984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+mj-lt"/>
              </a:rPr>
              <a:t>2 abioottinen typensidonta </a:t>
            </a:r>
          </a:p>
          <a:p>
            <a:r>
              <a:rPr lang="fi-FI" dirty="0">
                <a:latin typeface="+mj-lt"/>
              </a:rPr>
              <a:t>3 biologinen typensidonta </a:t>
            </a:r>
          </a:p>
          <a:p>
            <a:r>
              <a:rPr lang="fi-FI" dirty="0">
                <a:latin typeface="+mj-lt"/>
              </a:rPr>
              <a:t>5 </a:t>
            </a:r>
            <a:r>
              <a:rPr lang="fi-FI" dirty="0" err="1">
                <a:latin typeface="+mj-lt"/>
              </a:rPr>
              <a:t>denitrifikaatio</a:t>
            </a:r>
            <a:endParaRPr lang="fi-FI" dirty="0">
              <a:latin typeface="+mj-lt"/>
            </a:endParaRPr>
          </a:p>
          <a:p>
            <a:r>
              <a:rPr lang="fi-FI" dirty="0">
                <a:latin typeface="+mj-lt"/>
              </a:rPr>
              <a:t>4 </a:t>
            </a:r>
            <a:r>
              <a:rPr lang="fi-FI" dirty="0" err="1">
                <a:latin typeface="+mj-lt"/>
              </a:rPr>
              <a:t>nitrifikaatio</a:t>
            </a:r>
            <a:r>
              <a:rPr lang="fi-FI" dirty="0">
                <a:latin typeface="+mj-lt"/>
              </a:rPr>
              <a:t> </a:t>
            </a:r>
          </a:p>
          <a:p>
            <a:r>
              <a:rPr lang="fi-FI" dirty="0">
                <a:latin typeface="+mj-lt"/>
              </a:rPr>
              <a:t>1 salamointi</a:t>
            </a:r>
          </a:p>
        </p:txBody>
      </p:sp>
    </p:spTree>
    <p:extLst>
      <p:ext uri="{BB962C8B-B14F-4D97-AF65-F5344CB8AC3E}">
        <p14:creationId xmlns:p14="http://schemas.microsoft.com/office/powerpoint/2010/main" val="2491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2428C25-E63A-4CF6-BAF8-CD6D192E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667" y="-21209"/>
            <a:ext cx="534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36118"/>
            <a:ext cx="5398416" cy="1143000"/>
          </a:xfrm>
        </p:spPr>
        <p:txBody>
          <a:bodyPr/>
          <a:lstStyle/>
          <a:p>
            <a:pPr eaLnBrk="1" hangingPunct="1"/>
            <a:r>
              <a:rPr lang="fi-FI" altLang="fi-FI" dirty="0"/>
              <a:t>Fosforin kierto</a:t>
            </a:r>
            <a:endParaRPr lang="en-US" altLang="fi-FI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56011" y="2121407"/>
            <a:ext cx="636384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z="2400" dirty="0"/>
              <a:t>Fosforia on soluissa ATP-molekyyleissä, nukleiinihapoissa (dna, rna) ja solukalvojen rakennusaineena. Lisäksi fosfori on luiden ja hampaiden rakennusaine.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i-FI" altLang="fi-FI" sz="2400" dirty="0"/>
              <a:t>Fosfori on useille kasveille eniten kasvua rajoittava tekijä eli minimiravinne. Siksi sen lisääntyminen kasvattaa tuottajien perustuotantoa ekosysteemissä.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8F58DD2-B9EC-467C-AC01-6252C632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58" y="1967334"/>
            <a:ext cx="5048200" cy="335238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BB6C5F7F-9A86-40AD-98F0-EE3821C35E23}"/>
              </a:ext>
            </a:extLst>
          </p:cNvPr>
          <p:cNvSpPr txBox="1"/>
          <p:nvPr/>
        </p:nvSpPr>
        <p:spPr>
          <a:xfrm>
            <a:off x="7284682" y="5490869"/>
            <a:ext cx="438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Kuva: Yara </a:t>
            </a:r>
            <a:r>
              <a:rPr lang="fi-FI" sz="1600" dirty="0">
                <a:hlinkClick r:id="rId3"/>
              </a:rPr>
              <a:t>https://www.yara.fi/lannoitus/ravinteet/fosfori/fosfori-liikkuu-huonosti/</a:t>
            </a:r>
            <a:r>
              <a:rPr lang="fi-F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23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245351-C09A-4EB8-B43A-F23C8800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10" y="-161302"/>
            <a:ext cx="4339472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Fosforin 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EF5F8E-7EB2-4943-89DC-0ACDBE789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32" y="715110"/>
            <a:ext cx="6210290" cy="5732579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Fosforia esiintyy kallioperässä fosfaatteina.</a:t>
            </a:r>
          </a:p>
          <a:p>
            <a:r>
              <a:rPr lang="fi-FI" dirty="0"/>
              <a:t>Kallioperän rapautuessa fosfaattia päätyy maaperään ja vesistöihin. Tuottajat ottavat fosforia epäorgaanisina fosfaatteina (PO</a:t>
            </a:r>
            <a:r>
              <a:rPr lang="fi-FI" baseline="-25000" dirty="0"/>
              <a:t>4</a:t>
            </a:r>
            <a:r>
              <a:rPr lang="fi-FI" baseline="30000" dirty="0"/>
              <a:t>3-</a:t>
            </a:r>
            <a:r>
              <a:rPr lang="fi-FI" dirty="0"/>
              <a:t>) maaperästä. </a:t>
            </a:r>
          </a:p>
          <a:p>
            <a:r>
              <a:rPr lang="fi-FI" dirty="0"/>
              <a:t>Eläimet saavat fosforia syömänsä ravinnon mukana.</a:t>
            </a:r>
          </a:p>
          <a:p>
            <a:r>
              <a:rPr lang="fi-FI" dirty="0"/>
              <a:t>Kuolleiden eliöiden sisältämä orgaaninen</a:t>
            </a:r>
            <a:r>
              <a:rPr lang="fi-FI" i="1" dirty="0"/>
              <a:t> </a:t>
            </a:r>
            <a:r>
              <a:rPr lang="fi-FI" dirty="0"/>
              <a:t>fosfori palautuu epäorgaanisiksi fosfaateiksi, jotka ovat jälleen kasvien käytettävissä.</a:t>
            </a:r>
          </a:p>
          <a:p>
            <a:r>
              <a:rPr lang="fi-FI" dirty="0"/>
              <a:t>Fosforin kierrossa tarkastellaan vain maa- ja kallioperää sekä vesistöjä. Fosforia ei esiinny ilmakehässä.</a:t>
            </a:r>
          </a:p>
          <a:p>
            <a:r>
              <a:rPr lang="fi-FI" dirty="0"/>
              <a:t>Fosfori aiheuttaa vesistöjen rehevöitymistä.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AutoShape 2" descr="https://peda.net/oppimateriaalit/e-oppi/kehitt%C3%A4minen/lukio/lukion-biologia/uusi-ops-2021/s2ejy3/5-aineiden-kierto/12fk/b2:file/photo/16e6914b3acc3deffe7e1a0d5f467aa787160102/fosforin-kierto-JSalomaa-taitto.png">
            <a:extLst>
              <a:ext uri="{FF2B5EF4-FFF2-40B4-BE49-F238E27FC236}">
                <a16:creationId xmlns:a16="http://schemas.microsoft.com/office/drawing/2014/main" id="{1B0EB1FF-EA2F-45DE-A1E7-11A52ABC2D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8882B23-A389-4840-B2B0-08454895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522" y="-59113"/>
            <a:ext cx="5997747" cy="72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763294" y="2852936"/>
            <a:ext cx="3395662" cy="1106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altLang="fi-FI" sz="3200" dirty="0"/>
              <a:t>Kompostoinnissa ravinteet kiertävät.</a:t>
            </a:r>
          </a:p>
        </p:txBody>
      </p:sp>
      <p:pic>
        <p:nvPicPr>
          <p:cNvPr id="5123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2060575"/>
            <a:ext cx="1554162" cy="2516188"/>
          </a:xfrm>
          <a:noFill/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49276"/>
            <a:ext cx="14398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052514"/>
            <a:ext cx="16557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437063"/>
            <a:ext cx="19431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4797425"/>
            <a:ext cx="237648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8" name="Line 14"/>
          <p:cNvSpPr>
            <a:spLocks noChangeShapeType="1"/>
          </p:cNvSpPr>
          <p:nvPr/>
        </p:nvSpPr>
        <p:spPr bwMode="auto">
          <a:xfrm flipH="1" flipV="1">
            <a:off x="3503614" y="4797425"/>
            <a:ext cx="9366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129" name="Line 15"/>
          <p:cNvSpPr>
            <a:spLocks noChangeShapeType="1"/>
          </p:cNvSpPr>
          <p:nvPr/>
        </p:nvSpPr>
        <p:spPr bwMode="auto">
          <a:xfrm flipV="1">
            <a:off x="4151313" y="1268414"/>
            <a:ext cx="12239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130" name="Line 16"/>
          <p:cNvSpPr>
            <a:spLocks noChangeShapeType="1"/>
          </p:cNvSpPr>
          <p:nvPr/>
        </p:nvSpPr>
        <p:spPr bwMode="auto">
          <a:xfrm>
            <a:off x="7032626" y="1125538"/>
            <a:ext cx="16557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131" name="Line 17"/>
          <p:cNvSpPr>
            <a:spLocks noChangeShapeType="1"/>
          </p:cNvSpPr>
          <p:nvPr/>
        </p:nvSpPr>
        <p:spPr bwMode="auto">
          <a:xfrm>
            <a:off x="9480550" y="27082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132" name="Line 19"/>
          <p:cNvSpPr>
            <a:spLocks noChangeShapeType="1"/>
          </p:cNvSpPr>
          <p:nvPr/>
        </p:nvSpPr>
        <p:spPr bwMode="auto">
          <a:xfrm flipH="1">
            <a:off x="6888163" y="5013325"/>
            <a:ext cx="14398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2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4619" y="765175"/>
            <a:ext cx="10990053" cy="577364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i-FI" altLang="fi-FI" sz="2800" dirty="0"/>
              <a:t>Aine ei häviä vaan se 1) kiertää luonnossa muodosta ja eliöstä toiseen elollisen ja elottoman luonnon välillä tai 2) varastoituu lyhyemmäksi tai pidemmäksi aikaa → </a:t>
            </a:r>
            <a:r>
              <a:rPr lang="fi-FI" altLang="fi-FI" sz="2800" b="1" dirty="0">
                <a:solidFill>
                  <a:srgbClr val="008000"/>
                </a:solidFill>
              </a:rPr>
              <a:t>AINEIDEN KIERTO</a:t>
            </a:r>
          </a:p>
          <a:p>
            <a:pPr marL="0" indent="0">
              <a:lnSpc>
                <a:spcPct val="80000"/>
              </a:lnSpc>
              <a:buNone/>
            </a:pPr>
            <a:endParaRPr lang="fi-FI" altLang="fi-FI" sz="2800" b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fi-FI" altLang="fi-FI" sz="2800" dirty="0"/>
              <a:t>Mitä ovat kasvin ravinteet?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/>
              <a:t>Ravinteet määritellään </a:t>
            </a:r>
            <a:r>
              <a:rPr lang="fi-FI" altLang="fi-FI" sz="2400" u="sng" dirty="0"/>
              <a:t>alkuaineiksi</a:t>
            </a:r>
            <a:r>
              <a:rPr lang="fi-FI" altLang="fi-FI" sz="2400" dirty="0"/>
              <a:t>, joita kasvi välttämättä tarvitsee kasvuunsa ja kehitykseensä.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dirty="0"/>
              <a:t>Kasvi tarvitsee yhteyttämiseen happea, hiiltä ja vetyä.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400" u="sng" dirty="0"/>
              <a:t>Pääravinteet</a:t>
            </a:r>
            <a:r>
              <a:rPr lang="fi-FI" altLang="fi-FI" sz="2400" dirty="0"/>
              <a:t> ovat typpi, rikki, kalium, magnesium, kalsium ja fosfori.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fi-FI" sz="2400" u="sng" dirty="0" err="1"/>
              <a:t>Kivennäisaineet</a:t>
            </a:r>
            <a:r>
              <a:rPr lang="en-US" altLang="fi-FI" sz="2400" dirty="0"/>
              <a:t> </a:t>
            </a:r>
            <a:r>
              <a:rPr lang="en-US" altLang="fi-FI" sz="2400" dirty="0" err="1"/>
              <a:t>jaetaan</a:t>
            </a:r>
            <a:r>
              <a:rPr lang="en-US" altLang="fi-FI" sz="2400" dirty="0"/>
              <a:t> </a:t>
            </a:r>
            <a:r>
              <a:rPr lang="en-US" altLang="fi-FI" sz="2400" u="sng" dirty="0" err="1"/>
              <a:t>makrokivennäisiin</a:t>
            </a:r>
            <a:r>
              <a:rPr lang="en-US" altLang="fi-FI" sz="2400" dirty="0"/>
              <a:t> ja </a:t>
            </a:r>
            <a:r>
              <a:rPr lang="en-US" altLang="fi-FI" sz="2400" dirty="0" err="1"/>
              <a:t>mikrokivennäisiin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eli</a:t>
            </a:r>
            <a:r>
              <a:rPr lang="en-US" altLang="fi-FI" sz="2400" dirty="0"/>
              <a:t> </a:t>
            </a:r>
            <a:r>
              <a:rPr lang="en-US" altLang="fi-FI" sz="2400" u="sng" dirty="0" err="1"/>
              <a:t>hivenaineisiin</a:t>
            </a:r>
            <a:r>
              <a:rPr lang="en-US" altLang="fi-FI" sz="24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fi-FI" sz="2400" dirty="0" err="1"/>
              <a:t>Kivennäisiä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tarvitaan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eliöissä</a:t>
            </a:r>
            <a:r>
              <a:rPr lang="en-US" altLang="fi-FI" sz="2400" dirty="0"/>
              <a:t> </a:t>
            </a:r>
            <a:r>
              <a:rPr lang="en-US" altLang="fi-FI" sz="2400" dirty="0" err="1"/>
              <a:t>kolmenlaisiin</a:t>
            </a:r>
            <a:r>
              <a:rPr lang="en-US" altLang="fi-FI" sz="2400" dirty="0"/>
              <a:t> </a:t>
            </a:r>
            <a:r>
              <a:rPr lang="en-US" altLang="fi-FI" sz="2400" dirty="0" err="1"/>
              <a:t>tehtäviin</a:t>
            </a:r>
            <a:r>
              <a:rPr lang="en-US" altLang="fi-FI" sz="2400" dirty="0"/>
              <a:t>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i-FI" dirty="0" err="1"/>
              <a:t>solujen</a:t>
            </a:r>
            <a:r>
              <a:rPr lang="en-US" altLang="fi-FI" dirty="0"/>
              <a:t> </a:t>
            </a:r>
            <a:r>
              <a:rPr lang="en-US" altLang="fi-FI" dirty="0" err="1"/>
              <a:t>rakennusaineiksi</a:t>
            </a:r>
            <a:r>
              <a:rPr lang="en-US" altLang="fi-FI" dirty="0"/>
              <a:t>: </a:t>
            </a:r>
            <a:r>
              <a:rPr lang="en-US" altLang="fi-FI" dirty="0" err="1"/>
              <a:t>esim</a:t>
            </a:r>
            <a:r>
              <a:rPr lang="en-US" altLang="fi-FI" dirty="0"/>
              <a:t> Ca, P, Mg, Si, 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i-FI" dirty="0" err="1"/>
              <a:t>solukkojen</a:t>
            </a:r>
            <a:r>
              <a:rPr lang="en-US" altLang="fi-FI" dirty="0"/>
              <a:t> ja </a:t>
            </a:r>
            <a:r>
              <a:rPr lang="en-US" altLang="fi-FI" dirty="0" err="1"/>
              <a:t>kudosten</a:t>
            </a:r>
            <a:r>
              <a:rPr lang="en-US" altLang="fi-FI" dirty="0"/>
              <a:t> </a:t>
            </a:r>
            <a:r>
              <a:rPr lang="en-US" altLang="fi-FI" dirty="0" err="1"/>
              <a:t>osmoottisen</a:t>
            </a:r>
            <a:r>
              <a:rPr lang="en-US" altLang="fi-FI" dirty="0"/>
              <a:t> </a:t>
            </a:r>
            <a:r>
              <a:rPr lang="en-US" altLang="fi-FI" dirty="0" err="1"/>
              <a:t>paineen</a:t>
            </a:r>
            <a:r>
              <a:rPr lang="en-US" altLang="fi-FI" dirty="0"/>
              <a:t> ja </a:t>
            </a:r>
            <a:r>
              <a:rPr lang="en-US" altLang="fi-FI" dirty="0" err="1"/>
              <a:t>kalvojen</a:t>
            </a:r>
            <a:r>
              <a:rPr lang="en-US" altLang="fi-FI" dirty="0"/>
              <a:t> </a:t>
            </a:r>
            <a:r>
              <a:rPr lang="en-US" altLang="fi-FI" dirty="0" err="1"/>
              <a:t>läpäisyvyyden</a:t>
            </a:r>
            <a:r>
              <a:rPr lang="en-US" altLang="fi-FI" dirty="0"/>
              <a:t> </a:t>
            </a:r>
            <a:r>
              <a:rPr lang="en-US" altLang="fi-FI" dirty="0" err="1"/>
              <a:t>säätelyyn</a:t>
            </a:r>
            <a:r>
              <a:rPr lang="en-US" altLang="fi-FI" dirty="0"/>
              <a:t>: </a:t>
            </a:r>
            <a:r>
              <a:rPr lang="en-US" altLang="fi-FI" dirty="0" err="1"/>
              <a:t>esim</a:t>
            </a:r>
            <a:r>
              <a:rPr lang="en-US" altLang="fi-FI" dirty="0"/>
              <a:t>. Na, K, Cl, Ca, Mg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i-FI" dirty="0" err="1"/>
              <a:t>katalyyteiksi</a:t>
            </a:r>
            <a:r>
              <a:rPr lang="en-US" altLang="fi-FI" dirty="0"/>
              <a:t> </a:t>
            </a:r>
            <a:r>
              <a:rPr lang="en-US" altLang="fi-FI" dirty="0" err="1"/>
              <a:t>entsyymi</a:t>
            </a:r>
            <a:r>
              <a:rPr lang="en-US" altLang="fi-FI" dirty="0"/>
              <a:t>- ja </a:t>
            </a:r>
            <a:r>
              <a:rPr lang="en-US" altLang="fi-FI" dirty="0" err="1"/>
              <a:t>hormonisäätelyyn</a:t>
            </a:r>
            <a:r>
              <a:rPr lang="en-US" altLang="fi-FI" dirty="0"/>
              <a:t>: </a:t>
            </a:r>
            <a:r>
              <a:rPr lang="en-US" altLang="fi-FI" dirty="0" err="1"/>
              <a:t>esim</a:t>
            </a:r>
            <a:r>
              <a:rPr lang="en-US" altLang="fi-FI" dirty="0"/>
              <a:t>. Fe, Co, Zn, Mn, Mo, Se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2086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altLang="fi-FI" b="1" dirty="0"/>
              <a:t>Aineiden kierron häiriöt</a:t>
            </a:r>
            <a:endParaRPr lang="en-US" altLang="fi-FI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685" y="1666915"/>
            <a:ext cx="10052115" cy="4695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i-FI" altLang="fi-FI" dirty="0"/>
              <a:t>Aineiden kierron häiriöt aiheuttavat vakavia ympäristöongelmia. </a:t>
            </a:r>
          </a:p>
          <a:p>
            <a:pPr marL="0" indent="0" eaLnBrk="1" hangingPunct="1">
              <a:buNone/>
            </a:pPr>
            <a:r>
              <a:rPr lang="fi-FI" altLang="fi-FI" dirty="0"/>
              <a:t>Luonnossa kierto on suljettua. </a:t>
            </a:r>
          </a:p>
          <a:p>
            <a:pPr marL="0" indent="0" eaLnBrk="1" hangingPunct="1">
              <a:buNone/>
            </a:pPr>
            <a:r>
              <a:rPr lang="fi-FI" altLang="fi-FI" dirty="0"/>
              <a:t>Ihmisen toiminnan tuloksena kierto muuttuu avoimeksi, jolloin aineita otetaan luontoon muodostuneista varastoista ja vastaavasti niitä päästöjen myötä kertyy jonnekin muualle liikaa.</a:t>
            </a:r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34338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altLang="fi-FI" b="1" dirty="0"/>
              <a:t>Aineiden kierron häiriöitä</a:t>
            </a:r>
            <a:endParaRPr lang="en-US" altLang="fi-FI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113" y="2276475"/>
            <a:ext cx="10972800" cy="3849688"/>
          </a:xfrm>
        </p:spPr>
        <p:txBody>
          <a:bodyPr/>
          <a:lstStyle/>
          <a:p>
            <a:pPr eaLnBrk="1" hangingPunct="1"/>
            <a:r>
              <a:rPr lang="fi-FI" altLang="fi-FI" dirty="0"/>
              <a:t>hiili → ilmaston lämpeneminen</a:t>
            </a:r>
          </a:p>
          <a:p>
            <a:pPr eaLnBrk="1" hangingPunct="1"/>
            <a:r>
              <a:rPr lang="fi-FI" altLang="fi-FI" dirty="0"/>
              <a:t>typpi → vesistöjen rehevöityminen, happamoituminen</a:t>
            </a:r>
          </a:p>
          <a:p>
            <a:pPr eaLnBrk="1" hangingPunct="1"/>
            <a:r>
              <a:rPr lang="fi-FI" altLang="fi-FI" dirty="0"/>
              <a:t>fosfori → vesistöjen rehevöityminen</a:t>
            </a:r>
          </a:p>
          <a:p>
            <a:pPr eaLnBrk="1" hangingPunct="1"/>
            <a:r>
              <a:rPr lang="fi-FI" altLang="fi-FI" dirty="0"/>
              <a:t>rikki → happamoituminen</a:t>
            </a:r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8663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4502331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Aineiden kierto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16817" y="1366346"/>
            <a:ext cx="6863254" cy="511503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Alkuaineet kiertävät ekosysteemissä sekä elollisessa (eliöt) että elottomassa (maaperä, ilma, vesi) luonnossa.</a:t>
            </a:r>
          </a:p>
          <a:p>
            <a:r>
              <a:rPr lang="fi-FI" dirty="0"/>
              <a:t>Eliöt saavat alkuaineita elottomasta luonnosta, esimerkiksi ravinteita maaperästä ja happea ilmasta.</a:t>
            </a:r>
          </a:p>
          <a:p>
            <a:r>
              <a:rPr lang="fi-FI" dirty="0"/>
              <a:t> Alkuaineita siirtyy myös yhdisteiden muodossa eliöstä toiseen, kun eliöt käyttävät toisiaan ravintona (ravintoketjut ja -verkot). </a:t>
            </a:r>
            <a:endParaRPr lang="fi-FI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3445812-1097-4DA4-8231-7CA550FB6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89" y="-42465"/>
            <a:ext cx="4814494" cy="690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916D141-18B8-4888-9901-5BC7C5E2E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08" y="0"/>
            <a:ext cx="5753492" cy="69845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C02452-FC85-45BA-A5C3-E216E71B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1" y="573989"/>
            <a:ext cx="5942029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Hiilen ja hapen 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943064-1E2F-4E65-9C0E-5993835B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08" y="1545996"/>
            <a:ext cx="5652940" cy="4869450"/>
          </a:xfrm>
        </p:spPr>
        <p:txBody>
          <a:bodyPr>
            <a:normAutofit fontScale="92500" lnSpcReduction="20000"/>
          </a:bodyPr>
          <a:lstStyle/>
          <a:p>
            <a:r>
              <a:rPr lang="fi-FI" sz="2800" dirty="0"/>
              <a:t>Hiilen ja hapen kierto liittyvät toisiinsa, jos tarkastellaan hiilidioksidin kiertokulkua ilmakehässä, tuottajien </a:t>
            </a:r>
            <a:r>
              <a:rPr lang="fi-FI" sz="2800" b="1" dirty="0"/>
              <a:t>fotosynteesiä</a:t>
            </a:r>
            <a:r>
              <a:rPr lang="fi-FI" sz="2800" dirty="0"/>
              <a:t> ja eliöiden </a:t>
            </a:r>
            <a:r>
              <a:rPr lang="fi-FI" sz="2800" b="1" dirty="0"/>
              <a:t>soluhengitystä</a:t>
            </a:r>
            <a:r>
              <a:rPr lang="fi-FI" sz="2800" dirty="0"/>
              <a:t>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pt-BR" sz="2800" dirty="0"/>
              <a:t>CO</a:t>
            </a:r>
            <a:r>
              <a:rPr lang="pt-BR" sz="2800" baseline="-25000" dirty="0"/>
              <a:t>2</a:t>
            </a:r>
            <a:r>
              <a:rPr lang="pt-BR" sz="2800" dirty="0"/>
              <a:t> + 6 H</a:t>
            </a:r>
            <a:r>
              <a:rPr lang="pt-BR" sz="2800" baseline="-25000" dirty="0"/>
              <a:t>2</a:t>
            </a:r>
            <a:r>
              <a:rPr lang="pt-BR" sz="2800" dirty="0"/>
              <a:t>O → C</a:t>
            </a:r>
            <a:r>
              <a:rPr lang="pt-BR" sz="2800" baseline="-25000" dirty="0"/>
              <a:t>6</a:t>
            </a:r>
            <a:r>
              <a:rPr lang="pt-BR" sz="2800" dirty="0"/>
              <a:t>H</a:t>
            </a:r>
            <a:r>
              <a:rPr lang="pt-BR" sz="2800" baseline="-25000" dirty="0"/>
              <a:t>12</a:t>
            </a:r>
            <a:r>
              <a:rPr lang="pt-BR" sz="2800" dirty="0"/>
              <a:t>O</a:t>
            </a:r>
            <a:r>
              <a:rPr lang="pt-BR" sz="2800" baseline="-25000" dirty="0"/>
              <a:t>6</a:t>
            </a:r>
            <a:r>
              <a:rPr lang="pt-BR" sz="2800" dirty="0"/>
              <a:t> + 6 O</a:t>
            </a:r>
            <a:r>
              <a:rPr lang="pt-BR" sz="2800" baseline="-25000" dirty="0"/>
              <a:t>2</a:t>
            </a:r>
          </a:p>
          <a:p>
            <a:pPr marL="0" indent="0">
              <a:buNone/>
            </a:pPr>
            <a:r>
              <a:rPr lang="pt-BR" sz="2800" dirty="0"/>
              <a:t>C</a:t>
            </a:r>
            <a:r>
              <a:rPr lang="pt-BR" sz="2800" baseline="-25000" dirty="0"/>
              <a:t>6</a:t>
            </a:r>
            <a:r>
              <a:rPr lang="pt-BR" sz="2800" dirty="0"/>
              <a:t>H</a:t>
            </a:r>
            <a:r>
              <a:rPr lang="pt-BR" sz="2800" baseline="-25000" dirty="0"/>
              <a:t>12</a:t>
            </a:r>
            <a:r>
              <a:rPr lang="pt-BR" sz="2800" dirty="0"/>
              <a:t>O</a:t>
            </a:r>
            <a:r>
              <a:rPr lang="pt-BR" sz="2800" baseline="-25000" dirty="0"/>
              <a:t>6</a:t>
            </a:r>
            <a:r>
              <a:rPr lang="pt-BR" sz="2800" dirty="0"/>
              <a:t> + 6 O</a:t>
            </a:r>
            <a:r>
              <a:rPr lang="pt-BR" sz="2800" baseline="-25000" dirty="0"/>
              <a:t>2 </a:t>
            </a:r>
            <a:r>
              <a:rPr lang="pt-BR" sz="2800" dirty="0"/>
              <a:t>→ CO</a:t>
            </a:r>
            <a:r>
              <a:rPr lang="pt-BR" sz="2800" baseline="-25000" dirty="0"/>
              <a:t>2</a:t>
            </a:r>
            <a:r>
              <a:rPr lang="pt-BR" sz="2800" dirty="0"/>
              <a:t> + 6 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endParaRPr lang="fi-FI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i-FI" sz="2000" dirty="0"/>
          </a:p>
          <a:p>
            <a:r>
              <a:rPr lang="fi-FI" sz="2800" dirty="0">
                <a:solidFill>
                  <a:schemeClr val="tx2">
                    <a:lumMod val="75000"/>
                  </a:schemeClr>
                </a:solidFill>
              </a:rPr>
              <a:t>Hiilen lähteiden ja hiilinielujen välistä erotusta kutsutaan </a:t>
            </a:r>
            <a:r>
              <a:rPr lang="fi-FI" sz="2800" u="sng" dirty="0">
                <a:solidFill>
                  <a:schemeClr val="tx2">
                    <a:lumMod val="75000"/>
                  </a:schemeClr>
                </a:solidFill>
              </a:rPr>
              <a:t>hiilitaseeksi</a:t>
            </a:r>
            <a:r>
              <a:rPr lang="fi-FI" sz="2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0851" y="-123595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Hiilen kierto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A1B98DF-7FDC-4360-AB6F-EF134C2E3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962" y="525951"/>
            <a:ext cx="9663023" cy="65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2" ma:contentTypeDescription="Create a new document." ma:contentTypeScope="" ma:versionID="027766b96abdf45913f39308751633b3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0674ca00f0b5cc7f82a9e763fa6aa809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405A00-543D-424E-99CE-2878C30C1651}">
  <ds:schemaRefs>
    <ds:schemaRef ds:uri="bca42fc1-4880-40d4-8ef3-5377c753750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8de771e-5b7d-459a-b0ec-5eb01b48c5e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4CFFC2-5F93-40D3-8AB7-F48265060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AD1E75-F669-4335-B7B9-41879F45A1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1408</TotalTime>
  <Words>862</Words>
  <Application>Microsoft Office PowerPoint</Application>
  <PresentationFormat>Widescreen</PresentationFormat>
  <Paragraphs>107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e-oppi-pp-master-v1.0. (1)</vt:lpstr>
      <vt:lpstr>Custom Design</vt:lpstr>
      <vt:lpstr>5. aineiden kierto</vt:lpstr>
      <vt:lpstr>Laita kuvat oikeaan järjestykseen. Mistä kuvasarjassa on kyse?</vt:lpstr>
      <vt:lpstr>PowerPoint Presentation</vt:lpstr>
      <vt:lpstr>PowerPoint Presentation</vt:lpstr>
      <vt:lpstr>Aineiden kierron häiriöt</vt:lpstr>
      <vt:lpstr>Aineiden kierron häiriöitä</vt:lpstr>
      <vt:lpstr>Aineiden kierto</vt:lpstr>
      <vt:lpstr>Hiilen ja hapen kierto</vt:lpstr>
      <vt:lpstr>Hiilen kierto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Ilmastomallit</vt:lpstr>
      <vt:lpstr>Hiilen kierto</vt:lpstr>
      <vt:lpstr>Typen kierto</vt:lpstr>
      <vt:lpstr>Typpi</vt:lpstr>
      <vt:lpstr>Typen kierto</vt:lpstr>
      <vt:lpstr>Denitrifikaatio</vt:lpstr>
      <vt:lpstr>PowerPoint Presentation</vt:lpstr>
      <vt:lpstr>PowerPoint Presentation</vt:lpstr>
      <vt:lpstr>PowerPoint Presentation</vt:lpstr>
      <vt:lpstr>PowerPoint Presentation</vt:lpstr>
      <vt:lpstr>Fosforin kierto</vt:lpstr>
      <vt:lpstr>Fosforin kierto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EKOSYSTEEMIT</dc:title>
  <dc:creator>attev_000</dc:creator>
  <cp:lastModifiedBy>Katri Sarlund</cp:lastModifiedBy>
  <cp:revision>17</cp:revision>
  <dcterms:created xsi:type="dcterms:W3CDTF">2016-07-25T10:08:26Z</dcterms:created>
  <dcterms:modified xsi:type="dcterms:W3CDTF">2022-08-30T11:13:15Z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