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66" r:id="rId7"/>
    <p:sldId id="265" r:id="rId8"/>
    <p:sldId id="257" r:id="rId9"/>
    <p:sldId id="258" r:id="rId10"/>
    <p:sldId id="259" r:id="rId11"/>
    <p:sldId id="263" r:id="rId12"/>
    <p:sldId id="262" r:id="rId13"/>
    <p:sldId id="264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41" autoAdjust="0"/>
  </p:normalViewPr>
  <p:slideViewPr>
    <p:cSldViewPr snapToGrid="0" snapToObject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 Sarlund" userId="c85f864c-318c-49ac-ad75-aa14a143cc52" providerId="ADAL" clId="{075B5A77-5961-45ED-A1D3-F10B567B558A}"/>
    <pc:docChg chg="delSld modSld">
      <pc:chgData name="Katri Sarlund" userId="c85f864c-318c-49ac-ad75-aa14a143cc52" providerId="ADAL" clId="{075B5A77-5961-45ED-A1D3-F10B567B558A}" dt="2021-09-04T09:45:40.974" v="6" actId="113"/>
      <pc:docMkLst>
        <pc:docMk/>
      </pc:docMkLst>
      <pc:sldChg chg="modSp">
        <pc:chgData name="Katri Sarlund" userId="c85f864c-318c-49ac-ad75-aa14a143cc52" providerId="ADAL" clId="{075B5A77-5961-45ED-A1D3-F10B567B558A}" dt="2021-09-04T09:45:40.974" v="6" actId="113"/>
        <pc:sldMkLst>
          <pc:docMk/>
          <pc:sldMk cId="1827298468" sldId="257"/>
        </pc:sldMkLst>
        <pc:spChg chg="mod">
          <ac:chgData name="Katri Sarlund" userId="c85f864c-318c-49ac-ad75-aa14a143cc52" providerId="ADAL" clId="{075B5A77-5961-45ED-A1D3-F10B567B558A}" dt="2021-09-04T09:45:40.974" v="6" actId="113"/>
          <ac:spMkLst>
            <pc:docMk/>
            <pc:sldMk cId="1827298468" sldId="257"/>
            <ac:spMk id="3" creationId="{00000000-0000-0000-0000-000000000000}"/>
          </ac:spMkLst>
        </pc:spChg>
      </pc:sldChg>
      <pc:sldChg chg="modSp">
        <pc:chgData name="Katri Sarlund" userId="c85f864c-318c-49ac-ad75-aa14a143cc52" providerId="ADAL" clId="{075B5A77-5961-45ED-A1D3-F10B567B558A}" dt="2021-09-04T09:45:35.992" v="5" actId="113"/>
        <pc:sldMkLst>
          <pc:docMk/>
          <pc:sldMk cId="3212146423" sldId="258"/>
        </pc:sldMkLst>
        <pc:spChg chg="mod">
          <ac:chgData name="Katri Sarlund" userId="c85f864c-318c-49ac-ad75-aa14a143cc52" providerId="ADAL" clId="{075B5A77-5961-45ED-A1D3-F10B567B558A}" dt="2021-09-04T09:45:35.992" v="5" actId="113"/>
          <ac:spMkLst>
            <pc:docMk/>
            <pc:sldMk cId="3212146423" sldId="258"/>
            <ac:spMk id="3" creationId="{00000000-0000-0000-0000-000000000000}"/>
          </ac:spMkLst>
        </pc:spChg>
      </pc:sldChg>
      <pc:sldChg chg="modSp">
        <pc:chgData name="Katri Sarlund" userId="c85f864c-318c-49ac-ad75-aa14a143cc52" providerId="ADAL" clId="{075B5A77-5961-45ED-A1D3-F10B567B558A}" dt="2021-09-04T09:45:30.257" v="4" actId="113"/>
        <pc:sldMkLst>
          <pc:docMk/>
          <pc:sldMk cId="1341146478" sldId="259"/>
        </pc:sldMkLst>
        <pc:spChg chg="mod">
          <ac:chgData name="Katri Sarlund" userId="c85f864c-318c-49ac-ad75-aa14a143cc52" providerId="ADAL" clId="{075B5A77-5961-45ED-A1D3-F10B567B558A}" dt="2021-09-04T09:45:30.257" v="4" actId="113"/>
          <ac:spMkLst>
            <pc:docMk/>
            <pc:sldMk cId="1341146478" sldId="259"/>
            <ac:spMk id="3" creationId="{00000000-0000-0000-0000-000000000000}"/>
          </ac:spMkLst>
        </pc:spChg>
      </pc:sldChg>
      <pc:sldChg chg="modSp">
        <pc:chgData name="Katri Sarlund" userId="c85f864c-318c-49ac-ad75-aa14a143cc52" providerId="ADAL" clId="{075B5A77-5961-45ED-A1D3-F10B567B558A}" dt="2021-09-04T09:45:24.043" v="3" actId="113"/>
        <pc:sldMkLst>
          <pc:docMk/>
          <pc:sldMk cId="669491960" sldId="260"/>
        </pc:sldMkLst>
        <pc:spChg chg="mod">
          <ac:chgData name="Katri Sarlund" userId="c85f864c-318c-49ac-ad75-aa14a143cc52" providerId="ADAL" clId="{075B5A77-5961-45ED-A1D3-F10B567B558A}" dt="2021-09-04T09:45:24.043" v="3" actId="113"/>
          <ac:spMkLst>
            <pc:docMk/>
            <pc:sldMk cId="669491960" sldId="260"/>
            <ac:spMk id="3" creationId="{00000000-0000-0000-0000-000000000000}"/>
          </ac:spMkLst>
        </pc:spChg>
      </pc:sldChg>
      <pc:sldChg chg="del">
        <pc:chgData name="Katri Sarlund" userId="c85f864c-318c-49ac-ad75-aa14a143cc52" providerId="ADAL" clId="{075B5A77-5961-45ED-A1D3-F10B567B558A}" dt="2021-09-04T09:45:08.034" v="1" actId="2696"/>
        <pc:sldMkLst>
          <pc:docMk/>
          <pc:sldMk cId="2213754370" sldId="267"/>
        </pc:sldMkLst>
      </pc:sldChg>
      <pc:sldChg chg="del">
        <pc:chgData name="Katri Sarlund" userId="c85f864c-318c-49ac-ad75-aa14a143cc52" providerId="ADAL" clId="{075B5A77-5961-45ED-A1D3-F10B567B558A}" dt="2021-09-04T09:45:20.225" v="2" actId="2696"/>
        <pc:sldMkLst>
          <pc:docMk/>
          <pc:sldMk cId="3830032983" sldId="268"/>
        </pc:sldMkLst>
      </pc:sldChg>
      <pc:sldChg chg="del">
        <pc:chgData name="Katri Sarlund" userId="c85f864c-318c-49ac-ad75-aa14a143cc52" providerId="ADAL" clId="{075B5A77-5961-45ED-A1D3-F10B567B558A}" dt="2021-09-04T09:45:05.705" v="0" actId="2696"/>
        <pc:sldMkLst>
          <pc:docMk/>
          <pc:sldMk cId="489078015" sldId="26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B45E0-7E84-4B7E-A620-D49D8F7D3E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6743509-FFD4-4263-A4EC-28A7C8E3D76A}">
      <dgm:prSet/>
      <dgm:spPr/>
      <dgm:t>
        <a:bodyPr/>
        <a:lstStyle/>
        <a:p>
          <a:pPr rtl="0"/>
          <a:r>
            <a:rPr lang="fi-FI"/>
            <a:t>Valon ja lämmön vuodenaikaiseen vaihteluun sopeutuminen</a:t>
          </a:r>
        </a:p>
      </dgm:t>
    </dgm:pt>
    <dgm:pt modelId="{8A2881A6-A53C-44AA-8A80-3EA5C9B101C1}" type="parTrans" cxnId="{73C339E8-9B7B-40BF-8F8E-83BE3CBF4F12}">
      <dgm:prSet/>
      <dgm:spPr/>
      <dgm:t>
        <a:bodyPr/>
        <a:lstStyle/>
        <a:p>
          <a:endParaRPr lang="fi-FI"/>
        </a:p>
      </dgm:t>
    </dgm:pt>
    <dgm:pt modelId="{18AEC0D5-82A0-4BA6-9AAE-7E67AE781FEA}" type="sibTrans" cxnId="{73C339E8-9B7B-40BF-8F8E-83BE3CBF4F12}">
      <dgm:prSet/>
      <dgm:spPr/>
      <dgm:t>
        <a:bodyPr/>
        <a:lstStyle/>
        <a:p>
          <a:endParaRPr lang="fi-FI"/>
        </a:p>
      </dgm:t>
    </dgm:pt>
    <dgm:pt modelId="{0D3F8078-E855-4CA8-BDD2-C315FC689C0A}">
      <dgm:prSet/>
      <dgm:spPr/>
      <dgm:t>
        <a:bodyPr/>
        <a:lstStyle/>
        <a:p>
          <a:pPr rtl="0"/>
          <a:r>
            <a:rPr lang="fi-FI" dirty="0"/>
            <a:t>Talvehtiminen vaatii eliöltä rakenteellisia ja toiminnallisia muutoksia</a:t>
          </a:r>
        </a:p>
      </dgm:t>
    </dgm:pt>
    <dgm:pt modelId="{33A18E62-FB5F-4831-83F0-0C8C80BDC57A}" type="parTrans" cxnId="{FBFA9477-5891-412B-AEFF-2CBA790FCF7C}">
      <dgm:prSet/>
      <dgm:spPr/>
      <dgm:t>
        <a:bodyPr/>
        <a:lstStyle/>
        <a:p>
          <a:endParaRPr lang="fi-FI"/>
        </a:p>
      </dgm:t>
    </dgm:pt>
    <dgm:pt modelId="{18D59BFF-5910-4711-819A-41AAB50A3A17}" type="sibTrans" cxnId="{FBFA9477-5891-412B-AEFF-2CBA790FCF7C}">
      <dgm:prSet/>
      <dgm:spPr/>
      <dgm:t>
        <a:bodyPr/>
        <a:lstStyle/>
        <a:p>
          <a:endParaRPr lang="fi-FI"/>
        </a:p>
      </dgm:t>
    </dgm:pt>
    <dgm:pt modelId="{888CCA12-6653-4640-98AF-C37CEA2227E5}">
      <dgm:prSet/>
      <dgm:spPr/>
      <dgm:t>
        <a:bodyPr/>
        <a:lstStyle/>
        <a:p>
          <a:pPr rtl="0"/>
          <a:r>
            <a:rPr lang="fi-FI"/>
            <a:t>Lumipeite suojaa</a:t>
          </a:r>
        </a:p>
      </dgm:t>
    </dgm:pt>
    <dgm:pt modelId="{4D0ECB8D-4216-4651-B784-7323FF406948}" type="parTrans" cxnId="{05BF46F3-E339-4845-BBD7-A5136E3E5D5B}">
      <dgm:prSet/>
      <dgm:spPr/>
      <dgm:t>
        <a:bodyPr/>
        <a:lstStyle/>
        <a:p>
          <a:endParaRPr lang="fi-FI"/>
        </a:p>
      </dgm:t>
    </dgm:pt>
    <dgm:pt modelId="{B7D15181-E386-4FD7-BE2F-E379190C9305}" type="sibTrans" cxnId="{05BF46F3-E339-4845-BBD7-A5136E3E5D5B}">
      <dgm:prSet/>
      <dgm:spPr/>
      <dgm:t>
        <a:bodyPr/>
        <a:lstStyle/>
        <a:p>
          <a:endParaRPr lang="fi-FI"/>
        </a:p>
      </dgm:t>
    </dgm:pt>
    <dgm:pt modelId="{89EB8B52-79DF-4485-A7F1-920436783C87}" type="pres">
      <dgm:prSet presAssocID="{8CCB45E0-7E84-4B7E-A620-D49D8F7D3E4B}" presName="linearFlow" presStyleCnt="0">
        <dgm:presLayoutVars>
          <dgm:dir/>
          <dgm:resizeHandles val="exact"/>
        </dgm:presLayoutVars>
      </dgm:prSet>
      <dgm:spPr/>
    </dgm:pt>
    <dgm:pt modelId="{25E10AF4-AEA5-4025-9FFE-3A3025DD76B7}" type="pres">
      <dgm:prSet presAssocID="{16743509-FFD4-4263-A4EC-28A7C8E3D76A}" presName="composite" presStyleCnt="0"/>
      <dgm:spPr/>
    </dgm:pt>
    <dgm:pt modelId="{EA903D48-04E7-44F4-9040-584B9AB04890}" type="pres">
      <dgm:prSet presAssocID="{16743509-FFD4-4263-A4EC-28A7C8E3D76A}" presName="imgShp" presStyleLbl="fgImgPlace1" presStyleIdx="0" presStyleCnt="3" custScaleX="173277" custScaleY="151080" custLinFactNeighborX="-3074" custLinFactNeighborY="-3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434FBD42-5CE1-440E-84A0-3263B55ACACD}" type="pres">
      <dgm:prSet presAssocID="{16743509-FFD4-4263-A4EC-28A7C8E3D76A}" presName="txShp" presStyleLbl="node1" presStyleIdx="0" presStyleCnt="3">
        <dgm:presLayoutVars>
          <dgm:bulletEnabled val="1"/>
        </dgm:presLayoutVars>
      </dgm:prSet>
      <dgm:spPr/>
    </dgm:pt>
    <dgm:pt modelId="{A020AC81-5682-4F85-AF17-56FDCF1E31F3}" type="pres">
      <dgm:prSet presAssocID="{18AEC0D5-82A0-4BA6-9AAE-7E67AE781FEA}" presName="spacing" presStyleCnt="0"/>
      <dgm:spPr/>
    </dgm:pt>
    <dgm:pt modelId="{61C76219-DA62-40DB-A98A-ACC1BBE20CFA}" type="pres">
      <dgm:prSet presAssocID="{0D3F8078-E855-4CA8-BDD2-C315FC689C0A}" presName="composite" presStyleCnt="0"/>
      <dgm:spPr/>
    </dgm:pt>
    <dgm:pt modelId="{97BDCC55-1C63-4F77-AE0A-76825AA0326B}" type="pres">
      <dgm:prSet presAssocID="{0D3F8078-E855-4CA8-BDD2-C315FC689C0A}" presName="imgShp" presStyleLbl="fgImgPlace1" presStyleIdx="1" presStyleCnt="3" custScaleX="142049" custScaleY="1471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BD78F29F-07B8-4DC8-9CC2-936D3398EB19}" type="pres">
      <dgm:prSet presAssocID="{0D3F8078-E855-4CA8-BDD2-C315FC689C0A}" presName="txShp" presStyleLbl="node1" presStyleIdx="1" presStyleCnt="3">
        <dgm:presLayoutVars>
          <dgm:bulletEnabled val="1"/>
        </dgm:presLayoutVars>
      </dgm:prSet>
      <dgm:spPr/>
    </dgm:pt>
    <dgm:pt modelId="{828043BA-EBE7-4DD0-9AD9-26B9801B0C54}" type="pres">
      <dgm:prSet presAssocID="{18D59BFF-5910-4711-819A-41AAB50A3A17}" presName="spacing" presStyleCnt="0"/>
      <dgm:spPr/>
    </dgm:pt>
    <dgm:pt modelId="{6F1870D6-84E1-469E-A1C7-83C46069BB3E}" type="pres">
      <dgm:prSet presAssocID="{888CCA12-6653-4640-98AF-C37CEA2227E5}" presName="composite" presStyleCnt="0"/>
      <dgm:spPr/>
    </dgm:pt>
    <dgm:pt modelId="{E341BA94-CD41-42EE-86B8-02DA5B0DD251}" type="pres">
      <dgm:prSet presAssocID="{888CCA12-6653-4640-98AF-C37CEA2227E5}" presName="imgShp" presStyleLbl="fgImgPlace1" presStyleIdx="2" presStyleCnt="3" custScaleX="203435" custScaleY="1917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D23C3BBA-E524-4AF8-8C6B-086926F91E8B}" type="pres">
      <dgm:prSet presAssocID="{888CCA12-6653-4640-98AF-C37CEA2227E5}" presName="txShp" presStyleLbl="node1" presStyleIdx="2" presStyleCnt="3">
        <dgm:presLayoutVars>
          <dgm:bulletEnabled val="1"/>
        </dgm:presLayoutVars>
      </dgm:prSet>
      <dgm:spPr/>
    </dgm:pt>
  </dgm:ptLst>
  <dgm:cxnLst>
    <dgm:cxn modelId="{CC4D571C-46C0-4746-87A6-5CFCF473F165}" type="presOf" srcId="{16743509-FFD4-4263-A4EC-28A7C8E3D76A}" destId="{434FBD42-5CE1-440E-84A0-3263B55ACACD}" srcOrd="0" destOrd="0" presId="urn:microsoft.com/office/officeart/2005/8/layout/vList3"/>
    <dgm:cxn modelId="{EFB9842C-A584-4C88-A8B2-D9BF64CE3EE5}" type="presOf" srcId="{8CCB45E0-7E84-4B7E-A620-D49D8F7D3E4B}" destId="{89EB8B52-79DF-4485-A7F1-920436783C87}" srcOrd="0" destOrd="0" presId="urn:microsoft.com/office/officeart/2005/8/layout/vList3"/>
    <dgm:cxn modelId="{7862675E-35E3-400C-9F93-FFF79E7BDC7C}" type="presOf" srcId="{0D3F8078-E855-4CA8-BDD2-C315FC689C0A}" destId="{BD78F29F-07B8-4DC8-9CC2-936D3398EB19}" srcOrd="0" destOrd="0" presId="urn:microsoft.com/office/officeart/2005/8/layout/vList3"/>
    <dgm:cxn modelId="{FBFA9477-5891-412B-AEFF-2CBA790FCF7C}" srcId="{8CCB45E0-7E84-4B7E-A620-D49D8F7D3E4B}" destId="{0D3F8078-E855-4CA8-BDD2-C315FC689C0A}" srcOrd="1" destOrd="0" parTransId="{33A18E62-FB5F-4831-83F0-0C8C80BDC57A}" sibTransId="{18D59BFF-5910-4711-819A-41AAB50A3A17}"/>
    <dgm:cxn modelId="{A42D70B8-5784-40F0-BBF9-554A4CF83B58}" type="presOf" srcId="{888CCA12-6653-4640-98AF-C37CEA2227E5}" destId="{D23C3BBA-E524-4AF8-8C6B-086926F91E8B}" srcOrd="0" destOrd="0" presId="urn:microsoft.com/office/officeart/2005/8/layout/vList3"/>
    <dgm:cxn modelId="{73C339E8-9B7B-40BF-8F8E-83BE3CBF4F12}" srcId="{8CCB45E0-7E84-4B7E-A620-D49D8F7D3E4B}" destId="{16743509-FFD4-4263-A4EC-28A7C8E3D76A}" srcOrd="0" destOrd="0" parTransId="{8A2881A6-A53C-44AA-8A80-3EA5C9B101C1}" sibTransId="{18AEC0D5-82A0-4BA6-9AAE-7E67AE781FEA}"/>
    <dgm:cxn modelId="{05BF46F3-E339-4845-BBD7-A5136E3E5D5B}" srcId="{8CCB45E0-7E84-4B7E-A620-D49D8F7D3E4B}" destId="{888CCA12-6653-4640-98AF-C37CEA2227E5}" srcOrd="2" destOrd="0" parTransId="{4D0ECB8D-4216-4651-B784-7323FF406948}" sibTransId="{B7D15181-E386-4FD7-BE2F-E379190C9305}"/>
    <dgm:cxn modelId="{9E7ED898-DF97-48A9-9F68-420A6FE79F44}" type="presParOf" srcId="{89EB8B52-79DF-4485-A7F1-920436783C87}" destId="{25E10AF4-AEA5-4025-9FFE-3A3025DD76B7}" srcOrd="0" destOrd="0" presId="urn:microsoft.com/office/officeart/2005/8/layout/vList3"/>
    <dgm:cxn modelId="{5E059492-CA0E-4719-ACE0-07973E3F34B5}" type="presParOf" srcId="{25E10AF4-AEA5-4025-9FFE-3A3025DD76B7}" destId="{EA903D48-04E7-44F4-9040-584B9AB04890}" srcOrd="0" destOrd="0" presId="urn:microsoft.com/office/officeart/2005/8/layout/vList3"/>
    <dgm:cxn modelId="{87F87946-EAD0-451E-A6B9-1423AACD4F36}" type="presParOf" srcId="{25E10AF4-AEA5-4025-9FFE-3A3025DD76B7}" destId="{434FBD42-5CE1-440E-84A0-3263B55ACACD}" srcOrd="1" destOrd="0" presId="urn:microsoft.com/office/officeart/2005/8/layout/vList3"/>
    <dgm:cxn modelId="{325D575C-8795-419D-B0CB-F437325C8E0B}" type="presParOf" srcId="{89EB8B52-79DF-4485-A7F1-920436783C87}" destId="{A020AC81-5682-4F85-AF17-56FDCF1E31F3}" srcOrd="1" destOrd="0" presId="urn:microsoft.com/office/officeart/2005/8/layout/vList3"/>
    <dgm:cxn modelId="{C49A3B48-68FB-43E2-BADF-1581ECA34B75}" type="presParOf" srcId="{89EB8B52-79DF-4485-A7F1-920436783C87}" destId="{61C76219-DA62-40DB-A98A-ACC1BBE20CFA}" srcOrd="2" destOrd="0" presId="urn:microsoft.com/office/officeart/2005/8/layout/vList3"/>
    <dgm:cxn modelId="{F02F8931-9E39-4400-B5EE-ABA439E2BFA2}" type="presParOf" srcId="{61C76219-DA62-40DB-A98A-ACC1BBE20CFA}" destId="{97BDCC55-1C63-4F77-AE0A-76825AA0326B}" srcOrd="0" destOrd="0" presId="urn:microsoft.com/office/officeart/2005/8/layout/vList3"/>
    <dgm:cxn modelId="{F22B96EE-1728-4CA9-BE72-C913F87155F8}" type="presParOf" srcId="{61C76219-DA62-40DB-A98A-ACC1BBE20CFA}" destId="{BD78F29F-07B8-4DC8-9CC2-936D3398EB19}" srcOrd="1" destOrd="0" presId="urn:microsoft.com/office/officeart/2005/8/layout/vList3"/>
    <dgm:cxn modelId="{62F663FD-4049-47AA-891B-4D7DC5ED8F88}" type="presParOf" srcId="{89EB8B52-79DF-4485-A7F1-920436783C87}" destId="{828043BA-EBE7-4DD0-9AD9-26B9801B0C54}" srcOrd="3" destOrd="0" presId="urn:microsoft.com/office/officeart/2005/8/layout/vList3"/>
    <dgm:cxn modelId="{9C31B807-4165-4FD6-9961-184F3E5A0131}" type="presParOf" srcId="{89EB8B52-79DF-4485-A7F1-920436783C87}" destId="{6F1870D6-84E1-469E-A1C7-83C46069BB3E}" srcOrd="4" destOrd="0" presId="urn:microsoft.com/office/officeart/2005/8/layout/vList3"/>
    <dgm:cxn modelId="{E923FB39-87F3-4D93-B481-4B7A012A9962}" type="presParOf" srcId="{6F1870D6-84E1-469E-A1C7-83C46069BB3E}" destId="{E341BA94-CD41-42EE-86B8-02DA5B0DD251}" srcOrd="0" destOrd="0" presId="urn:microsoft.com/office/officeart/2005/8/layout/vList3"/>
    <dgm:cxn modelId="{D683636B-F9AD-443F-A272-ADB3D691D85B}" type="presParOf" srcId="{6F1870D6-84E1-469E-A1C7-83C46069BB3E}" destId="{D23C3BBA-E524-4AF8-8C6B-086926F91E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FBD42-5CE1-440E-84A0-3263B55ACACD}">
      <dsp:nvSpPr>
        <dsp:cNvPr id="0" name=""/>
        <dsp:cNvSpPr/>
      </dsp:nvSpPr>
      <dsp:spPr>
        <a:xfrm rot="10800000">
          <a:off x="1724261" y="206295"/>
          <a:ext cx="5472684" cy="798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014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Valon ja lämmön vuodenaikaiseen vaihteluun sopeutuminen</a:t>
          </a:r>
        </a:p>
      </dsp:txBody>
      <dsp:txXfrm rot="10800000">
        <a:off x="1923828" y="206295"/>
        <a:ext cx="5273117" cy="798267"/>
      </dsp:txXfrm>
    </dsp:sp>
    <dsp:sp modelId="{EA903D48-04E7-44F4-9040-584B9AB04890}">
      <dsp:nvSpPr>
        <dsp:cNvPr id="0" name=""/>
        <dsp:cNvSpPr/>
      </dsp:nvSpPr>
      <dsp:spPr>
        <a:xfrm>
          <a:off x="1008115" y="0"/>
          <a:ext cx="1383213" cy="12060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8F29F-07B8-4DC8-9CC2-936D3398EB19}">
      <dsp:nvSpPr>
        <dsp:cNvPr id="0" name=""/>
        <dsp:cNvSpPr/>
      </dsp:nvSpPr>
      <dsp:spPr>
        <a:xfrm rot="10800000">
          <a:off x="1661940" y="1634912"/>
          <a:ext cx="5472684" cy="798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014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Talvehtiminen vaatii eliöltä rakenteellisia ja toiminnallisia muutoksia</a:t>
          </a:r>
        </a:p>
      </dsp:txBody>
      <dsp:txXfrm rot="10800000">
        <a:off x="1861507" y="1634912"/>
        <a:ext cx="5273117" cy="798267"/>
      </dsp:txXfrm>
    </dsp:sp>
    <dsp:sp modelId="{97BDCC55-1C63-4F77-AE0A-76825AA0326B}">
      <dsp:nvSpPr>
        <dsp:cNvPr id="0" name=""/>
        <dsp:cNvSpPr/>
      </dsp:nvSpPr>
      <dsp:spPr>
        <a:xfrm>
          <a:off x="1094975" y="1446729"/>
          <a:ext cx="1133930" cy="11746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C3BBA-E524-4AF8-8C6B-086926F91E8B}">
      <dsp:nvSpPr>
        <dsp:cNvPr id="0" name=""/>
        <dsp:cNvSpPr/>
      </dsp:nvSpPr>
      <dsp:spPr>
        <a:xfrm rot="10800000">
          <a:off x="1784446" y="3225789"/>
          <a:ext cx="5472684" cy="79826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014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Lumipeite suojaa</a:t>
          </a:r>
        </a:p>
      </dsp:txBody>
      <dsp:txXfrm rot="10800000">
        <a:off x="1984013" y="3225789"/>
        <a:ext cx="5273117" cy="798267"/>
      </dsp:txXfrm>
    </dsp:sp>
    <dsp:sp modelId="{E341BA94-CD41-42EE-86B8-02DA5B0DD251}">
      <dsp:nvSpPr>
        <dsp:cNvPr id="0" name=""/>
        <dsp:cNvSpPr/>
      </dsp:nvSpPr>
      <dsp:spPr>
        <a:xfrm>
          <a:off x="972469" y="2859652"/>
          <a:ext cx="1623954" cy="15305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9BE62-2B77-4B12-AF53-63100294409A}" type="datetimeFigureOut">
              <a:rPr lang="fi-FI" smtClean="0"/>
              <a:t>4.9.2021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A2DCE-A956-4205-B2CE-65A976D2E7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90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59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00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76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388069"/>
            <a:ext cx="103632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445172"/>
            <a:ext cx="109728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755010"/>
            <a:ext cx="27432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755010"/>
            <a:ext cx="80264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03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47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506463"/>
            <a:ext cx="103632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8070"/>
            <a:ext cx="4011084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78069"/>
            <a:ext cx="6815667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322553"/>
            <a:ext cx="4011084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993290"/>
            <a:ext cx="73152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561725"/>
            <a:ext cx="73152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346"/>
            <a:ext cx="109728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TALVEEN SOPEUTUMINEN</a:t>
            </a:r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6101751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Kasvien ja puiden talvi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8520" y="1848947"/>
            <a:ext cx="10299940" cy="2851753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Lehtipuut varastoivat lehtivihreän runkoon, jonka jälkeen lehdet voidaan pudottaa talveksi.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Yksivuotiset kasvit talvehtivat siemeninä.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Monivuotisten kasvien talvehtivina osina ovat mm. sipulit, mukulat tai juurakot.</a:t>
            </a:r>
          </a:p>
          <a:p>
            <a:pPr lvl="0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49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fi" sz="4000" dirty="0">
                <a:solidFill>
                  <a:srgbClr val="4A86E8"/>
                </a:solidFill>
              </a:rPr>
              <a:t>Talveen sopeutuminen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135560" y="2132856"/>
            <a:ext cx="4330824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Sisällön paikkamerkki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05649"/>
              </p:ext>
            </p:extLst>
          </p:nvPr>
        </p:nvGraphicFramePr>
        <p:xfrm>
          <a:off x="1991544" y="1628800"/>
          <a:ext cx="8229600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81252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fi" dirty="0">
                <a:solidFill>
                  <a:srgbClr val="4A86E8"/>
                </a:solidFill>
              </a:rPr>
              <a:t>Eläinten sopeutuminen talveen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6" y="1916833"/>
            <a:ext cx="7650492" cy="381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091067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Talveen valmistautuminen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Eläimet valmistautuvat talveen mm. käyttäytymistä säätelemällä tai keräämällä vararavintoa.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73" y="3126526"/>
            <a:ext cx="4229654" cy="31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Vaihtolämpöisyys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Vaihtolämpöiset eläimet viettävät talven kylmänhorroksessa.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64" y="2854296"/>
            <a:ext cx="4844369" cy="32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4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Tasalämpöisyys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Tasalämpöiset voivat olla talviaktiivisia tai ne talvehtivat talvihorroksessa tai talviunessa.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2=talvihorros, 3=talviuni, 4=aktiivinen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80" y="3786252"/>
            <a:ext cx="2646748" cy="176002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378" y="3790176"/>
            <a:ext cx="2679404" cy="175609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783" y="3786252"/>
            <a:ext cx="2697173" cy="17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4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9562" y="663732"/>
            <a:ext cx="10921042" cy="606814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2400" dirty="0"/>
              <a:t>Talviuni:</a:t>
            </a:r>
          </a:p>
          <a:p>
            <a:pPr>
              <a:buFontTx/>
              <a:buChar char="-"/>
            </a:pPr>
            <a:r>
              <a:rPr lang="fi-FI" sz="2400" dirty="0"/>
              <a:t>Ruumiinlämpö laskee muutaman asteen</a:t>
            </a:r>
          </a:p>
          <a:p>
            <a:pPr>
              <a:buFontTx/>
              <a:buChar char="-"/>
            </a:pPr>
            <a:r>
              <a:rPr lang="fi-FI" sz="2400" dirty="0"/>
              <a:t>Elintoiminnot laskevat, energiankulutus laskee</a:t>
            </a:r>
          </a:p>
          <a:p>
            <a:pPr>
              <a:buFontTx/>
              <a:buChar char="-"/>
            </a:pPr>
            <a:r>
              <a:rPr lang="fi-FI" sz="2400" dirty="0"/>
              <a:t>Esimerkiksi karhu ja mäyrä</a:t>
            </a:r>
          </a:p>
          <a:p>
            <a:pPr>
              <a:buFontTx/>
              <a:buChar char="-"/>
            </a:pPr>
            <a:endParaRPr lang="fi-FI" sz="2400" dirty="0"/>
          </a:p>
          <a:p>
            <a:pPr marL="114300" indent="0">
              <a:buNone/>
            </a:pPr>
            <a:r>
              <a:rPr lang="fi-FI" sz="2400" dirty="0"/>
              <a:t>Talvihorros:</a:t>
            </a:r>
          </a:p>
          <a:p>
            <a:pPr>
              <a:buFontTx/>
              <a:buChar char="-"/>
            </a:pPr>
            <a:r>
              <a:rPr lang="fi-FI" sz="2400" dirty="0"/>
              <a:t>Tajuton, verenkierto hidasta, sydän lyö vain muutaman kerran minuutissa</a:t>
            </a:r>
          </a:p>
          <a:p>
            <a:pPr>
              <a:buFontTx/>
              <a:buChar char="-"/>
            </a:pPr>
            <a:r>
              <a:rPr lang="fi-FI" sz="2400" dirty="0"/>
              <a:t>Lämpötila laskee, mutta pysyy nollan yläpuolella</a:t>
            </a:r>
          </a:p>
          <a:p>
            <a:pPr>
              <a:buFontTx/>
              <a:buChar char="-"/>
            </a:pPr>
            <a:r>
              <a:rPr lang="fi-FI" sz="2400" dirty="0"/>
              <a:t>Esimerkiksi siili ja lepakot</a:t>
            </a:r>
          </a:p>
          <a:p>
            <a:pPr>
              <a:buFontTx/>
              <a:buChar char="-"/>
            </a:pPr>
            <a:endParaRPr lang="fi-FI" sz="2400" dirty="0"/>
          </a:p>
          <a:p>
            <a:pPr marL="114300" indent="0">
              <a:buNone/>
            </a:pPr>
            <a:r>
              <a:rPr lang="fi-FI" sz="2400" dirty="0"/>
              <a:t>Kylmänhorros:</a:t>
            </a:r>
          </a:p>
          <a:p>
            <a:pPr>
              <a:buFontTx/>
              <a:buChar char="-"/>
            </a:pPr>
            <a:r>
              <a:rPr lang="fi-FI" sz="2400" dirty="0"/>
              <a:t>Vaihtolämpöisillä, seuraavat ympäristön lämpötilaa</a:t>
            </a:r>
          </a:p>
          <a:p>
            <a:pPr>
              <a:buFontTx/>
              <a:buChar char="-"/>
            </a:pPr>
            <a:r>
              <a:rPr lang="fi-FI" sz="2400" dirty="0"/>
              <a:t>Esimerkiksi käärmeet ja sisilisko</a:t>
            </a:r>
          </a:p>
          <a:p>
            <a:pPr>
              <a:buFontTx/>
              <a:buChar char="-"/>
            </a:pPr>
            <a:endParaRPr lang="fi-FI" sz="2400" dirty="0"/>
          </a:p>
          <a:p>
            <a:pPr>
              <a:buFontTx/>
              <a:buChar char="-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4456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03388" y="188913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ELÄINTEN TALVI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31416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eläin ja talvi</a:t>
            </a:r>
          </a:p>
        </p:txBody>
      </p:sp>
      <p:grpSp>
        <p:nvGrpSpPr>
          <p:cNvPr id="12325" name="Group 37"/>
          <p:cNvGrpSpPr>
            <a:grpSpLocks/>
          </p:cNvGrpSpPr>
          <p:nvPr/>
        </p:nvGrpSpPr>
        <p:grpSpPr bwMode="auto">
          <a:xfrm>
            <a:off x="2855914" y="1268414"/>
            <a:ext cx="2122487" cy="1944687"/>
            <a:chOff x="839" y="799"/>
            <a:chExt cx="1337" cy="1225"/>
          </a:xfrm>
        </p:grpSpPr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156" y="799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fi-FI"/>
                <a:t>muuttaa</a:t>
              </a: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839" y="981"/>
              <a:ext cx="363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2326" name="Group 38"/>
          <p:cNvGrpSpPr>
            <a:grpSpLocks/>
          </p:cNvGrpSpPr>
          <p:nvPr/>
        </p:nvGrpSpPr>
        <p:grpSpPr bwMode="auto">
          <a:xfrm>
            <a:off x="2855914" y="1989138"/>
            <a:ext cx="2122487" cy="1295400"/>
            <a:chOff x="839" y="1253"/>
            <a:chExt cx="1337" cy="816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156" y="1253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fi-FI"/>
                <a:t>talviuni</a:t>
              </a: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V="1">
              <a:off x="839" y="1434"/>
              <a:ext cx="363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2855914" y="2781301"/>
            <a:ext cx="2122487" cy="576263"/>
            <a:chOff x="839" y="1752"/>
            <a:chExt cx="1337" cy="363"/>
          </a:xfrm>
        </p:grpSpPr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156" y="1752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fi-FI"/>
                <a:t>talvihorros</a:t>
              </a: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V="1">
              <a:off x="839" y="1888"/>
              <a:ext cx="31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2855914" y="3429001"/>
            <a:ext cx="2122487" cy="582613"/>
            <a:chOff x="839" y="2160"/>
            <a:chExt cx="1337" cy="367"/>
          </a:xfrm>
        </p:grpSpPr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1156" y="2296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fi-FI"/>
                <a:t>kylmänhorros</a:t>
              </a:r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839" y="2160"/>
              <a:ext cx="31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2329" name="Group 41"/>
          <p:cNvGrpSpPr>
            <a:grpSpLocks/>
          </p:cNvGrpSpPr>
          <p:nvPr/>
        </p:nvGrpSpPr>
        <p:grpSpPr bwMode="auto">
          <a:xfrm>
            <a:off x="2855914" y="3429000"/>
            <a:ext cx="2122487" cy="1720850"/>
            <a:chOff x="839" y="2160"/>
            <a:chExt cx="1337" cy="1084"/>
          </a:xfrm>
        </p:grpSpPr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156" y="2840"/>
              <a:ext cx="10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fi-FI"/>
                <a:t>kylmän uhmaaminen</a:t>
              </a: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839" y="2160"/>
              <a:ext cx="363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401050" y="18891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KEINOJA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024563" y="18891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ONGELMIA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8256588" y="908051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rasvakerros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8256588" y="13414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ruokavarastot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256589" y="1844676"/>
            <a:ext cx="233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ruokavalion vaihto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256588" y="2349501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paljon lepoa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256588" y="28527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ei lisäänny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8256588" y="33575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talvipuku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8256588" y="37893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talvipesä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8293100" y="422116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kieppi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8256588" y="4652963"/>
            <a:ext cx="2411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yhdessä yöpyminen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8256588" y="5013326"/>
            <a:ext cx="2411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lumenalainen kerros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8256588" y="5445126"/>
            <a:ext cx="2411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ruumis: koko, muoto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8256588" y="6021388"/>
            <a:ext cx="2411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leveät käpälät/sorkat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8256588" y="649128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/>
              <a:t>pitkät jalat</a:t>
            </a:r>
          </a:p>
        </p:txBody>
      </p: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4800600" y="908050"/>
            <a:ext cx="2914650" cy="4033838"/>
            <a:chOff x="2064" y="572"/>
            <a:chExt cx="1836" cy="2541"/>
          </a:xfrm>
        </p:grpSpPr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2880" y="572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fi-FI"/>
                <a:t>ravinnon puute</a:t>
              </a:r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V="1">
              <a:off x="2064" y="754"/>
              <a:ext cx="816" cy="2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2331" name="Group 43"/>
          <p:cNvGrpSpPr>
            <a:grpSpLocks/>
          </p:cNvGrpSpPr>
          <p:nvPr/>
        </p:nvGrpSpPr>
        <p:grpSpPr bwMode="auto">
          <a:xfrm>
            <a:off x="4872038" y="3357563"/>
            <a:ext cx="2914650" cy="1655762"/>
            <a:chOff x="2109" y="2115"/>
            <a:chExt cx="1836" cy="1043"/>
          </a:xfrm>
        </p:grpSpPr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2925" y="2115"/>
              <a:ext cx="10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fi-FI"/>
                <a:t>kylmyys</a:t>
              </a:r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 flipV="1">
              <a:off x="2109" y="2251"/>
              <a:ext cx="816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2332" name="Group 44"/>
          <p:cNvGrpSpPr>
            <a:grpSpLocks/>
          </p:cNvGrpSpPr>
          <p:nvPr/>
        </p:nvGrpSpPr>
        <p:grpSpPr bwMode="auto">
          <a:xfrm>
            <a:off x="4800601" y="5157789"/>
            <a:ext cx="3059113" cy="1430337"/>
            <a:chOff x="2064" y="3249"/>
            <a:chExt cx="1927" cy="901"/>
          </a:xfrm>
        </p:grpSpPr>
        <p:sp>
          <p:nvSpPr>
            <p:cNvPr id="12319" name="Text Box 31"/>
            <p:cNvSpPr txBox="1">
              <a:spLocks noChangeArrowheads="1"/>
            </p:cNvSpPr>
            <p:nvPr/>
          </p:nvSpPr>
          <p:spPr bwMode="auto">
            <a:xfrm>
              <a:off x="2971" y="3743"/>
              <a:ext cx="10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altLang="fi-FI"/>
                <a:t>vaikeus liikkua lumessa</a:t>
              </a:r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>
              <a:off x="2064" y="3249"/>
              <a:ext cx="952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1774826" y="5661026"/>
            <a:ext cx="37449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>
                <a:solidFill>
                  <a:srgbClr val="FF0000"/>
                </a:solidFill>
              </a:rPr>
              <a:t>AVAINSANA: </a:t>
            </a:r>
          </a:p>
          <a:p>
            <a:pPr>
              <a:spcBef>
                <a:spcPct val="50000"/>
              </a:spcBef>
            </a:pPr>
            <a:r>
              <a:rPr lang="fi-FI" altLang="fi-FI">
                <a:solidFill>
                  <a:srgbClr val="FF0000"/>
                </a:solidFill>
              </a:rPr>
              <a:t>ENERGIAN SÄÄSTÖ!</a:t>
            </a:r>
          </a:p>
        </p:txBody>
      </p:sp>
    </p:spTree>
    <p:extLst>
      <p:ext uri="{BB962C8B-B14F-4D97-AF65-F5344CB8AC3E}">
        <p14:creationId xmlns:p14="http://schemas.microsoft.com/office/powerpoint/2010/main" val="31878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307" grpId="0"/>
      <p:bldP spid="12308" grpId="0"/>
      <p:bldP spid="12309" grpId="0"/>
      <p:bldP spid="12310" grpId="0"/>
      <p:bldP spid="12311" grpId="0"/>
      <p:bldP spid="12313" grpId="0"/>
      <p:bldP spid="12314" grpId="0"/>
      <p:bldP spid="12315" grpId="0"/>
      <p:bldP spid="12316" grpId="0"/>
      <p:bldP spid="12317" grpId="0"/>
      <p:bldP spid="12318" grpId="0"/>
      <p:bldP spid="12320" grpId="0"/>
      <p:bldP spid="123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fi" sz="4000" dirty="0">
                <a:solidFill>
                  <a:srgbClr val="4A86E8"/>
                </a:solidFill>
              </a:rPr>
              <a:t>Kasvien talvenviettotapoja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25" y="1700808"/>
            <a:ext cx="8136982" cy="394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737207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e-oppi-pp-master-v1.0.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2D60517C314989D813E3C215F105" ma:contentTypeVersion="31" ma:contentTypeDescription="Create a new document." ma:contentTypeScope="" ma:versionID="c58eb16e0a4d3060c4364aecb1ba8665">
  <xsd:schema xmlns:xsd="http://www.w3.org/2001/XMLSchema" xmlns:xs="http://www.w3.org/2001/XMLSchema" xmlns:p="http://schemas.microsoft.com/office/2006/metadata/properties" xmlns:ns3="bca42fc1-4880-40d4-8ef3-5377c753750d" xmlns:ns4="38de771e-5b7d-459a-b0ec-5eb01b48c5e9" targetNamespace="http://schemas.microsoft.com/office/2006/metadata/properties" ma:root="true" ma:fieldsID="3fc8f8f65a893bdb5d4ead1f7a043a6a" ns3:_="" ns4:_="">
    <xsd:import namespace="bca42fc1-4880-40d4-8ef3-5377c753750d"/>
    <xsd:import namespace="38de771e-5b7d-459a-b0ec-5eb01b48c5e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fc1-4880-40d4-8ef3-5377c753750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771e-5b7d-459a-b0ec-5eb01b48c5e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ca42fc1-4880-40d4-8ef3-5377c753750d">
      <UserInfo>
        <DisplayName/>
        <AccountId xsi:nil="true"/>
        <AccountType/>
      </UserInfo>
    </Student_Groups>
    <Templates xmlns="bca42fc1-4880-40d4-8ef3-5377c753750d" xsi:nil="true"/>
    <TeamsChannelId xmlns="bca42fc1-4880-40d4-8ef3-5377c753750d" xsi:nil="true"/>
    <NotebookType xmlns="bca42fc1-4880-40d4-8ef3-5377c753750d" xsi:nil="true"/>
    <Students xmlns="bca42fc1-4880-40d4-8ef3-5377c753750d">
      <UserInfo>
        <DisplayName/>
        <AccountId xsi:nil="true"/>
        <AccountType/>
      </UserInfo>
    </Students>
    <Math_Settings xmlns="bca42fc1-4880-40d4-8ef3-5377c753750d" xsi:nil="true"/>
    <FolderType xmlns="bca42fc1-4880-40d4-8ef3-5377c753750d" xsi:nil="true"/>
    <Owner xmlns="bca42fc1-4880-40d4-8ef3-5377c753750d">
      <UserInfo>
        <DisplayName/>
        <AccountId xsi:nil="true"/>
        <AccountType/>
      </UserInfo>
    </Owner>
    <Has_Teacher_Only_SectionGroup xmlns="bca42fc1-4880-40d4-8ef3-5377c753750d" xsi:nil="true"/>
    <DefaultSectionNames xmlns="bca42fc1-4880-40d4-8ef3-5377c753750d" xsi:nil="true"/>
    <AppVersion xmlns="bca42fc1-4880-40d4-8ef3-5377c753750d" xsi:nil="true"/>
    <Invited_Teachers xmlns="bca42fc1-4880-40d4-8ef3-5377c753750d" xsi:nil="true"/>
    <Invited_Students xmlns="bca42fc1-4880-40d4-8ef3-5377c753750d" xsi:nil="true"/>
    <IsNotebookLocked xmlns="bca42fc1-4880-40d4-8ef3-5377c753750d" xsi:nil="true"/>
    <Teachers xmlns="bca42fc1-4880-40d4-8ef3-5377c753750d">
      <UserInfo>
        <DisplayName/>
        <AccountId xsi:nil="true"/>
        <AccountType/>
      </UserInfo>
    </Teachers>
    <Is_Collaboration_Space_Locked xmlns="bca42fc1-4880-40d4-8ef3-5377c753750d" xsi:nil="true"/>
    <CultureName xmlns="bca42fc1-4880-40d4-8ef3-5377c753750d" xsi:nil="true"/>
    <Self_Registration_Enabled xmlns="bca42fc1-4880-40d4-8ef3-5377c753750d" xsi:nil="true"/>
  </documentManagement>
</p:properties>
</file>

<file path=customXml/itemProps1.xml><?xml version="1.0" encoding="utf-8"?>
<ds:datastoreItem xmlns:ds="http://schemas.openxmlformats.org/officeDocument/2006/customXml" ds:itemID="{F6B2422E-295F-4EF1-A98F-4EBE4DFE9D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42fc1-4880-40d4-8ef3-5377c753750d"/>
    <ds:schemaRef ds:uri="38de771e-5b7d-459a-b0ec-5eb01b48c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E89D6D-2241-45E4-B14E-06B36ECBA7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CE635-0B5C-409C-B780-0F579379A96C}">
  <ds:schemaRefs>
    <ds:schemaRef ds:uri="bca42fc1-4880-40d4-8ef3-5377c75375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de771e-5b7d-459a-b0ec-5eb01b48c5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pohja</Template>
  <TotalTime>116</TotalTime>
  <Words>201</Words>
  <Application>Microsoft Office PowerPoint</Application>
  <PresentationFormat>Laajakuva</PresentationFormat>
  <Paragraphs>58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e-oppi-pp-master-v1.0. (1)</vt:lpstr>
      <vt:lpstr>Custom Design</vt:lpstr>
      <vt:lpstr>TALVEEN SOPEUTUMINEN</vt:lpstr>
      <vt:lpstr>Talveen sopeutuminen</vt:lpstr>
      <vt:lpstr>Eläinten sopeutuminen talveen</vt:lpstr>
      <vt:lpstr>Talveen valmistautuminen</vt:lpstr>
      <vt:lpstr>Vaihtolämpöisyys</vt:lpstr>
      <vt:lpstr>Tasalämpöisyys</vt:lpstr>
      <vt:lpstr>PowerPoint-esitys</vt:lpstr>
      <vt:lpstr>PowerPoint-esitys</vt:lpstr>
      <vt:lpstr>Kasvien talvenviettotapoja</vt:lpstr>
      <vt:lpstr>Kasvien ja puiden talvi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TALVEEN SOPEUTUMINEN</dc:title>
  <dc:creator>attev_000</dc:creator>
  <cp:lastModifiedBy>Katri Sarlund</cp:lastModifiedBy>
  <cp:revision>14</cp:revision>
  <dcterms:created xsi:type="dcterms:W3CDTF">2016-07-23T09:41:55Z</dcterms:created>
  <dcterms:modified xsi:type="dcterms:W3CDTF">2021-09-04T09:45:46Z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0x010100EA572D60517C314989D813E3C215F105</vt:lpwstr>
  </property>
</Properties>
</file>