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2"/>
  </p:notesMasterIdLst>
  <p:handoutMasterIdLst>
    <p:handoutMasterId r:id="rId13"/>
  </p:handoutMasterIdLst>
  <p:sldIdLst>
    <p:sldId id="256" r:id="rId5"/>
    <p:sldId id="260" r:id="rId6"/>
    <p:sldId id="314" r:id="rId7"/>
    <p:sldId id="320" r:id="rId8"/>
    <p:sldId id="315" r:id="rId9"/>
    <p:sldId id="321" r:id="rId10"/>
    <p:sldId id="316" r:id="rId11"/>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60"/>
            <p14:sldId id="314"/>
            <p14:sldId id="320"/>
            <p14:sldId id="315"/>
            <p14:sldId id="321"/>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55"/>
    <p:restoredTop sz="94425"/>
  </p:normalViewPr>
  <p:slideViewPr>
    <p:cSldViewPr snapToGrid="0">
      <p:cViewPr varScale="1">
        <p:scale>
          <a:sx n="30" d="100"/>
          <a:sy n="30" d="100"/>
        </p:scale>
        <p:origin x="56" y="1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10.9.2023</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rPr lang="en-FI"/>
              <a:t>09/10/2023</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rPr/>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&lt; Sarjan nimi + luvun nro &gt;</a:t>
            </a:r>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a:t>Muokkaa perustyylejä naps.</a:t>
            </a:r>
            <a:endParaRPr lang="en-US"/>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&lt; Sarjan nimi + luvun nro &gt;</a:t>
            </a:r>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lstStyle/>
          <a:p>
            <a:r>
              <a:rPr lang="en-GB" dirty="0"/>
              <a:t>17. </a:t>
            </a:r>
            <a:r>
              <a:rPr lang="en-GB" dirty="0" err="1"/>
              <a:t>Venäja</a:t>
            </a:r>
            <a:r>
              <a:rPr lang="en-GB" dirty="0"/>
              <a:t>̈ </a:t>
            </a:r>
            <a:r>
              <a:rPr lang="en-GB" dirty="0" err="1"/>
              <a:t>kylmän</a:t>
            </a:r>
            <a:r>
              <a:rPr lang="en-GB" dirty="0"/>
              <a:t> </a:t>
            </a:r>
            <a:r>
              <a:rPr lang="en-GB" dirty="0" err="1"/>
              <a:t>sodan</a:t>
            </a:r>
            <a:r>
              <a:rPr lang="en-GB" dirty="0"/>
              <a:t> </a:t>
            </a:r>
            <a:r>
              <a:rPr lang="en-GB" dirty="0" err="1"/>
              <a:t>jälkeen</a:t>
            </a:r>
            <a:endParaRPr lang="fi-FI" dirty="0"/>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a:t>2</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a:t>Forum Historia</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EF3F760-0DE2-44FD-ACB7-24DDAEA6F0CF}"/>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99BD7E86-DD03-487B-BE5C-C16B5770089F}"/>
              </a:ext>
            </a:extLst>
          </p:cNvPr>
          <p:cNvSpPr>
            <a:spLocks noGrp="1"/>
          </p:cNvSpPr>
          <p:nvPr>
            <p:ph type="ftr" sz="quarter" idx="13"/>
          </p:nvPr>
        </p:nvSpPr>
        <p:spPr/>
        <p:txBody>
          <a:bodyPr/>
          <a:lstStyle/>
          <a:p>
            <a:r>
              <a:rPr lang="fi-FI"/>
              <a:t>Forum Historia 2</a:t>
            </a:r>
          </a:p>
        </p:txBody>
      </p:sp>
      <p:sp>
        <p:nvSpPr>
          <p:cNvPr id="2" name="Otsikko 1">
            <a:extLst>
              <a:ext uri="{FF2B5EF4-FFF2-40B4-BE49-F238E27FC236}">
                <a16:creationId xmlns:a16="http://schemas.microsoft.com/office/drawing/2014/main" id="{72B2A738-BE19-42EE-9273-16F459A10F2F}"/>
              </a:ext>
            </a:extLst>
          </p:cNvPr>
          <p:cNvSpPr>
            <a:spLocks noGrp="1"/>
          </p:cNvSpPr>
          <p:nvPr>
            <p:ph type="title"/>
          </p:nvPr>
        </p:nvSpPr>
        <p:spPr>
          <a:xfrm>
            <a:off x="1676400" y="5532437"/>
            <a:ext cx="21031200" cy="2651126"/>
          </a:xfrm>
        </p:spPr>
        <p:txBody>
          <a:bodyPr>
            <a:normAutofit/>
          </a:bodyPr>
          <a:lstStyle/>
          <a:p>
            <a:r>
              <a:rPr lang="en-GB" dirty="0" err="1">
                <a:solidFill>
                  <a:schemeClr val="tx1"/>
                </a:solidFill>
              </a:rPr>
              <a:t>Tietoisku</a:t>
            </a:r>
            <a:r>
              <a:rPr lang="en-GB" dirty="0">
                <a:solidFill>
                  <a:schemeClr val="tx1"/>
                </a:solidFill>
              </a:rPr>
              <a:t>:</a:t>
            </a:r>
            <a:br>
              <a:rPr lang="en-GB" dirty="0">
                <a:solidFill>
                  <a:schemeClr val="tx1"/>
                </a:solidFill>
              </a:rPr>
            </a:br>
            <a:r>
              <a:rPr lang="en-GB" dirty="0">
                <a:solidFill>
                  <a:schemeClr val="tx1"/>
                </a:solidFill>
              </a:rPr>
              <a:t>Venäjä </a:t>
            </a:r>
            <a:r>
              <a:rPr lang="en-GB" dirty="0" err="1">
                <a:solidFill>
                  <a:schemeClr val="tx1"/>
                </a:solidFill>
              </a:rPr>
              <a:t>konflikteissa</a:t>
            </a:r>
            <a:r>
              <a:rPr lang="en-GB" dirty="0">
                <a:solidFill>
                  <a:schemeClr val="tx1"/>
                </a:solidFill>
              </a:rPr>
              <a:t> </a:t>
            </a:r>
            <a:r>
              <a:rPr lang="en-GB" dirty="0" err="1">
                <a:solidFill>
                  <a:schemeClr val="tx1"/>
                </a:solidFill>
              </a:rPr>
              <a:t>kylmän</a:t>
            </a:r>
            <a:r>
              <a:rPr lang="en-GB" dirty="0">
                <a:solidFill>
                  <a:schemeClr val="tx1"/>
                </a:solidFill>
              </a:rPr>
              <a:t> </a:t>
            </a:r>
            <a:r>
              <a:rPr lang="en-GB" dirty="0" err="1">
                <a:solidFill>
                  <a:schemeClr val="tx1"/>
                </a:solidFill>
              </a:rPr>
              <a:t>sodan</a:t>
            </a:r>
            <a:r>
              <a:rPr lang="en-GB" dirty="0">
                <a:solidFill>
                  <a:schemeClr val="tx1"/>
                </a:solidFill>
              </a:rPr>
              <a:t> </a:t>
            </a:r>
            <a:r>
              <a:rPr lang="en-GB" dirty="0" err="1">
                <a:solidFill>
                  <a:schemeClr val="tx1"/>
                </a:solidFill>
              </a:rPr>
              <a:t>jälkeen</a:t>
            </a:r>
            <a:endParaRPr lang="en-GB" dirty="0">
              <a:solidFill>
                <a:schemeClr val="tx1"/>
              </a:solidFill>
            </a:endParaRPr>
          </a:p>
        </p:txBody>
      </p:sp>
    </p:spTree>
    <p:extLst>
      <p:ext uri="{BB962C8B-B14F-4D97-AF65-F5344CB8AC3E}">
        <p14:creationId xmlns:p14="http://schemas.microsoft.com/office/powerpoint/2010/main" val="21963910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35CC-33D2-8649-AA39-965C322BA2A9}"/>
              </a:ext>
            </a:extLst>
          </p:cNvPr>
          <p:cNvSpPr>
            <a:spLocks noGrp="1"/>
          </p:cNvSpPr>
          <p:nvPr>
            <p:ph type="title"/>
          </p:nvPr>
        </p:nvSpPr>
        <p:spPr/>
        <p:txBody>
          <a:bodyPr/>
          <a:lstStyle/>
          <a:p>
            <a:pPr algn="l"/>
            <a:r>
              <a:rPr lang="en-GB" dirty="0">
                <a:solidFill>
                  <a:schemeClr val="tx1"/>
                </a:solidFill>
              </a:rPr>
              <a:t>Venäjä </a:t>
            </a:r>
            <a:r>
              <a:rPr lang="en-GB" dirty="0" err="1">
                <a:solidFill>
                  <a:schemeClr val="tx1"/>
                </a:solidFill>
              </a:rPr>
              <a:t>ja</a:t>
            </a:r>
            <a:r>
              <a:rPr lang="en-GB" dirty="0">
                <a:solidFill>
                  <a:schemeClr val="tx1"/>
                </a:solidFill>
              </a:rPr>
              <a:t> </a:t>
            </a:r>
            <a:r>
              <a:rPr lang="en-GB" dirty="0" err="1">
                <a:solidFill>
                  <a:schemeClr val="tx1"/>
                </a:solidFill>
              </a:rPr>
              <a:t>reuna-alueet</a:t>
            </a:r>
            <a:endParaRPr lang="en-FI" dirty="0">
              <a:solidFill>
                <a:schemeClr val="tx1"/>
              </a:solidFill>
            </a:endParaRPr>
          </a:p>
        </p:txBody>
      </p:sp>
      <p:sp>
        <p:nvSpPr>
          <p:cNvPr id="3" name="Content Placeholder 2">
            <a:extLst>
              <a:ext uri="{FF2B5EF4-FFF2-40B4-BE49-F238E27FC236}">
                <a16:creationId xmlns:a16="http://schemas.microsoft.com/office/drawing/2014/main" id="{736D4308-E9BD-1140-9045-D8BE39DAEA4F}"/>
              </a:ext>
            </a:extLst>
          </p:cNvPr>
          <p:cNvSpPr>
            <a:spLocks noGrp="1"/>
          </p:cNvSpPr>
          <p:nvPr>
            <p:ph sz="quarter" idx="12"/>
          </p:nvPr>
        </p:nvSpPr>
        <p:spPr/>
        <p:txBody>
          <a:bodyPr/>
          <a:lstStyle/>
          <a:p>
            <a:pPr marL="857250" indent="-857250" fontAlgn="base">
              <a:buFont typeface="Arial" panose="020B0604020202020204" pitchFamily="34" charset="0"/>
              <a:buChar char="•"/>
            </a:pPr>
            <a:r>
              <a:rPr lang="en-GB" dirty="0" err="1"/>
              <a:t>Kylmän</a:t>
            </a:r>
            <a:r>
              <a:rPr lang="en-GB" dirty="0"/>
              <a:t> </a:t>
            </a:r>
            <a:r>
              <a:rPr lang="en-GB" dirty="0" err="1"/>
              <a:t>sodan</a:t>
            </a:r>
            <a:r>
              <a:rPr lang="en-GB" dirty="0"/>
              <a:t> </a:t>
            </a:r>
            <a:r>
              <a:rPr lang="en-GB" dirty="0" err="1"/>
              <a:t>jälkeen</a:t>
            </a:r>
            <a:r>
              <a:rPr lang="en-GB" dirty="0"/>
              <a:t> </a:t>
            </a:r>
            <a:r>
              <a:rPr lang="en-GB" dirty="0" err="1"/>
              <a:t>Venäjän</a:t>
            </a:r>
            <a:r>
              <a:rPr lang="en-GB" dirty="0"/>
              <a:t> </a:t>
            </a:r>
            <a:r>
              <a:rPr lang="en-GB" dirty="0" err="1"/>
              <a:t>huomio</a:t>
            </a:r>
            <a:r>
              <a:rPr lang="en-GB" dirty="0"/>
              <a:t> </a:t>
            </a:r>
            <a:r>
              <a:rPr lang="en-GB" dirty="0" err="1"/>
              <a:t>kääntyi</a:t>
            </a:r>
            <a:r>
              <a:rPr lang="en-GB" dirty="0"/>
              <a:t> </a:t>
            </a:r>
            <a:r>
              <a:rPr lang="en-GB" dirty="0" err="1"/>
              <a:t>sen</a:t>
            </a:r>
            <a:r>
              <a:rPr lang="en-GB" dirty="0"/>
              <a:t> </a:t>
            </a:r>
            <a:r>
              <a:rPr lang="en-GB" dirty="0" err="1"/>
              <a:t>Aasianpuoleisille</a:t>
            </a:r>
            <a:r>
              <a:rPr lang="en-GB" dirty="0"/>
              <a:t> </a:t>
            </a:r>
            <a:r>
              <a:rPr lang="en-GB" dirty="0" err="1"/>
              <a:t>reuna-alueille</a:t>
            </a:r>
            <a:r>
              <a:rPr lang="en-GB" dirty="0"/>
              <a:t>.</a:t>
            </a:r>
          </a:p>
          <a:p>
            <a:pPr marL="2228850" lvl="1" indent="-857250" fontAlgn="base">
              <a:buFont typeface="Arial" panose="020B0604020202020204" pitchFamily="34" charset="0"/>
              <a:buChar char="•"/>
            </a:pPr>
            <a:r>
              <a:rPr lang="en-GB" dirty="0" err="1"/>
              <a:t>Venäjää</a:t>
            </a:r>
            <a:r>
              <a:rPr lang="en-GB" dirty="0"/>
              <a:t> on </a:t>
            </a:r>
            <a:r>
              <a:rPr lang="en-GB" dirty="0" err="1"/>
              <a:t>huolestuttanut</a:t>
            </a:r>
            <a:r>
              <a:rPr lang="en-GB" dirty="0"/>
              <a:t> </a:t>
            </a:r>
            <a:r>
              <a:rPr lang="en-GB" dirty="0" err="1"/>
              <a:t>muslimien</a:t>
            </a:r>
            <a:r>
              <a:rPr lang="en-GB" dirty="0"/>
              <a:t> </a:t>
            </a:r>
            <a:r>
              <a:rPr lang="en-GB" dirty="0" err="1"/>
              <a:t>vallan</a:t>
            </a:r>
            <a:r>
              <a:rPr lang="en-GB" dirty="0"/>
              <a:t> </a:t>
            </a:r>
            <a:r>
              <a:rPr lang="en-GB" dirty="0" err="1"/>
              <a:t>kasvu</a:t>
            </a:r>
            <a:r>
              <a:rPr lang="en-GB" dirty="0"/>
              <a:t> </a:t>
            </a:r>
            <a:r>
              <a:rPr lang="en-GB" dirty="0" err="1"/>
              <a:t>lähialueillaan</a:t>
            </a:r>
            <a:r>
              <a:rPr lang="en-GB" dirty="0"/>
              <a:t>.</a:t>
            </a:r>
          </a:p>
          <a:p>
            <a:pPr marL="2228850" lvl="1" indent="-857250" fontAlgn="base">
              <a:buFont typeface="Arial" panose="020B0604020202020204" pitchFamily="34" charset="0"/>
              <a:buChar char="•"/>
            </a:pPr>
            <a:r>
              <a:rPr lang="en-GB" dirty="0" err="1"/>
              <a:t>Venäjän</a:t>
            </a:r>
            <a:r>
              <a:rPr lang="en-GB" dirty="0"/>
              <a:t> </a:t>
            </a:r>
            <a:r>
              <a:rPr lang="en-GB" dirty="0" err="1"/>
              <a:t>intressissä</a:t>
            </a:r>
            <a:r>
              <a:rPr lang="en-GB" dirty="0"/>
              <a:t> </a:t>
            </a:r>
            <a:r>
              <a:rPr lang="en-GB" dirty="0" err="1"/>
              <a:t>myös</a:t>
            </a:r>
            <a:r>
              <a:rPr lang="en-GB" dirty="0"/>
              <a:t> </a:t>
            </a:r>
            <a:r>
              <a:rPr lang="en-GB" dirty="0" err="1"/>
              <a:t>kontrolloida</a:t>
            </a:r>
            <a:r>
              <a:rPr lang="en-GB" dirty="0"/>
              <a:t> </a:t>
            </a:r>
            <a:r>
              <a:rPr lang="en-GB" dirty="0" err="1"/>
              <a:t>alueen</a:t>
            </a:r>
            <a:r>
              <a:rPr lang="en-GB" dirty="0"/>
              <a:t> </a:t>
            </a:r>
            <a:r>
              <a:rPr lang="en-GB" dirty="0" err="1"/>
              <a:t>öljyä</a:t>
            </a:r>
            <a:r>
              <a:rPr lang="en-GB" dirty="0"/>
              <a:t> </a:t>
            </a:r>
            <a:r>
              <a:rPr lang="en-GB" dirty="0" err="1"/>
              <a:t>ja</a:t>
            </a:r>
            <a:r>
              <a:rPr lang="en-GB" dirty="0"/>
              <a:t> </a:t>
            </a:r>
            <a:r>
              <a:rPr lang="en-GB" dirty="0" err="1"/>
              <a:t>öljyputkia</a:t>
            </a:r>
            <a:r>
              <a:rPr lang="en-GB" dirty="0"/>
              <a:t>.</a:t>
            </a:r>
          </a:p>
          <a:p>
            <a:pPr marL="2228850" lvl="1" indent="-857250" fontAlgn="base">
              <a:buFont typeface="Arial" panose="020B0604020202020204" pitchFamily="34" charset="0"/>
              <a:buChar char="•"/>
            </a:pPr>
            <a:r>
              <a:rPr lang="en-GB" dirty="0"/>
              <a:t>Venäjä </a:t>
            </a:r>
            <a:r>
              <a:rPr lang="en-GB" dirty="0" err="1"/>
              <a:t>esim</a:t>
            </a:r>
            <a:r>
              <a:rPr lang="en-GB" dirty="0"/>
              <a:t>. </a:t>
            </a:r>
            <a:r>
              <a:rPr lang="en-GB" dirty="0" err="1"/>
              <a:t>soti</a:t>
            </a:r>
            <a:r>
              <a:rPr lang="en-GB" dirty="0"/>
              <a:t> </a:t>
            </a:r>
            <a:r>
              <a:rPr lang="en-GB" dirty="0" err="1"/>
              <a:t>itsenäisyyttä</a:t>
            </a:r>
            <a:r>
              <a:rPr lang="en-GB" dirty="0"/>
              <a:t> </a:t>
            </a:r>
            <a:r>
              <a:rPr lang="en-GB" dirty="0" err="1"/>
              <a:t>yrittäneessä</a:t>
            </a:r>
            <a:r>
              <a:rPr lang="en-GB" dirty="0"/>
              <a:t> </a:t>
            </a:r>
            <a:r>
              <a:rPr lang="en-GB" dirty="0" err="1"/>
              <a:t>Tšetšeniassa</a:t>
            </a:r>
            <a:r>
              <a:rPr lang="en-GB" dirty="0"/>
              <a:t> 1990- </a:t>
            </a:r>
            <a:r>
              <a:rPr lang="en-GB" dirty="0" err="1"/>
              <a:t>ja</a:t>
            </a:r>
            <a:r>
              <a:rPr lang="en-GB" dirty="0"/>
              <a:t> 2000-luvuilla </a:t>
            </a:r>
            <a:r>
              <a:rPr lang="en-GB" dirty="0" err="1"/>
              <a:t>ja</a:t>
            </a:r>
            <a:r>
              <a:rPr lang="en-GB" dirty="0"/>
              <a:t> </a:t>
            </a:r>
            <a:r>
              <a:rPr lang="en-GB" dirty="0" err="1"/>
              <a:t>pakotti</a:t>
            </a:r>
            <a:r>
              <a:rPr lang="en-GB" dirty="0"/>
              <a:t> </a:t>
            </a:r>
            <a:r>
              <a:rPr lang="en-GB" dirty="0" err="1"/>
              <a:t>sen</a:t>
            </a:r>
            <a:r>
              <a:rPr lang="en-GB" dirty="0"/>
              <a:t> </a:t>
            </a:r>
            <a:r>
              <a:rPr lang="en-GB" dirty="0" err="1"/>
              <a:t>pysymään</a:t>
            </a:r>
            <a:r>
              <a:rPr lang="en-GB" dirty="0"/>
              <a:t> </a:t>
            </a:r>
            <a:r>
              <a:rPr lang="en-GB" dirty="0" err="1"/>
              <a:t>osana</a:t>
            </a:r>
            <a:r>
              <a:rPr lang="en-GB" dirty="0"/>
              <a:t> </a:t>
            </a:r>
            <a:r>
              <a:rPr lang="en-GB" dirty="0" err="1"/>
              <a:t>Venäjää</a:t>
            </a:r>
            <a:r>
              <a:rPr lang="en-GB" dirty="0"/>
              <a:t>.</a:t>
            </a:r>
          </a:p>
        </p:txBody>
      </p:sp>
      <p:sp>
        <p:nvSpPr>
          <p:cNvPr id="4" name="Slide Number Placeholder 3">
            <a:extLst>
              <a:ext uri="{FF2B5EF4-FFF2-40B4-BE49-F238E27FC236}">
                <a16:creationId xmlns:a16="http://schemas.microsoft.com/office/drawing/2014/main" id="{B0B96C34-117E-AC4B-A776-55A6748A2A97}"/>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Footer Placeholder 4">
            <a:extLst>
              <a:ext uri="{FF2B5EF4-FFF2-40B4-BE49-F238E27FC236}">
                <a16:creationId xmlns:a16="http://schemas.microsoft.com/office/drawing/2014/main" id="{017C7341-43FE-5B41-9BDC-E4C2B48D3057}"/>
              </a:ext>
            </a:extLst>
          </p:cNvPr>
          <p:cNvSpPr>
            <a:spLocks noGrp="1"/>
          </p:cNvSpPr>
          <p:nvPr>
            <p:ph type="ftr" sz="quarter" idx="13"/>
          </p:nvPr>
        </p:nvSpPr>
        <p:spPr/>
        <p:txBody>
          <a:bodyPr/>
          <a:lstStyle/>
          <a:p>
            <a:r>
              <a:rPr lang="fi-FI" dirty="0"/>
              <a:t>Forum Historia 2</a:t>
            </a:r>
          </a:p>
        </p:txBody>
      </p:sp>
    </p:spTree>
    <p:extLst>
      <p:ext uri="{BB962C8B-B14F-4D97-AF65-F5344CB8AC3E}">
        <p14:creationId xmlns:p14="http://schemas.microsoft.com/office/powerpoint/2010/main" val="38047085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35CC-33D2-8649-AA39-965C322BA2A9}"/>
              </a:ext>
            </a:extLst>
          </p:cNvPr>
          <p:cNvSpPr>
            <a:spLocks noGrp="1"/>
          </p:cNvSpPr>
          <p:nvPr>
            <p:ph type="title"/>
          </p:nvPr>
        </p:nvSpPr>
        <p:spPr/>
        <p:txBody>
          <a:bodyPr/>
          <a:lstStyle/>
          <a:p>
            <a:pPr algn="l"/>
            <a:r>
              <a:rPr lang="en-GB" dirty="0">
                <a:solidFill>
                  <a:schemeClr val="tx1"/>
                </a:solidFill>
              </a:rPr>
              <a:t>Venäjä </a:t>
            </a:r>
            <a:r>
              <a:rPr lang="en-GB" dirty="0" err="1">
                <a:solidFill>
                  <a:schemeClr val="tx1"/>
                </a:solidFill>
              </a:rPr>
              <a:t>ja</a:t>
            </a:r>
            <a:r>
              <a:rPr lang="en-GB" dirty="0">
                <a:solidFill>
                  <a:schemeClr val="tx1"/>
                </a:solidFill>
              </a:rPr>
              <a:t> </a:t>
            </a:r>
            <a:r>
              <a:rPr lang="en-GB" dirty="0" err="1">
                <a:solidFill>
                  <a:schemeClr val="tx1"/>
                </a:solidFill>
              </a:rPr>
              <a:t>reuna-alueet</a:t>
            </a:r>
            <a:endParaRPr lang="en-FI" dirty="0">
              <a:solidFill>
                <a:schemeClr val="tx1"/>
              </a:solidFill>
            </a:endParaRPr>
          </a:p>
        </p:txBody>
      </p:sp>
      <p:sp>
        <p:nvSpPr>
          <p:cNvPr id="3" name="Content Placeholder 2">
            <a:extLst>
              <a:ext uri="{FF2B5EF4-FFF2-40B4-BE49-F238E27FC236}">
                <a16:creationId xmlns:a16="http://schemas.microsoft.com/office/drawing/2014/main" id="{736D4308-E9BD-1140-9045-D8BE39DAEA4F}"/>
              </a:ext>
            </a:extLst>
          </p:cNvPr>
          <p:cNvSpPr>
            <a:spLocks noGrp="1"/>
          </p:cNvSpPr>
          <p:nvPr>
            <p:ph sz="quarter" idx="12"/>
          </p:nvPr>
        </p:nvSpPr>
        <p:spPr/>
        <p:txBody>
          <a:bodyPr/>
          <a:lstStyle/>
          <a:p>
            <a:pPr marL="857250" indent="-857250" fontAlgn="base">
              <a:buFont typeface="Arial" panose="020B0604020202020204" pitchFamily="34" charset="0"/>
              <a:buChar char="•"/>
            </a:pPr>
            <a:r>
              <a:rPr lang="en-GB" dirty="0"/>
              <a:t>Venäjä on </a:t>
            </a:r>
            <a:r>
              <a:rPr lang="en-GB" dirty="0" err="1"/>
              <a:t>esiintynyt</a:t>
            </a:r>
            <a:r>
              <a:rPr lang="en-GB" dirty="0"/>
              <a:t> </a:t>
            </a:r>
            <a:r>
              <a:rPr lang="en-GB" dirty="0" err="1"/>
              <a:t>entisten</a:t>
            </a:r>
            <a:r>
              <a:rPr lang="en-GB" dirty="0"/>
              <a:t> </a:t>
            </a:r>
            <a:r>
              <a:rPr lang="en-GB" dirty="0" err="1"/>
              <a:t>Neuvostoliiton</a:t>
            </a:r>
            <a:r>
              <a:rPr lang="en-GB" dirty="0"/>
              <a:t> </a:t>
            </a:r>
            <a:r>
              <a:rPr lang="en-GB" dirty="0" err="1"/>
              <a:t>maissa</a:t>
            </a:r>
            <a:r>
              <a:rPr lang="en-GB" dirty="0"/>
              <a:t> </a:t>
            </a:r>
            <a:r>
              <a:rPr lang="en-GB" dirty="0" err="1"/>
              <a:t>asuvien</a:t>
            </a:r>
            <a:r>
              <a:rPr lang="en-GB" dirty="0"/>
              <a:t> </a:t>
            </a:r>
            <a:r>
              <a:rPr lang="en-GB" dirty="0" err="1"/>
              <a:t>venäjänkielisten</a:t>
            </a:r>
            <a:r>
              <a:rPr lang="en-GB" dirty="0"/>
              <a:t> </a:t>
            </a:r>
            <a:r>
              <a:rPr lang="en-GB" dirty="0" err="1"/>
              <a:t>suojelijana</a:t>
            </a:r>
            <a:r>
              <a:rPr lang="en-GB" dirty="0"/>
              <a:t>.</a:t>
            </a:r>
          </a:p>
          <a:p>
            <a:pPr marL="857250" indent="-857250" fontAlgn="base">
              <a:buFont typeface="Arial" panose="020B0604020202020204" pitchFamily="34" charset="0"/>
              <a:buChar char="•"/>
            </a:pPr>
            <a:r>
              <a:rPr lang="en-GB" dirty="0"/>
              <a:t>Georgian </a:t>
            </a:r>
            <a:r>
              <a:rPr lang="en-GB" dirty="0" err="1"/>
              <a:t>sota</a:t>
            </a:r>
            <a:r>
              <a:rPr lang="en-GB" dirty="0"/>
              <a:t> 2008</a:t>
            </a:r>
          </a:p>
          <a:p>
            <a:pPr marL="2228850" lvl="1" indent="-857250" fontAlgn="base">
              <a:buFont typeface="Arial" panose="020B0604020202020204" pitchFamily="34" charset="0"/>
              <a:buChar char="•"/>
            </a:pPr>
            <a:r>
              <a:rPr lang="en-GB" dirty="0"/>
              <a:t>Venäjä </a:t>
            </a:r>
            <a:r>
              <a:rPr lang="en-GB" dirty="0" err="1"/>
              <a:t>ei</a:t>
            </a:r>
            <a:r>
              <a:rPr lang="en-GB" dirty="0"/>
              <a:t> </a:t>
            </a:r>
            <a:r>
              <a:rPr lang="en-GB" dirty="0" err="1"/>
              <a:t>hyväksynyt</a:t>
            </a:r>
            <a:r>
              <a:rPr lang="en-GB" dirty="0"/>
              <a:t> Georgian </a:t>
            </a:r>
            <a:r>
              <a:rPr lang="en-GB" dirty="0" err="1"/>
              <a:t>Nato-jäsenyyttä</a:t>
            </a:r>
            <a:r>
              <a:rPr lang="en-GB" dirty="0"/>
              <a:t>.</a:t>
            </a:r>
          </a:p>
          <a:p>
            <a:pPr marL="2228850" lvl="1" indent="-857250" fontAlgn="base">
              <a:buFont typeface="Arial" panose="020B0604020202020204" pitchFamily="34" charset="0"/>
              <a:buChar char="•"/>
            </a:pPr>
            <a:r>
              <a:rPr lang="en-GB" dirty="0" err="1"/>
              <a:t>Erimielisyyksiä</a:t>
            </a:r>
            <a:r>
              <a:rPr lang="en-GB" dirty="0"/>
              <a:t> </a:t>
            </a:r>
            <a:r>
              <a:rPr lang="en-GB" dirty="0" err="1"/>
              <a:t>myös</a:t>
            </a:r>
            <a:r>
              <a:rPr lang="en-GB" dirty="0"/>
              <a:t> </a:t>
            </a:r>
            <a:r>
              <a:rPr lang="en-GB" dirty="0" err="1"/>
              <a:t>Abhasian</a:t>
            </a:r>
            <a:r>
              <a:rPr lang="en-GB" dirty="0"/>
              <a:t> </a:t>
            </a:r>
            <a:r>
              <a:rPr lang="en-GB" dirty="0" err="1"/>
              <a:t>ja</a:t>
            </a:r>
            <a:r>
              <a:rPr lang="en-GB" dirty="0"/>
              <a:t> </a:t>
            </a:r>
            <a:r>
              <a:rPr lang="en-GB" dirty="0" err="1"/>
              <a:t>Etelä</a:t>
            </a:r>
            <a:r>
              <a:rPr lang="en-GB" dirty="0"/>
              <a:t>-Ossetian </a:t>
            </a:r>
            <a:r>
              <a:rPr lang="en-GB" dirty="0" err="1"/>
              <a:t>tilanteesta</a:t>
            </a:r>
            <a:r>
              <a:rPr lang="en-GB" dirty="0"/>
              <a:t>.</a:t>
            </a:r>
          </a:p>
          <a:p>
            <a:pPr marL="857250" indent="-857250" fontAlgn="base">
              <a:buFont typeface="Arial" panose="020B0604020202020204" pitchFamily="34" charset="0"/>
              <a:buChar char="•"/>
            </a:pPr>
            <a:r>
              <a:rPr lang="en-GB" dirty="0" err="1"/>
              <a:t>Putinin</a:t>
            </a:r>
            <a:r>
              <a:rPr lang="en-GB" dirty="0"/>
              <a:t> </a:t>
            </a:r>
            <a:r>
              <a:rPr lang="en-GB" dirty="0" err="1"/>
              <a:t>kaudella</a:t>
            </a:r>
            <a:r>
              <a:rPr lang="en-GB" dirty="0"/>
              <a:t> </a:t>
            </a:r>
            <a:r>
              <a:rPr lang="en-GB" dirty="0" err="1"/>
              <a:t>Venäjän</a:t>
            </a:r>
            <a:r>
              <a:rPr lang="en-GB" dirty="0"/>
              <a:t> </a:t>
            </a:r>
            <a:r>
              <a:rPr lang="en-GB" dirty="0" err="1"/>
              <a:t>suhtautuminen</a:t>
            </a:r>
            <a:r>
              <a:rPr lang="en-GB" dirty="0"/>
              <a:t> </a:t>
            </a:r>
            <a:r>
              <a:rPr lang="en-GB" dirty="0" err="1"/>
              <a:t>Natoon</a:t>
            </a:r>
            <a:r>
              <a:rPr lang="en-GB" dirty="0"/>
              <a:t> </a:t>
            </a:r>
            <a:r>
              <a:rPr lang="en-GB" dirty="0" err="1"/>
              <a:t>ja</a:t>
            </a:r>
            <a:r>
              <a:rPr lang="en-GB" dirty="0"/>
              <a:t> </a:t>
            </a:r>
            <a:r>
              <a:rPr lang="en-GB" dirty="0" err="1"/>
              <a:t>EU:iin</a:t>
            </a:r>
            <a:r>
              <a:rPr lang="en-GB" dirty="0"/>
              <a:t> on </a:t>
            </a:r>
            <a:r>
              <a:rPr lang="en-GB" dirty="0" err="1"/>
              <a:t>viilentynyt</a:t>
            </a:r>
            <a:r>
              <a:rPr lang="en-GB" dirty="0"/>
              <a:t>. Venäjä </a:t>
            </a:r>
            <a:r>
              <a:rPr lang="en-GB" dirty="0" err="1"/>
              <a:t>tulkitsee</a:t>
            </a:r>
            <a:r>
              <a:rPr lang="en-GB" dirty="0"/>
              <a:t> </a:t>
            </a:r>
            <a:r>
              <a:rPr lang="en-GB" dirty="0" err="1"/>
              <a:t>entiset</a:t>
            </a:r>
            <a:r>
              <a:rPr lang="en-GB" dirty="0"/>
              <a:t> </a:t>
            </a:r>
            <a:r>
              <a:rPr lang="en-GB" dirty="0" err="1"/>
              <a:t>NL:n</a:t>
            </a:r>
            <a:r>
              <a:rPr lang="en-GB" dirty="0"/>
              <a:t> </a:t>
            </a:r>
            <a:r>
              <a:rPr lang="en-GB" dirty="0" err="1"/>
              <a:t>valtiot</a:t>
            </a:r>
            <a:r>
              <a:rPr lang="en-GB" dirty="0"/>
              <a:t> </a:t>
            </a:r>
            <a:r>
              <a:rPr lang="en-GB" dirty="0" err="1"/>
              <a:t>etupiirikseen</a:t>
            </a:r>
            <a:r>
              <a:rPr lang="en-GB" dirty="0"/>
              <a:t>.</a:t>
            </a:r>
          </a:p>
        </p:txBody>
      </p:sp>
      <p:sp>
        <p:nvSpPr>
          <p:cNvPr id="4" name="Slide Number Placeholder 3">
            <a:extLst>
              <a:ext uri="{FF2B5EF4-FFF2-40B4-BE49-F238E27FC236}">
                <a16:creationId xmlns:a16="http://schemas.microsoft.com/office/drawing/2014/main" id="{B0B96C34-117E-AC4B-A776-55A6748A2A97}"/>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Footer Placeholder 4">
            <a:extLst>
              <a:ext uri="{FF2B5EF4-FFF2-40B4-BE49-F238E27FC236}">
                <a16:creationId xmlns:a16="http://schemas.microsoft.com/office/drawing/2014/main" id="{017C7341-43FE-5B41-9BDC-E4C2B48D3057}"/>
              </a:ext>
            </a:extLst>
          </p:cNvPr>
          <p:cNvSpPr>
            <a:spLocks noGrp="1"/>
          </p:cNvSpPr>
          <p:nvPr>
            <p:ph type="ftr" sz="quarter" idx="13"/>
          </p:nvPr>
        </p:nvSpPr>
        <p:spPr/>
        <p:txBody>
          <a:bodyPr/>
          <a:lstStyle/>
          <a:p>
            <a:r>
              <a:rPr lang="fi-FI" dirty="0"/>
              <a:t>Forum Historia 2</a:t>
            </a:r>
          </a:p>
        </p:txBody>
      </p:sp>
    </p:spTree>
    <p:extLst>
      <p:ext uri="{BB962C8B-B14F-4D97-AF65-F5344CB8AC3E}">
        <p14:creationId xmlns:p14="http://schemas.microsoft.com/office/powerpoint/2010/main" val="653906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35CC-33D2-8649-AA39-965C322BA2A9}"/>
              </a:ext>
            </a:extLst>
          </p:cNvPr>
          <p:cNvSpPr>
            <a:spLocks noGrp="1"/>
          </p:cNvSpPr>
          <p:nvPr>
            <p:ph type="title"/>
          </p:nvPr>
        </p:nvSpPr>
        <p:spPr/>
        <p:txBody>
          <a:bodyPr/>
          <a:lstStyle/>
          <a:p>
            <a:pPr algn="l"/>
            <a:r>
              <a:rPr lang="en-GB" dirty="0">
                <a:solidFill>
                  <a:schemeClr val="tx1"/>
                </a:solidFill>
              </a:rPr>
              <a:t>Venäjä </a:t>
            </a:r>
            <a:r>
              <a:rPr lang="en-GB" dirty="0" err="1">
                <a:solidFill>
                  <a:schemeClr val="tx1"/>
                </a:solidFill>
              </a:rPr>
              <a:t>ja</a:t>
            </a:r>
            <a:r>
              <a:rPr lang="en-GB" dirty="0">
                <a:solidFill>
                  <a:schemeClr val="tx1"/>
                </a:solidFill>
              </a:rPr>
              <a:t> </a:t>
            </a:r>
            <a:r>
              <a:rPr lang="en-GB" dirty="0" err="1">
                <a:solidFill>
                  <a:schemeClr val="tx1"/>
                </a:solidFill>
              </a:rPr>
              <a:t>Ukraina</a:t>
            </a:r>
            <a:endParaRPr lang="en-FI" dirty="0">
              <a:solidFill>
                <a:schemeClr val="tx1"/>
              </a:solidFill>
            </a:endParaRPr>
          </a:p>
        </p:txBody>
      </p:sp>
      <p:sp>
        <p:nvSpPr>
          <p:cNvPr id="3" name="Content Placeholder 2">
            <a:extLst>
              <a:ext uri="{FF2B5EF4-FFF2-40B4-BE49-F238E27FC236}">
                <a16:creationId xmlns:a16="http://schemas.microsoft.com/office/drawing/2014/main" id="{736D4308-E9BD-1140-9045-D8BE39DAEA4F}"/>
              </a:ext>
            </a:extLst>
          </p:cNvPr>
          <p:cNvSpPr>
            <a:spLocks noGrp="1"/>
          </p:cNvSpPr>
          <p:nvPr>
            <p:ph sz="quarter" idx="12"/>
          </p:nvPr>
        </p:nvSpPr>
        <p:spPr>
          <a:xfrm>
            <a:off x="1676400" y="2743201"/>
            <a:ext cx="21031200" cy="10632558"/>
          </a:xfrm>
        </p:spPr>
        <p:txBody>
          <a:bodyPr/>
          <a:lstStyle/>
          <a:p>
            <a:pPr marL="857250" indent="-857250" fontAlgn="base">
              <a:buFont typeface="Arial" panose="020B0604020202020204" pitchFamily="34" charset="0"/>
              <a:buChar char="•"/>
            </a:pPr>
            <a:r>
              <a:rPr lang="en-GB" dirty="0"/>
              <a:t>Venäjä </a:t>
            </a:r>
            <a:r>
              <a:rPr lang="en-GB" dirty="0" err="1"/>
              <a:t>vastusti</a:t>
            </a:r>
            <a:r>
              <a:rPr lang="en-GB" dirty="0"/>
              <a:t> </a:t>
            </a:r>
            <a:r>
              <a:rPr lang="en-GB" dirty="0" err="1"/>
              <a:t>Ukrainan</a:t>
            </a:r>
            <a:r>
              <a:rPr lang="en-GB" dirty="0"/>
              <a:t> </a:t>
            </a:r>
            <a:r>
              <a:rPr lang="en-GB" dirty="0" err="1"/>
              <a:t>ja</a:t>
            </a:r>
            <a:r>
              <a:rPr lang="en-GB" dirty="0"/>
              <a:t> </a:t>
            </a:r>
            <a:r>
              <a:rPr lang="en-GB" dirty="0" err="1"/>
              <a:t>EU:n</a:t>
            </a:r>
            <a:r>
              <a:rPr lang="en-GB" dirty="0"/>
              <a:t> </a:t>
            </a:r>
            <a:r>
              <a:rPr lang="en-GB" dirty="0" err="1"/>
              <a:t>lähentymistä</a:t>
            </a:r>
            <a:r>
              <a:rPr lang="en-GB" dirty="0"/>
              <a:t>.</a:t>
            </a:r>
          </a:p>
          <a:p>
            <a:pPr marL="857250" indent="-857250" fontAlgn="base">
              <a:buFont typeface="Arial" panose="020B0604020202020204" pitchFamily="34" charset="0"/>
              <a:buChar char="•"/>
            </a:pPr>
            <a:r>
              <a:rPr lang="en-GB" dirty="0" err="1"/>
              <a:t>Ukrainan</a:t>
            </a:r>
            <a:r>
              <a:rPr lang="en-GB" dirty="0"/>
              <a:t> </a:t>
            </a:r>
            <a:r>
              <a:rPr lang="en-GB" dirty="0" err="1"/>
              <a:t>venäjänmieliset</a:t>
            </a:r>
            <a:r>
              <a:rPr lang="en-GB" dirty="0"/>
              <a:t> </a:t>
            </a:r>
            <a:r>
              <a:rPr lang="en-GB" dirty="0" err="1"/>
              <a:t>itäiset</a:t>
            </a:r>
            <a:r>
              <a:rPr lang="en-GB" dirty="0"/>
              <a:t> </a:t>
            </a:r>
            <a:r>
              <a:rPr lang="en-GB" dirty="0" err="1"/>
              <a:t>maakunnat</a:t>
            </a:r>
            <a:r>
              <a:rPr lang="en-GB" dirty="0"/>
              <a:t> </a:t>
            </a:r>
            <a:r>
              <a:rPr lang="en-GB" dirty="0" err="1"/>
              <a:t>aloittivat</a:t>
            </a:r>
            <a:r>
              <a:rPr lang="en-GB" dirty="0"/>
              <a:t> </a:t>
            </a:r>
            <a:r>
              <a:rPr lang="en-GB" dirty="0" err="1"/>
              <a:t>kapinan</a:t>
            </a:r>
            <a:r>
              <a:rPr lang="en-GB" dirty="0"/>
              <a:t> </a:t>
            </a:r>
            <a:r>
              <a:rPr lang="en-GB" dirty="0" err="1"/>
              <a:t>Ukrainan</a:t>
            </a:r>
            <a:r>
              <a:rPr lang="en-GB" dirty="0"/>
              <a:t> </a:t>
            </a:r>
            <a:r>
              <a:rPr lang="en-GB" dirty="0" err="1"/>
              <a:t>hallitusta</a:t>
            </a:r>
            <a:r>
              <a:rPr lang="en-GB" dirty="0"/>
              <a:t> </a:t>
            </a:r>
            <a:r>
              <a:rPr lang="en-GB" dirty="0" err="1"/>
              <a:t>vastaan</a:t>
            </a:r>
            <a:r>
              <a:rPr lang="en-GB" dirty="0"/>
              <a:t>.</a:t>
            </a:r>
          </a:p>
          <a:p>
            <a:pPr marL="857250" indent="-857250" fontAlgn="base">
              <a:buFont typeface="Arial" panose="020B0604020202020204" pitchFamily="34" charset="0"/>
              <a:buChar char="•"/>
            </a:pPr>
            <a:r>
              <a:rPr lang="en-GB" dirty="0"/>
              <a:t>Venäjä </a:t>
            </a:r>
            <a:r>
              <a:rPr lang="en-GB" dirty="0" err="1"/>
              <a:t>miehitti</a:t>
            </a:r>
            <a:r>
              <a:rPr lang="en-GB" dirty="0"/>
              <a:t> </a:t>
            </a:r>
            <a:r>
              <a:rPr lang="en-GB" dirty="0" err="1"/>
              <a:t>Ukrainalle</a:t>
            </a:r>
            <a:r>
              <a:rPr lang="en-GB" dirty="0"/>
              <a:t> </a:t>
            </a:r>
            <a:r>
              <a:rPr lang="en-GB" dirty="0" err="1"/>
              <a:t>kuuluvan</a:t>
            </a:r>
            <a:r>
              <a:rPr lang="en-GB" dirty="0"/>
              <a:t> </a:t>
            </a:r>
            <a:r>
              <a:rPr lang="en-GB" dirty="0" err="1"/>
              <a:t>geopoliittisesti</a:t>
            </a:r>
            <a:r>
              <a:rPr lang="en-GB" dirty="0"/>
              <a:t> </a:t>
            </a:r>
            <a:r>
              <a:rPr lang="en-GB" dirty="0" err="1"/>
              <a:t>tärkeän</a:t>
            </a:r>
            <a:r>
              <a:rPr lang="en-GB" dirty="0"/>
              <a:t> </a:t>
            </a:r>
            <a:r>
              <a:rPr lang="en-GB" dirty="0" err="1"/>
              <a:t>Krimin</a:t>
            </a:r>
            <a:r>
              <a:rPr lang="en-GB" dirty="0"/>
              <a:t> </a:t>
            </a:r>
            <a:r>
              <a:rPr lang="en-GB" dirty="0" err="1"/>
              <a:t>niemimaan</a:t>
            </a:r>
            <a:r>
              <a:rPr lang="en-GB" dirty="0"/>
              <a:t>, </a:t>
            </a:r>
            <a:r>
              <a:rPr lang="en-GB" dirty="0" err="1"/>
              <a:t>minkä</a:t>
            </a:r>
            <a:r>
              <a:rPr lang="en-GB" dirty="0"/>
              <a:t> </a:t>
            </a:r>
            <a:r>
              <a:rPr lang="en-GB" dirty="0" err="1"/>
              <a:t>vuoksi</a:t>
            </a:r>
            <a:r>
              <a:rPr lang="en-GB" dirty="0"/>
              <a:t> EU </a:t>
            </a:r>
            <a:r>
              <a:rPr lang="en-GB" dirty="0" err="1"/>
              <a:t>ja</a:t>
            </a:r>
            <a:r>
              <a:rPr lang="en-GB" dirty="0"/>
              <a:t> </a:t>
            </a:r>
            <a:r>
              <a:rPr lang="en-GB" dirty="0" err="1"/>
              <a:t>Yhdysvallat</a:t>
            </a:r>
            <a:r>
              <a:rPr lang="en-GB" dirty="0"/>
              <a:t> </a:t>
            </a:r>
            <a:r>
              <a:rPr lang="en-GB" dirty="0" err="1"/>
              <a:t>asettivat</a:t>
            </a:r>
            <a:r>
              <a:rPr lang="en-GB" dirty="0"/>
              <a:t> </a:t>
            </a:r>
            <a:r>
              <a:rPr lang="en-GB" dirty="0" err="1"/>
              <a:t>Venäjälle</a:t>
            </a:r>
            <a:r>
              <a:rPr lang="en-GB" dirty="0"/>
              <a:t> </a:t>
            </a:r>
            <a:r>
              <a:rPr lang="en-GB" dirty="0" err="1"/>
              <a:t>pakotteita</a:t>
            </a:r>
            <a:r>
              <a:rPr lang="en-GB" dirty="0"/>
              <a:t>.</a:t>
            </a:r>
          </a:p>
          <a:p>
            <a:pPr marL="857250" indent="-857250" fontAlgn="base">
              <a:buFont typeface="Arial" panose="020B0604020202020204" pitchFamily="34" charset="0"/>
              <a:buChar char="•"/>
            </a:pPr>
            <a:r>
              <a:rPr lang="en-GB" dirty="0" err="1"/>
              <a:t>Itä-Ukrainan</a:t>
            </a:r>
            <a:r>
              <a:rPr lang="en-GB" dirty="0"/>
              <a:t> </a:t>
            </a:r>
            <a:r>
              <a:rPr lang="en-GB" dirty="0" err="1"/>
              <a:t>jäätynyt</a:t>
            </a:r>
            <a:r>
              <a:rPr lang="en-GB" dirty="0"/>
              <a:t> </a:t>
            </a:r>
            <a:r>
              <a:rPr lang="en-GB" dirty="0" err="1"/>
              <a:t>konflikti</a:t>
            </a:r>
            <a:r>
              <a:rPr lang="en-GB" dirty="0"/>
              <a:t> </a:t>
            </a:r>
            <a:r>
              <a:rPr lang="en-GB" dirty="0" err="1"/>
              <a:t>jatkui</a:t>
            </a:r>
            <a:r>
              <a:rPr lang="en-GB" dirty="0"/>
              <a:t> </a:t>
            </a:r>
            <a:r>
              <a:rPr lang="en-GB" dirty="0" err="1"/>
              <a:t>Venäjän</a:t>
            </a:r>
            <a:r>
              <a:rPr lang="en-GB" dirty="0"/>
              <a:t> </a:t>
            </a:r>
            <a:r>
              <a:rPr lang="en-GB" dirty="0" err="1"/>
              <a:t>Ukrainan</a:t>
            </a:r>
            <a:r>
              <a:rPr lang="en-GB" dirty="0"/>
              <a:t> </a:t>
            </a:r>
            <a:r>
              <a:rPr lang="en-GB" dirty="0" err="1"/>
              <a:t>hyökkäykseen</a:t>
            </a:r>
            <a:r>
              <a:rPr lang="en-GB" dirty="0"/>
              <a:t> </a:t>
            </a:r>
            <a:r>
              <a:rPr lang="en-GB" dirty="0" err="1"/>
              <a:t>saakka</a:t>
            </a:r>
            <a:endParaRPr lang="en-GB" dirty="0"/>
          </a:p>
          <a:p>
            <a:pPr marL="857250" indent="-857250" fontAlgn="base">
              <a:buFont typeface="Arial" panose="020B0604020202020204" pitchFamily="34" charset="0"/>
              <a:buChar char="•"/>
            </a:pPr>
            <a:endParaRPr lang="en-GB" dirty="0"/>
          </a:p>
          <a:p>
            <a:pPr marL="857250" indent="-857250" fontAlgn="base">
              <a:buFont typeface="Arial" panose="020B0604020202020204" pitchFamily="34" charset="0"/>
              <a:buChar char="•"/>
            </a:pPr>
            <a:endParaRPr lang="en-GB" dirty="0"/>
          </a:p>
          <a:p>
            <a:pPr marL="857250" indent="-857250" fontAlgn="base">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B0B96C34-117E-AC4B-A776-55A6748A2A97}"/>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Footer Placeholder 4">
            <a:extLst>
              <a:ext uri="{FF2B5EF4-FFF2-40B4-BE49-F238E27FC236}">
                <a16:creationId xmlns:a16="http://schemas.microsoft.com/office/drawing/2014/main" id="{017C7341-43FE-5B41-9BDC-E4C2B48D3057}"/>
              </a:ext>
            </a:extLst>
          </p:cNvPr>
          <p:cNvSpPr>
            <a:spLocks noGrp="1"/>
          </p:cNvSpPr>
          <p:nvPr>
            <p:ph type="ftr" sz="quarter" idx="13"/>
          </p:nvPr>
        </p:nvSpPr>
        <p:spPr/>
        <p:txBody>
          <a:bodyPr/>
          <a:lstStyle/>
          <a:p>
            <a:r>
              <a:rPr lang="fi-FI" dirty="0"/>
              <a:t>Forum Historia 2</a:t>
            </a:r>
          </a:p>
        </p:txBody>
      </p:sp>
    </p:spTree>
    <p:extLst>
      <p:ext uri="{BB962C8B-B14F-4D97-AF65-F5344CB8AC3E}">
        <p14:creationId xmlns:p14="http://schemas.microsoft.com/office/powerpoint/2010/main" val="28813732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19E6A1-B2B2-4A70-3326-297CC7F75EDC}"/>
              </a:ext>
            </a:extLst>
          </p:cNvPr>
          <p:cNvSpPr>
            <a:spLocks noGrp="1"/>
          </p:cNvSpPr>
          <p:nvPr>
            <p:ph type="title"/>
          </p:nvPr>
        </p:nvSpPr>
        <p:spPr/>
        <p:txBody>
          <a:bodyPr/>
          <a:lstStyle/>
          <a:p>
            <a:r>
              <a:rPr lang="fi-FI" dirty="0"/>
              <a:t>Venäjä ja Ukraina</a:t>
            </a:r>
          </a:p>
        </p:txBody>
      </p:sp>
      <p:sp>
        <p:nvSpPr>
          <p:cNvPr id="3" name="Sisällön paikkamerkki 2">
            <a:extLst>
              <a:ext uri="{FF2B5EF4-FFF2-40B4-BE49-F238E27FC236}">
                <a16:creationId xmlns:a16="http://schemas.microsoft.com/office/drawing/2014/main" id="{92B86493-9067-C6FB-083E-A65E1AA38A3E}"/>
              </a:ext>
            </a:extLst>
          </p:cNvPr>
          <p:cNvSpPr>
            <a:spLocks noGrp="1"/>
          </p:cNvSpPr>
          <p:nvPr>
            <p:ph sz="quarter" idx="12"/>
          </p:nvPr>
        </p:nvSpPr>
        <p:spPr/>
        <p:txBody>
          <a:bodyPr>
            <a:normAutofit fontScale="85000" lnSpcReduction="20000"/>
          </a:bodyPr>
          <a:lstStyle/>
          <a:p>
            <a:pPr algn="l" fontAlgn="t">
              <a:buFont typeface="Arial" panose="020B0604020202020204" pitchFamily="34" charset="0"/>
              <a:buChar char="•"/>
            </a:pPr>
            <a:r>
              <a:rPr lang="fi-FI" b="0" i="0" dirty="0">
                <a:solidFill>
                  <a:srgbClr val="212121"/>
                </a:solidFill>
                <a:effectLst/>
                <a:latin typeface="Source Sans Pro" panose="020B0503030403020204" pitchFamily="34" charset="0"/>
              </a:rPr>
              <a:t>Venäjä valloitti Krimin niemimaan Ukrainalta vuonna 2014. Ukrainan korruptoitunut presidentti oli juuri ajettu maanpakoon. Ukrainan venäläismieliset itäosat nousivat Kiovan hallitusta vastaan, ja Venäjä käytti tilannetta hyväkseen. Taustalla vaikutti Venäjän halu pitää Ukraina omassa lähipiirissään, sillä Ukraina oli pyrkinyt lähentymään EU:ta.</a:t>
            </a:r>
          </a:p>
          <a:p>
            <a:pPr algn="l" fontAlgn="t">
              <a:buFont typeface="Arial" panose="020B0604020202020204" pitchFamily="34" charset="0"/>
              <a:buChar char="•"/>
            </a:pPr>
            <a:r>
              <a:rPr lang="fi-FI" b="0" i="0" dirty="0">
                <a:solidFill>
                  <a:srgbClr val="212121"/>
                </a:solidFill>
                <a:effectLst/>
                <a:latin typeface="Source Sans Pro" panose="020B0503030403020204" pitchFamily="34" charset="0"/>
              </a:rPr>
              <a:t>Venäjä hyökkäsi Ukrainaan vuonna 2022. Venäjän propagandassa maa lähti puhdistamaan Ukrainaa ”natseista” ja suojelemaan Venäjää Natolta, joka uhkaa sitä. Lisäksi Putin on puheissaan viitannut Venäjän vanhoihin historiallisiin alueisiin, pitänyt Ukrainaa osana Venäjää ja kyseenalaistanut sen oikeuden itsenäisyyteen. Väitteet eivät kuitenkaan ole todenmukaisia.</a:t>
            </a:r>
          </a:p>
          <a:p>
            <a:pPr algn="l" fontAlgn="t">
              <a:buFont typeface="Arial" panose="020B0604020202020204" pitchFamily="34" charset="0"/>
              <a:buChar char="•"/>
            </a:pPr>
            <a:r>
              <a:rPr lang="fi-FI" b="0" i="0" dirty="0">
                <a:solidFill>
                  <a:srgbClr val="212121"/>
                </a:solidFill>
                <a:effectLst/>
                <a:latin typeface="Source Sans Pro" panose="020B0503030403020204" pitchFamily="34" charset="0"/>
              </a:rPr>
              <a:t>Ukrainan sota on aiheuttanut Venäjälle niin suurta vahinkoa, että siihen ryhtyminen näyttää lännestä käsin järjettömältä. </a:t>
            </a:r>
            <a:r>
              <a:rPr lang="fi-FI" b="0" i="0">
                <a:solidFill>
                  <a:srgbClr val="212121"/>
                </a:solidFill>
                <a:effectLst/>
                <a:latin typeface="Source Sans Pro" panose="020B0503030403020204" pitchFamily="34" charset="0"/>
              </a:rPr>
              <a:t>Putinin todelliset motiivit hyökkäyssotaan eivät ole täysin selvillä.</a:t>
            </a:r>
          </a:p>
          <a:p>
            <a:endParaRPr lang="fi-FI"/>
          </a:p>
        </p:txBody>
      </p:sp>
      <p:sp>
        <p:nvSpPr>
          <p:cNvPr id="4" name="Dian numeron paikkamerkki 3">
            <a:extLst>
              <a:ext uri="{FF2B5EF4-FFF2-40B4-BE49-F238E27FC236}">
                <a16:creationId xmlns:a16="http://schemas.microsoft.com/office/drawing/2014/main" id="{B9C41A80-D851-B61F-66DC-5EA65F4C6483}"/>
              </a:ext>
            </a:extLst>
          </p:cNvPr>
          <p:cNvSpPr>
            <a:spLocks noGrp="1"/>
          </p:cNvSpPr>
          <p:nvPr>
            <p:ph type="sldNum" sz="quarter" idx="4"/>
          </p:nvPr>
        </p:nvSpPr>
        <p:spPr/>
        <p:txBody>
          <a:bodyPr/>
          <a:lstStyle/>
          <a:p>
            <a:fld id="{701E4971-310B-774B-8DEE-5F834C23301A}" type="slidenum">
              <a:rPr lang="fi-FI" smtClean="0"/>
              <a:pPr/>
              <a:t>6</a:t>
            </a:fld>
            <a:endParaRPr lang="fi-FI"/>
          </a:p>
        </p:txBody>
      </p:sp>
      <p:sp>
        <p:nvSpPr>
          <p:cNvPr id="5" name="Alatunnisteen paikkamerkki 4">
            <a:extLst>
              <a:ext uri="{FF2B5EF4-FFF2-40B4-BE49-F238E27FC236}">
                <a16:creationId xmlns:a16="http://schemas.microsoft.com/office/drawing/2014/main" id="{FA563029-91D9-2293-81C9-778D29419DF8}"/>
              </a:ext>
            </a:extLst>
          </p:cNvPr>
          <p:cNvSpPr>
            <a:spLocks noGrp="1"/>
          </p:cNvSpPr>
          <p:nvPr>
            <p:ph type="ftr" sz="quarter" idx="13"/>
          </p:nvPr>
        </p:nvSpPr>
        <p:spPr/>
        <p:txBody>
          <a:bodyPr/>
          <a:lstStyle/>
          <a:p>
            <a:r>
              <a:rPr lang="fi-FI"/>
              <a:t>&lt; Sarjan nimi + luvun nro &gt;</a:t>
            </a:r>
          </a:p>
        </p:txBody>
      </p:sp>
    </p:spTree>
    <p:extLst>
      <p:ext uri="{BB962C8B-B14F-4D97-AF65-F5344CB8AC3E}">
        <p14:creationId xmlns:p14="http://schemas.microsoft.com/office/powerpoint/2010/main" val="2066004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35CC-33D2-8649-AA39-965C322BA2A9}"/>
              </a:ext>
            </a:extLst>
          </p:cNvPr>
          <p:cNvSpPr>
            <a:spLocks noGrp="1"/>
          </p:cNvSpPr>
          <p:nvPr>
            <p:ph type="title"/>
          </p:nvPr>
        </p:nvSpPr>
        <p:spPr/>
        <p:txBody>
          <a:bodyPr/>
          <a:lstStyle/>
          <a:p>
            <a:pPr algn="l"/>
            <a:r>
              <a:rPr lang="en-GB" dirty="0">
                <a:solidFill>
                  <a:schemeClr val="tx1"/>
                </a:solidFill>
              </a:rPr>
              <a:t>Venäjä </a:t>
            </a:r>
            <a:r>
              <a:rPr lang="en-GB" dirty="0" err="1">
                <a:solidFill>
                  <a:schemeClr val="tx1"/>
                </a:solidFill>
              </a:rPr>
              <a:t>ja</a:t>
            </a:r>
            <a:r>
              <a:rPr lang="en-GB" dirty="0">
                <a:solidFill>
                  <a:schemeClr val="tx1"/>
                </a:solidFill>
              </a:rPr>
              <a:t> </a:t>
            </a:r>
            <a:r>
              <a:rPr lang="en-GB" dirty="0" err="1">
                <a:solidFill>
                  <a:schemeClr val="tx1"/>
                </a:solidFill>
              </a:rPr>
              <a:t>Syyria</a:t>
            </a:r>
            <a:endParaRPr lang="en-FI" dirty="0">
              <a:solidFill>
                <a:schemeClr val="tx1"/>
              </a:solidFill>
            </a:endParaRPr>
          </a:p>
        </p:txBody>
      </p:sp>
      <p:sp>
        <p:nvSpPr>
          <p:cNvPr id="3" name="Content Placeholder 2">
            <a:extLst>
              <a:ext uri="{FF2B5EF4-FFF2-40B4-BE49-F238E27FC236}">
                <a16:creationId xmlns:a16="http://schemas.microsoft.com/office/drawing/2014/main" id="{736D4308-E9BD-1140-9045-D8BE39DAEA4F}"/>
              </a:ext>
            </a:extLst>
          </p:cNvPr>
          <p:cNvSpPr>
            <a:spLocks noGrp="1"/>
          </p:cNvSpPr>
          <p:nvPr>
            <p:ph sz="quarter" idx="12"/>
          </p:nvPr>
        </p:nvSpPr>
        <p:spPr/>
        <p:txBody>
          <a:bodyPr/>
          <a:lstStyle/>
          <a:p>
            <a:pPr marL="857250" indent="-857250" fontAlgn="base">
              <a:buFont typeface="Arial" panose="020B0604020202020204" pitchFamily="34" charset="0"/>
              <a:buChar char="•"/>
            </a:pPr>
            <a:r>
              <a:rPr lang="en-GB" dirty="0" err="1"/>
              <a:t>Syyria</a:t>
            </a:r>
            <a:r>
              <a:rPr lang="en-GB" dirty="0"/>
              <a:t> on </a:t>
            </a:r>
            <a:r>
              <a:rPr lang="en-GB" dirty="0" err="1"/>
              <a:t>Venäjän</a:t>
            </a:r>
            <a:r>
              <a:rPr lang="en-GB" dirty="0"/>
              <a:t> </a:t>
            </a:r>
            <a:r>
              <a:rPr lang="en-GB" dirty="0" err="1"/>
              <a:t>perinteinen</a:t>
            </a:r>
            <a:r>
              <a:rPr lang="en-GB" dirty="0"/>
              <a:t> </a:t>
            </a:r>
            <a:r>
              <a:rPr lang="en-GB" dirty="0" err="1"/>
              <a:t>liittolainen</a:t>
            </a:r>
            <a:r>
              <a:rPr lang="en-GB" dirty="0"/>
              <a:t>.</a:t>
            </a:r>
          </a:p>
          <a:p>
            <a:pPr marL="857250" indent="-857250" fontAlgn="base">
              <a:buFont typeface="Arial" panose="020B0604020202020204" pitchFamily="34" charset="0"/>
              <a:buChar char="•"/>
            </a:pPr>
            <a:r>
              <a:rPr lang="en-GB" dirty="0" err="1"/>
              <a:t>Syyrian</a:t>
            </a:r>
            <a:r>
              <a:rPr lang="en-GB" dirty="0"/>
              <a:t> </a:t>
            </a:r>
            <a:r>
              <a:rPr lang="en-GB" dirty="0" err="1"/>
              <a:t>sisällissodassa</a:t>
            </a:r>
            <a:r>
              <a:rPr lang="en-GB" dirty="0"/>
              <a:t> Venäjä on </a:t>
            </a:r>
            <a:r>
              <a:rPr lang="en-GB" dirty="0" err="1"/>
              <a:t>tukenut</a:t>
            </a:r>
            <a:r>
              <a:rPr lang="en-GB" dirty="0"/>
              <a:t> al-</a:t>
            </a:r>
            <a:r>
              <a:rPr lang="en-GB" dirty="0" err="1"/>
              <a:t>Assadin</a:t>
            </a:r>
            <a:r>
              <a:rPr lang="en-GB" dirty="0"/>
              <a:t> </a:t>
            </a:r>
            <a:r>
              <a:rPr lang="en-GB" dirty="0" err="1"/>
              <a:t>hallintoa</a:t>
            </a:r>
            <a:r>
              <a:rPr lang="en-GB" dirty="0"/>
              <a:t>.</a:t>
            </a:r>
          </a:p>
          <a:p>
            <a:endParaRPr lang="en-GB" dirty="0"/>
          </a:p>
        </p:txBody>
      </p:sp>
      <p:sp>
        <p:nvSpPr>
          <p:cNvPr id="4" name="Slide Number Placeholder 3">
            <a:extLst>
              <a:ext uri="{FF2B5EF4-FFF2-40B4-BE49-F238E27FC236}">
                <a16:creationId xmlns:a16="http://schemas.microsoft.com/office/drawing/2014/main" id="{B0B96C34-117E-AC4B-A776-55A6748A2A97}"/>
              </a:ext>
            </a:extLst>
          </p:cNvPr>
          <p:cNvSpPr>
            <a:spLocks noGrp="1"/>
          </p:cNvSpPr>
          <p:nvPr>
            <p:ph type="sldNum" sz="quarter" idx="4"/>
          </p:nvPr>
        </p:nvSpPr>
        <p:spPr/>
        <p:txBody>
          <a:bodyPr/>
          <a:lstStyle/>
          <a:p>
            <a:fld id="{701E4971-310B-774B-8DEE-5F834C23301A}" type="slidenum">
              <a:rPr lang="fi-FI" smtClean="0"/>
              <a:pPr/>
              <a:t>7</a:t>
            </a:fld>
            <a:endParaRPr lang="fi-FI"/>
          </a:p>
        </p:txBody>
      </p:sp>
      <p:sp>
        <p:nvSpPr>
          <p:cNvPr id="5" name="Footer Placeholder 4">
            <a:extLst>
              <a:ext uri="{FF2B5EF4-FFF2-40B4-BE49-F238E27FC236}">
                <a16:creationId xmlns:a16="http://schemas.microsoft.com/office/drawing/2014/main" id="{017C7341-43FE-5B41-9BDC-E4C2B48D3057}"/>
              </a:ext>
            </a:extLst>
          </p:cNvPr>
          <p:cNvSpPr>
            <a:spLocks noGrp="1"/>
          </p:cNvSpPr>
          <p:nvPr>
            <p:ph type="ftr" sz="quarter" idx="13"/>
          </p:nvPr>
        </p:nvSpPr>
        <p:spPr/>
        <p:txBody>
          <a:bodyPr/>
          <a:lstStyle/>
          <a:p>
            <a:r>
              <a:rPr lang="fi-FI" dirty="0"/>
              <a:t>Forum Historia 2</a:t>
            </a:r>
          </a:p>
        </p:txBody>
      </p:sp>
    </p:spTree>
    <p:extLst>
      <p:ext uri="{BB962C8B-B14F-4D97-AF65-F5344CB8AC3E}">
        <p14:creationId xmlns:p14="http://schemas.microsoft.com/office/powerpoint/2010/main" val="4014523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Cloubi-värit">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99A2BFBF1068343A90051A953165CA4" ma:contentTypeVersion="12" ma:contentTypeDescription="Luo uusi asiakirja." ma:contentTypeScope="" ma:versionID="54b432a60c30a7b560d48447365ee0c5">
  <xsd:schema xmlns:xsd="http://www.w3.org/2001/XMLSchema" xmlns:xs="http://www.w3.org/2001/XMLSchema" xmlns:p="http://schemas.microsoft.com/office/2006/metadata/properties" xmlns:ns2="6b080df9-d422-4e15-b43b-0ba7a8b09457" xmlns:ns3="eb72b648-3eb6-41aa-b4f2-3d22a76a6594" targetNamespace="http://schemas.microsoft.com/office/2006/metadata/properties" ma:root="true" ma:fieldsID="0d29f4af9fe79f3416692831880e8dc3" ns2:_="" ns3:_="">
    <xsd:import namespace="6b080df9-d422-4e15-b43b-0ba7a8b09457"/>
    <xsd:import namespace="eb72b648-3eb6-41aa-b4f2-3d22a76a6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80df9-d422-4e15-b43b-0ba7a8b09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2b648-3eb6-41aa-b4f2-3d22a76a6594"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A0139-EB78-48F8-8E89-0C0A8A9A9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80df9-d422-4e15-b43b-0ba7a8b09457"/>
    <ds:schemaRef ds:uri="eb72b648-3eb6-41aa-b4f2-3d22a76a6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D2F0D0-8F4F-4C1E-BF9B-EC70314015DD}">
  <ds:schemaRefs>
    <ds:schemaRef ds:uri="http://purl.org/dc/dcmitype/"/>
    <ds:schemaRef ds:uri="http://schemas.microsoft.com/office/2006/documentManagement/types"/>
    <ds:schemaRef ds:uri="92f91b7d-256f-42b1-9b08-d8a43b83f0c6"/>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8f6b07d-974e-4bcb-ace5-6e722d967269"/>
    <ds:schemaRef ds:uri="http://purl.org/dc/terms/"/>
  </ds:schemaRefs>
</ds:datastoreItem>
</file>

<file path=customXml/itemProps3.xml><?xml version="1.0" encoding="utf-8"?>
<ds:datastoreItem xmlns:ds="http://schemas.openxmlformats.org/officeDocument/2006/customXml" ds:itemID="{1A8B2766-E22E-46A6-A972-01474FC9A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550</TotalTime>
  <Words>341</Words>
  <Application>Microsoft Office PowerPoint</Application>
  <PresentationFormat>Mukautettu</PresentationFormat>
  <Paragraphs>40</Paragraphs>
  <Slides>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vt:i4>
      </vt:variant>
    </vt:vector>
  </HeadingPairs>
  <TitlesOfParts>
    <vt:vector size="11" baseType="lpstr">
      <vt:lpstr>Arial</vt:lpstr>
      <vt:lpstr>Calibri</vt:lpstr>
      <vt:lpstr>Source Sans Pro</vt:lpstr>
      <vt:lpstr>Office-teema</vt:lpstr>
      <vt:lpstr>17. Venäjä kylmän sodan jälkeen</vt:lpstr>
      <vt:lpstr>Tietoisku: Venäjä konflikteissa kylmän sodan jälkeen</vt:lpstr>
      <vt:lpstr>Venäjä ja reuna-alueet</vt:lpstr>
      <vt:lpstr>Venäjä ja reuna-alueet</vt:lpstr>
      <vt:lpstr>Venäjä ja Ukraina</vt:lpstr>
      <vt:lpstr>Venäjä ja Ukraina</vt:lpstr>
      <vt:lpstr>Venäjä ja Syyria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Kaartinen Minna</cp:lastModifiedBy>
  <cp:revision>53</cp:revision>
  <cp:lastPrinted>2017-11-30T08:45:33Z</cp:lastPrinted>
  <dcterms:created xsi:type="dcterms:W3CDTF">2020-05-05T09:10:38Z</dcterms:created>
  <dcterms:modified xsi:type="dcterms:W3CDTF">2023-09-10T17:13:39Z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0x010100899A2BFBF1068343A90051A953165CA4</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