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6.9.2016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Väestörakenteen muuttuminen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000" i="1" dirty="0" smtClean="0"/>
              <a:t>Väestörakenne </a:t>
            </a:r>
            <a:r>
              <a:rPr lang="fi-FI" sz="2000" dirty="0" smtClean="0"/>
              <a:t>kertoo mm. ikäjakauman, väestötiheyden ja eri vähemmistöjen määrän</a:t>
            </a:r>
          </a:p>
          <a:p>
            <a:pPr>
              <a:buFontTx/>
              <a:buChar char="-"/>
            </a:pPr>
            <a:r>
              <a:rPr lang="fi-FI" sz="2000" dirty="0" smtClean="0"/>
              <a:t>Väkiluvun muutoksiin vaikuttavat syntyvyys, kuolleisuus ja muuttoliike</a:t>
            </a:r>
          </a:p>
          <a:p>
            <a:pPr>
              <a:buFontTx/>
              <a:buChar char="-"/>
            </a:pPr>
            <a:r>
              <a:rPr lang="fi-FI" sz="2000" i="1" dirty="0" smtClean="0"/>
              <a:t>Suurten ikäluokkien </a:t>
            </a:r>
            <a:r>
              <a:rPr lang="fi-FI" sz="2000" dirty="0" smtClean="0"/>
              <a:t>ja ”viisikymmenlukulaisten” eläköityminen lisännyt vanhusväestön määrää 2010-luvulta eteenpäin</a:t>
            </a:r>
            <a:endParaRPr lang="fi-FI" dirty="0"/>
          </a:p>
          <a:p>
            <a:pPr lvl="1">
              <a:buFontTx/>
              <a:buChar char="-"/>
            </a:pPr>
            <a:r>
              <a:rPr lang="fi-FI" sz="1600" dirty="0" smtClean="0"/>
              <a:t>Nuoremmat ikäluokat pienempiä -&gt; Taustalla kaupungistuminen ja alhainen syntyvyys (ehkäisyvälineet, naisten lisääntynyt opiskelu ja työnteko, myöhäinen </a:t>
            </a:r>
            <a:r>
              <a:rPr lang="fi-FI" sz="1600" dirty="0" err="1" smtClean="0"/>
              <a:t>avioitumis</a:t>
            </a:r>
            <a:r>
              <a:rPr lang="fi-FI" sz="1600" dirty="0" smtClean="0"/>
              <a:t>- ja synnyttämisikä, yksilöllisyyttä korostava elämäntapa, perhekäsitysten muutos)</a:t>
            </a:r>
          </a:p>
          <a:p>
            <a:pPr lvl="1">
              <a:buFontTx/>
              <a:buChar char="-"/>
            </a:pPr>
            <a:r>
              <a:rPr lang="fi-FI" sz="1600" i="1" dirty="0" smtClean="0"/>
              <a:t>Väestöllisen</a:t>
            </a:r>
            <a:r>
              <a:rPr lang="fi-FI" sz="1600" dirty="0" smtClean="0"/>
              <a:t> ja </a:t>
            </a:r>
            <a:r>
              <a:rPr lang="fi-FI" sz="1600" i="1" dirty="0" smtClean="0"/>
              <a:t>taloudellisen huoltosuhteen </a:t>
            </a:r>
            <a:r>
              <a:rPr lang="fi-FI" sz="1600" dirty="0" smtClean="0"/>
              <a:t>trendi -&gt; 2060 joka kolmas suomalainen eläkkeellä</a:t>
            </a:r>
          </a:p>
          <a:p>
            <a:pPr lvl="1">
              <a:buFontTx/>
              <a:buChar char="-"/>
            </a:pPr>
            <a:r>
              <a:rPr lang="fi-FI" sz="1600" i="1" dirty="0" smtClean="0"/>
              <a:t>Julkisen sektorin </a:t>
            </a:r>
            <a:r>
              <a:rPr lang="fi-FI" sz="1600" dirty="0" smtClean="0"/>
              <a:t>(=valtio ja kunnat) </a:t>
            </a:r>
            <a:r>
              <a:rPr lang="fi-FI" sz="1600" dirty="0" err="1" smtClean="0"/>
              <a:t>sosiaali</a:t>
            </a:r>
            <a:r>
              <a:rPr lang="fi-FI" sz="1600" dirty="0" smtClean="0"/>
              <a:t>- ja terveysmenojen kasvu -&gt; Eläkkeet, vanhuspalvelut jne. -&gt; </a:t>
            </a:r>
            <a:r>
              <a:rPr lang="fi-FI" sz="1600" i="1" dirty="0" smtClean="0"/>
              <a:t>Yksityinen palvelusektori </a:t>
            </a:r>
            <a:r>
              <a:rPr lang="fi-FI" sz="1600" dirty="0" smtClean="0"/>
              <a:t>toisaalta kasvu-uralla</a:t>
            </a:r>
          </a:p>
          <a:p>
            <a:pPr lvl="1">
              <a:buFontTx/>
              <a:buChar char="-"/>
            </a:pPr>
            <a:r>
              <a:rPr lang="fi-FI" sz="1600" dirty="0" smtClean="0"/>
              <a:t>Toisaalta vanhusten varallisuus ja </a:t>
            </a:r>
            <a:r>
              <a:rPr lang="fi-FI" sz="1600" i="1" dirty="0" smtClean="0"/>
              <a:t>kulutuskysyntä</a:t>
            </a:r>
            <a:r>
              <a:rPr lang="fi-FI" sz="1600" dirty="0" smtClean="0"/>
              <a:t> korkeammalla tasolla kuin koskaan</a:t>
            </a:r>
          </a:p>
          <a:p>
            <a:pPr lvl="1">
              <a:buFontTx/>
              <a:buChar char="-"/>
            </a:pPr>
            <a:r>
              <a:rPr lang="fi-FI" sz="1600" dirty="0" smtClean="0"/>
              <a:t>Vanhusten edut enemmän esillä politiikassa</a:t>
            </a:r>
          </a:p>
          <a:p>
            <a:pPr lvl="1">
              <a:buFontTx/>
              <a:buChar char="-"/>
            </a:pPr>
            <a:endParaRPr lang="fi-FI" sz="1600" dirty="0"/>
          </a:p>
          <a:p>
            <a:pPr marL="457200" lvl="1" indent="0">
              <a:buNone/>
            </a:pPr>
            <a:r>
              <a:rPr lang="fi-FI" sz="1600" b="1" dirty="0" smtClean="0"/>
              <a:t>Tehtävä: Miten väestörakenteen ja huoltosuhteen muuttumiseen voitaisiin reagoida?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188640"/>
            <a:ext cx="89289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 smtClean="0"/>
              <a:t>Väestötiheyteen vaikuttanut voimakas muuttoliike 1960-luvulta eteenpäin</a:t>
            </a:r>
          </a:p>
          <a:p>
            <a:pPr marL="742950" lvl="1" indent="-285750">
              <a:buFontTx/>
              <a:buChar char="-"/>
            </a:pPr>
            <a:r>
              <a:rPr lang="fi-FI" dirty="0" smtClean="0"/>
              <a:t>Maaseudulta kaupunkeihin ja </a:t>
            </a:r>
            <a:r>
              <a:rPr lang="fi-FI" i="1" dirty="0" smtClean="0"/>
              <a:t>kasvukeskuksiin -&gt; </a:t>
            </a:r>
            <a:r>
              <a:rPr lang="fi-FI" dirty="0" smtClean="0"/>
              <a:t>Talousvaikeuksissa olevilla </a:t>
            </a:r>
            <a:r>
              <a:rPr lang="fi-FI" i="1" dirty="0" smtClean="0"/>
              <a:t>muuttotappioalueilla</a:t>
            </a:r>
            <a:r>
              <a:rPr lang="fi-FI" dirty="0" smtClean="0"/>
              <a:t> pulaa veronmaksajista ja julkisista / yksityisistä palveluista -&gt; Leikkaus- ja veronkorotuspaineet</a:t>
            </a:r>
            <a:endParaRPr lang="fi-FI" i="1" dirty="0" smtClean="0"/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Maaseudun autioitumiseen</a:t>
            </a:r>
            <a:r>
              <a:rPr lang="fi-FI" dirty="0" smtClean="0"/>
              <a:t> pyritty reagoimaan valtion taholta (mm. Suomen Keskusta ja </a:t>
            </a:r>
            <a:r>
              <a:rPr lang="fi-FI" i="1" dirty="0" smtClean="0"/>
              <a:t>aluepolitiikka</a:t>
            </a:r>
            <a:r>
              <a:rPr lang="fi-FI" dirty="0" smtClean="0"/>
              <a:t>)</a:t>
            </a:r>
          </a:p>
          <a:p>
            <a:pPr marL="742950" lvl="1" indent="-285750">
              <a:buFontTx/>
              <a:buChar char="-"/>
            </a:pPr>
            <a:r>
              <a:rPr lang="fi-FI" dirty="0" smtClean="0"/>
              <a:t>Kasvukeskusten tilanne päinvastainen kuin muuttotappioalueilla -&gt; Silti ongelmia mm. päiväkotien ja koulujen rakentaminen, kaavoitus, liikenneruuhkat, asuntojen hintojen nousu</a:t>
            </a:r>
          </a:p>
          <a:p>
            <a:pPr marL="1200150" lvl="2" indent="-285750">
              <a:buFontTx/>
              <a:buChar char="-"/>
            </a:pP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115941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5496" y="116632"/>
            <a:ext cx="9001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Ulkomaalaiset Suomessa</a:t>
            </a:r>
          </a:p>
          <a:p>
            <a:endParaRPr lang="fi-FI" b="1" dirty="0"/>
          </a:p>
          <a:p>
            <a:pPr marL="285750" indent="-285750">
              <a:buFontTx/>
              <a:buChar char="-"/>
            </a:pPr>
            <a:r>
              <a:rPr lang="fi-FI" dirty="0" smtClean="0"/>
              <a:t>Selvitä oheiset asiat / käsitteet:</a:t>
            </a:r>
          </a:p>
          <a:p>
            <a:pPr marL="742950" lvl="1" indent="-285750">
              <a:buFontTx/>
              <a:buChar char="-"/>
            </a:pPr>
            <a:r>
              <a:rPr lang="fi-FI" dirty="0" smtClean="0"/>
              <a:t>Suomen kansalaisuuden saaminen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maahanmuuttaja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siirtolainen / laiton (paperiton) siirtolainen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työperäinen maahanmuutto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EU:n vapaa liikkuvuus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pakolainen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kiintiöpakolainen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turvapaikanhakija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Euroopan pakolaiskriisi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Dublinin sopimus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maahanmuuttovirasto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käännytys</a:t>
            </a:r>
          </a:p>
          <a:p>
            <a:pPr marL="742950" lvl="1" indent="-285750">
              <a:buFontTx/>
              <a:buChar char="-"/>
            </a:pPr>
            <a:r>
              <a:rPr lang="fi-FI" i="1" dirty="0" smtClean="0"/>
              <a:t>kotouttaminen</a:t>
            </a:r>
            <a:endParaRPr lang="fi-FI" i="1" dirty="0"/>
          </a:p>
          <a:p>
            <a:pPr marL="742950" lvl="1" indent="-285750">
              <a:buFontTx/>
              <a:buChar char="-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48110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588</TotalTime>
  <Words>215</Words>
  <Application>Microsoft Office PowerPoint</Application>
  <PresentationFormat>Näytössä katseltava diaesitys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Väestörakenteen muuttuminen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</cp:lastModifiedBy>
  <cp:revision>85</cp:revision>
  <cp:lastPrinted>2015-08-11T10:22:42Z</cp:lastPrinted>
  <dcterms:created xsi:type="dcterms:W3CDTF">2013-07-30T12:06:37Z</dcterms:created>
  <dcterms:modified xsi:type="dcterms:W3CDTF">2016-09-06T10:09:30Z</dcterms:modified>
</cp:coreProperties>
</file>