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A320FF3-F236-404E-AE44-DD56AB9CC773}" type="datetimeFigureOut">
              <a:rPr lang="fi-FI" smtClean="0"/>
              <a:t>30.3.2017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6450048-B2A0-486D-9B40-C10A60512C8B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Jääkausi Suomessa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Kpl 6-7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88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Satunnaisia jääkauden aiheuttajia:</a:t>
            </a:r>
          </a:p>
          <a:p>
            <a:pPr marL="914400" lvl="1" indent="-514350"/>
            <a:r>
              <a:rPr lang="fi-FI" dirty="0" smtClean="0"/>
              <a:t>Mannerlaattojen ajelehtiminen</a:t>
            </a:r>
          </a:p>
          <a:p>
            <a:pPr marL="914400" lvl="1" indent="-514350"/>
            <a:r>
              <a:rPr lang="fi-FI" dirty="0" smtClean="0"/>
              <a:t>Merivirtojen suunnanmuutokset</a:t>
            </a:r>
          </a:p>
          <a:p>
            <a:pPr marL="914400" lvl="1" indent="-514350"/>
            <a:r>
              <a:rPr lang="fi-FI" dirty="0" smtClean="0"/>
              <a:t>Vuoristojen synty</a:t>
            </a:r>
          </a:p>
          <a:p>
            <a:pPr marL="914400" lvl="1" indent="-514350"/>
            <a:r>
              <a:rPr lang="fi-FI" dirty="0" smtClean="0"/>
              <a:t>Ilmakehän kaasukoostumuksen muutokset (suurten tulivuorten purkaukset)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Rytmisiä jääkauden aiheuttajia:</a:t>
            </a:r>
          </a:p>
          <a:p>
            <a:pPr marL="914400" lvl="1" indent="-514350"/>
            <a:r>
              <a:rPr lang="fi-FI" smtClean="0">
                <a:sym typeface="Wingdings"/>
              </a:rPr>
              <a:t>Maan </a:t>
            </a:r>
            <a:r>
              <a:rPr lang="fi-FI" dirty="0" smtClean="0">
                <a:sym typeface="Wingdings"/>
              </a:rPr>
              <a:t>kiertoradan muodon vaihtelu 100 000 vuoden välein (pyöreä  soikea)</a:t>
            </a:r>
          </a:p>
          <a:p>
            <a:pPr marL="914400" lvl="1" indent="-514350"/>
            <a:r>
              <a:rPr lang="fi-FI" dirty="0" smtClean="0">
                <a:sym typeface="Wingdings"/>
              </a:rPr>
              <a:t>Maan akselin kaltevuuden muutos 40 000 vuoden välein (21,6° - 24,5°)</a:t>
            </a:r>
          </a:p>
          <a:p>
            <a:pPr marL="914400" lvl="1" indent="-514350"/>
            <a:r>
              <a:rPr lang="fi-FI" dirty="0" smtClean="0">
                <a:sym typeface="Wingdings"/>
              </a:rPr>
              <a:t>Maan akselin hyrräliike 22 000 vuoden välein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Maapallon historiassa on monia jääkausia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593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2348880"/>
            <a:ext cx="7408333" cy="4176464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Ilmaston viilentyessä lunta sataa enemmän kuin sitä ehtii sulaa </a:t>
            </a:r>
            <a:r>
              <a:rPr lang="fi-FI" dirty="0" smtClean="0">
                <a:sym typeface="Wingdings" pitchFamily="2" charset="2"/>
              </a:rPr>
              <a:t> lumipeite kasaantuu  puristuu kovassa paineessa jääksi  valuu vuoristosta alemmaksi ympäristöön jään alapinnan muuttuessa liukkaaksi</a:t>
            </a:r>
          </a:p>
          <a:p>
            <a:r>
              <a:rPr lang="fi-FI" dirty="0" smtClean="0">
                <a:sym typeface="Wingdings" pitchFamily="2" charset="2"/>
              </a:rPr>
              <a:t>Viimeisin Veiksel-jääkausi alkoi 115 000 vuotta sitten</a:t>
            </a:r>
          </a:p>
          <a:p>
            <a:pPr lvl="1"/>
            <a:r>
              <a:rPr lang="fi-FI" dirty="0" smtClean="0">
                <a:sym typeface="Wingdings" pitchFamily="2" charset="2"/>
              </a:rPr>
              <a:t>Laajimmillaan noin 18 000 vuotta sitten</a:t>
            </a:r>
          </a:p>
          <a:p>
            <a:r>
              <a:rPr lang="fi-FI" dirty="0" smtClean="0">
                <a:sym typeface="Wingdings" pitchFamily="2" charset="2"/>
              </a:rPr>
              <a:t>Jäätiköitymiskeskus </a:t>
            </a:r>
            <a:r>
              <a:rPr lang="fi-FI" dirty="0" err="1" smtClean="0">
                <a:sym typeface="Wingdings" pitchFamily="2" charset="2"/>
              </a:rPr>
              <a:t>Skandeilla</a:t>
            </a:r>
            <a:endParaRPr lang="fi-FI" dirty="0">
              <a:sym typeface="Wingdings" pitchFamily="2" charset="2"/>
            </a:endParaRPr>
          </a:p>
          <a:p>
            <a:pPr lvl="1"/>
            <a:r>
              <a:rPr lang="fi-FI" dirty="0" smtClean="0">
                <a:sym typeface="Wingdings" pitchFamily="2" charset="2"/>
              </a:rPr>
              <a:t>Suomen peitti jopa 3 km paksu jäävaippa, valtamerten pinta jopa 120 metriä nykyistä alempana ja jää painoi maankuorta lommolle jopa 1 km:n verran</a:t>
            </a:r>
          </a:p>
          <a:p>
            <a:r>
              <a:rPr lang="fi-FI" dirty="0" smtClean="0">
                <a:sym typeface="Wingdings" pitchFamily="2" charset="2"/>
              </a:rPr>
              <a:t>Seuraava jääkausi odotettavissa 15 000-20 000 vuoden kuluttua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Mannerjäätikön synty </a:t>
            </a:r>
            <a:r>
              <a:rPr lang="fi-FI" dirty="0" err="1" smtClean="0"/>
              <a:t>Skandien</a:t>
            </a:r>
            <a:r>
              <a:rPr lang="fi-FI" dirty="0" smtClean="0"/>
              <a:t> vuoristossa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281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Liikkuva jääpeite jätti monia merkkejä ympäristöön kuluttaen 7-25 m kallioperäämme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Moreeni</a:t>
            </a:r>
            <a:endParaRPr lang="fi-FI" dirty="0" smtClean="0"/>
          </a:p>
          <a:p>
            <a:pPr marL="914400" lvl="1" indent="-514350">
              <a:buFont typeface="+mj-lt"/>
              <a:buAutoNum type="arabicPeriod"/>
            </a:pPr>
            <a:r>
              <a:rPr lang="fi-FI" dirty="0" err="1" smtClean="0"/>
              <a:t>Drumliinit</a:t>
            </a:r>
            <a:endParaRPr lang="fi-FI" dirty="0" smtClean="0"/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Järvialtaat</a:t>
            </a:r>
            <a:endParaRPr lang="fi-FI" dirty="0" smtClean="0"/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Silokalliot</a:t>
            </a:r>
            <a:endParaRPr lang="fi-FI" dirty="0" smtClean="0"/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Siirtolohkareet</a:t>
            </a:r>
            <a:endParaRPr lang="fi-FI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Laajenevan jäätikön aikaansaannokset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561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Ilmaston jälleen lämmetessä alkoi jäätikkö sulaa ja jäänreuna vetäytyi kohti jäätiköitymiskeskusta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Reunamuodostumat</a:t>
            </a:r>
            <a:endParaRPr lang="fi-FI" dirty="0" smtClean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Pitkittäisharjut</a:t>
            </a:r>
            <a:endParaRPr lang="fi-FI" dirty="0" smtClean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Supat</a:t>
            </a:r>
            <a:endParaRPr lang="fi-FI" dirty="0" smtClean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Hiidenkirnut</a:t>
            </a:r>
            <a:endParaRPr lang="fi-FI" dirty="0" smtClean="0"/>
          </a:p>
          <a:p>
            <a:pPr marL="971550" lvl="1" indent="-514350">
              <a:buFont typeface="+mj-lt"/>
              <a:buAutoNum type="arabicPeriod"/>
            </a:pPr>
            <a:r>
              <a:rPr lang="fi-FI" smtClean="0"/>
              <a:t>Rantakerrostumat (Lustosavi/laaksosavikot/delta/rantahietikot/dyynit</a:t>
            </a:r>
            <a:r>
              <a:rPr lang="fi-FI" dirty="0" smtClean="0"/>
              <a:t>)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Jäätikön </a:t>
            </a:r>
            <a:r>
              <a:rPr lang="fi-FI" smtClean="0"/>
              <a:t>sulaessa syntyneet </a:t>
            </a:r>
            <a:r>
              <a:rPr lang="fi-FI" dirty="0" smtClean="0"/>
              <a:t>muodostumat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714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395536" y="1988840"/>
            <a:ext cx="8352927" cy="4680520"/>
          </a:xfrm>
        </p:spPr>
        <p:txBody>
          <a:bodyPr>
            <a:normAutofit fontScale="92500" lnSpcReduction="10000"/>
          </a:bodyPr>
          <a:lstStyle/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Moreeni</a:t>
            </a:r>
          </a:p>
          <a:p>
            <a:pPr marL="1193800" lvl="2" indent="-514350"/>
            <a:r>
              <a:rPr lang="fi-FI" dirty="0" smtClean="0"/>
              <a:t>Lajittumaton maa-aines, joka on syntynyt jäätikön rouhiessa kallioperää ja hienonnettua kiviainesta</a:t>
            </a:r>
            <a:endParaRPr lang="fi-FI" dirty="0"/>
          </a:p>
          <a:p>
            <a:pPr marL="914400" lvl="1" indent="-514350">
              <a:buFont typeface="+mj-lt"/>
              <a:buAutoNum type="arabicPeriod"/>
            </a:pPr>
            <a:r>
              <a:rPr lang="fi-FI" dirty="0" err="1" smtClean="0"/>
              <a:t>Drumliinit</a:t>
            </a:r>
            <a:endParaRPr lang="fi-FI" dirty="0" smtClean="0"/>
          </a:p>
          <a:p>
            <a:pPr marL="1193800" lvl="2" indent="-514350"/>
            <a:r>
              <a:rPr lang="fi-FI" dirty="0" smtClean="0"/>
              <a:t>Mannerjäätikön kuljettama pohjamoreeni kasaantuu kiviytimen päälle jäätikön liikkeen suuntaisiksi pitkänomaisiksi mäiksi</a:t>
            </a:r>
            <a:endParaRPr lang="fi-FI" dirty="0"/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Järvialtaat</a:t>
            </a:r>
          </a:p>
          <a:p>
            <a:pPr marL="1193800" lvl="2" indent="-514350"/>
            <a:r>
              <a:rPr lang="fi-FI" dirty="0" smtClean="0"/>
              <a:t>Mannerjää koversi kallioperään painanteita ja rotkoja, jotka myöhemmin täyttyivät vedellä</a:t>
            </a:r>
            <a:endParaRPr lang="fi-FI" dirty="0"/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Silokalliot</a:t>
            </a:r>
          </a:p>
          <a:p>
            <a:pPr marL="1193800" lvl="2" indent="-514350"/>
            <a:r>
              <a:rPr lang="fi-FI" dirty="0" smtClean="0"/>
              <a:t>Mannerjäätikkö hioi ja silotti kallioita liikkeensä suuntaisesti</a:t>
            </a:r>
            <a:endParaRPr lang="fi-FI" dirty="0"/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Siirtolohkareet</a:t>
            </a:r>
          </a:p>
          <a:p>
            <a:pPr marL="1193800" lvl="2" indent="-514350"/>
            <a:r>
              <a:rPr lang="fi-FI" dirty="0" smtClean="0"/>
              <a:t>Iso kivi, jonka mannerjää on lohkaissu</a:t>
            </a:r>
            <a:r>
              <a:rPr lang="fi-FI" dirty="0"/>
              <a:t>t</a:t>
            </a:r>
            <a:r>
              <a:rPr lang="fi-FI" dirty="0" smtClean="0"/>
              <a:t> ja kuljettanut mukanaan kauaksikin emokalliosta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Laajenevan </a:t>
            </a:r>
            <a:r>
              <a:rPr lang="fi-FI" smtClean="0"/>
              <a:t>jäätikön aikaansaannokset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061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0" y="1700808"/>
            <a:ext cx="9036496" cy="5157192"/>
          </a:xfrm>
        </p:spPr>
        <p:txBody>
          <a:bodyPr>
            <a:normAutofit fontScale="77500" lnSpcReduction="2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Reunamuodostumat</a:t>
            </a:r>
          </a:p>
          <a:p>
            <a:pPr marL="1250950" lvl="2" indent="-514350"/>
            <a:r>
              <a:rPr lang="fi-FI" dirty="0" smtClean="0"/>
              <a:t>Jäätikön sulaminen ei tapahtunut tasaisella vauhdilla</a:t>
            </a:r>
          </a:p>
          <a:p>
            <a:pPr marL="1250950" lvl="2" indent="-514350"/>
            <a:r>
              <a:rPr lang="fi-FI" dirty="0" smtClean="0"/>
              <a:t>Ilmasto viileni ajoittain </a:t>
            </a:r>
            <a:r>
              <a:rPr lang="fi-FI" dirty="0" smtClean="0">
                <a:sym typeface="Wingdings" pitchFamily="2" charset="2"/>
              </a:rPr>
              <a:t> jäätikön reuna jäi paikoilleen  jäätikköjokien sulamisvedet kasasivat maa-ainesta jäätikön reunalle</a:t>
            </a:r>
            <a:endParaRPr lang="fi-FI" dirty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Pitkittäisharjut</a:t>
            </a:r>
          </a:p>
          <a:p>
            <a:pPr marL="1250950" lvl="2" indent="-514350"/>
            <a:r>
              <a:rPr lang="fi-FI" dirty="0" smtClean="0"/>
              <a:t>Syntyivät jäätikön alla olevaan sulamisvesitunneliin tai jäätikön railoon</a:t>
            </a:r>
          </a:p>
          <a:p>
            <a:pPr marL="1250950" lvl="2" indent="-514350"/>
            <a:r>
              <a:rPr lang="fi-FI" dirty="0" smtClean="0"/>
              <a:t>Sulamisvedet kuljettivat ja kasasivat maa-ainesta jäätikköjoen uomaan jäätikön reunan suulle</a:t>
            </a:r>
            <a:endParaRPr lang="fi-FI" dirty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Supat</a:t>
            </a:r>
          </a:p>
          <a:p>
            <a:pPr marL="1250950" lvl="2" indent="-514350"/>
            <a:r>
              <a:rPr lang="fi-FI" dirty="0" smtClean="0"/>
              <a:t>Jäätikön reunasta lohkesi palasia, jotka hautautuivat sulamisvesien kuljettamien maa-ainesten alle</a:t>
            </a:r>
          </a:p>
          <a:p>
            <a:pPr marL="1250950" lvl="2" indent="-514350"/>
            <a:r>
              <a:rPr lang="fi-FI" dirty="0" smtClean="0"/>
              <a:t>Myöhemmin maahan hautautunut jääkimpale suli ja paikalle muodostui kuoppa</a:t>
            </a:r>
            <a:endParaRPr lang="fi-FI" dirty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Hiidenkirnut</a:t>
            </a:r>
          </a:p>
          <a:p>
            <a:pPr marL="1250950" lvl="2" indent="-514350"/>
            <a:r>
              <a:rPr lang="fi-FI" dirty="0" smtClean="0"/>
              <a:t>Syntyivät, kun vesiputous tai voimakas pyörre pyöritti kiviä tai pieniä lohkareita vasten kallion pintaa</a:t>
            </a:r>
          </a:p>
          <a:p>
            <a:pPr marL="1250950" lvl="2" indent="-514350"/>
            <a:r>
              <a:rPr lang="fi-FI" dirty="0" smtClean="0"/>
              <a:t>Pyöriessään ne sorvasivat kallioon kuopan</a:t>
            </a:r>
            <a:endParaRPr lang="fi-FI" dirty="0"/>
          </a:p>
          <a:p>
            <a:pPr marL="971550" lvl="1" indent="-514350">
              <a:buFont typeface="+mj-lt"/>
              <a:buAutoNum type="arabicPeriod"/>
            </a:pPr>
            <a:r>
              <a:rPr lang="fi-FI" smtClean="0"/>
              <a:t>Rantakerrostumat</a:t>
            </a:r>
            <a:endParaRPr lang="fi-FI" dirty="0" smtClean="0"/>
          </a:p>
          <a:p>
            <a:pPr marL="1250950" lvl="2" indent="-514350"/>
            <a:r>
              <a:rPr lang="fi-FI" dirty="0" smtClean="0"/>
              <a:t>Jäätikköjoet kuljettivat mukanaan kallioperästä irronnutta ainesta ja hienonsivat sitä</a:t>
            </a:r>
          </a:p>
          <a:p>
            <a:pPr marL="1250950" lvl="2" indent="-514350"/>
            <a:r>
              <a:rPr lang="fi-FI" dirty="0" smtClean="0"/>
              <a:t>Meren tai järven pohjaan kasaantui suuret määrät savea ja hienoa hiekkaa kerroksittain</a:t>
            </a:r>
          </a:p>
          <a:p>
            <a:pPr marL="1250950" lvl="2" indent="-514350"/>
            <a:r>
              <a:rPr lang="fi-FI" dirty="0" smtClean="0"/>
              <a:t>Toisinaan runsaiden sulamisvesien aikana myös karkeampirakeista ainesta pääsi kerrostumaan hienomman aineksen päälle</a:t>
            </a: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Jäätikön sulaessa syntyneet muodostumat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278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10941</TotalTime>
  <Words>365</Words>
  <Application>Microsoft Office PowerPoint</Application>
  <PresentationFormat>Näytössä katseltava diaesitys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Candara</vt:lpstr>
      <vt:lpstr>Symbol</vt:lpstr>
      <vt:lpstr>Wingdings</vt:lpstr>
      <vt:lpstr>Aaltomuoto</vt:lpstr>
      <vt:lpstr>Jääkausi Suomessa</vt:lpstr>
      <vt:lpstr>Maapallon historiassa on monia jääkausia</vt:lpstr>
      <vt:lpstr>Mannerjäätikön synty Skandien vuoristossa</vt:lpstr>
      <vt:lpstr>Laajenevan jäätikön aikaansaannokset</vt:lpstr>
      <vt:lpstr>Jäätikön sulaessa syntyneet muodostumat</vt:lpstr>
      <vt:lpstr>Laajenevan jäätikön aikaansaannokset</vt:lpstr>
      <vt:lpstr>Jäätikön sulaessa syntyneet muodostumat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Jääkausi Suomessa</dc:title>
  <dc:creator>Reetta Luomanen</dc:creator>
  <cp:lastModifiedBy>Reetta Luomanen</cp:lastModifiedBy>
  <cp:revision>33</cp:revision>
  <dcterms:created xsi:type="dcterms:W3CDTF">2012-01-23T11:13:42Z</dcterms:created>
  <dcterms:modified xsi:type="dcterms:W3CDTF">2017-04-03T06:40:03Z</dcterms:modified>
</cp:coreProperties>
</file>