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77" r:id="rId3"/>
    <p:sldId id="278" r:id="rId4"/>
    <p:sldId id="279" r:id="rId5"/>
    <p:sldId id="280" r:id="rId6"/>
    <p:sldId id="282" r:id="rId7"/>
    <p:sldId id="281" r:id="rId8"/>
    <p:sldId id="264" r:id="rId9"/>
    <p:sldId id="259" r:id="rId10"/>
    <p:sldId id="267" r:id="rId11"/>
    <p:sldId id="270" r:id="rId12"/>
    <p:sldId id="258" r:id="rId13"/>
    <p:sldId id="262" r:id="rId14"/>
    <p:sldId id="265" r:id="rId15"/>
    <p:sldId id="257" r:id="rId16"/>
    <p:sldId id="266" r:id="rId17"/>
    <p:sldId id="260" r:id="rId18"/>
    <p:sldId id="268" r:id="rId19"/>
    <p:sldId id="271" r:id="rId20"/>
    <p:sldId id="272" r:id="rId21"/>
    <p:sldId id="273"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3" d="100"/>
          <a:sy n="63" d="100"/>
        </p:scale>
        <p:origin x="7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a:t>Muokkaa ots.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a:t>Muokkaa ots.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7" name="Date Placeholder 6"/>
          <p:cNvSpPr>
            <a:spLocks noGrp="1"/>
          </p:cNvSpPr>
          <p:nvPr>
            <p:ph type="dt" sz="half" idx="10"/>
          </p:nvPr>
        </p:nvSpPr>
        <p:spPr/>
        <p:txBody>
          <a:bodyPr/>
          <a:lstStyle/>
          <a:p>
            <a:fld id="{1160EA64-D806-43AC-9DF2-F8C432F32B4C}" type="datetimeFigureOut">
              <a:rPr lang="en-US" dirty="0"/>
              <a:t>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11/3/2025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583436" y="3143250"/>
            <a:ext cx="4270248" cy="259677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7" name="Date Placeholder 6"/>
          <p:cNvSpPr>
            <a:spLocks noGrp="1"/>
          </p:cNvSpPr>
          <p:nvPr>
            <p:ph type="dt" sz="half" idx="10"/>
          </p:nvPr>
        </p:nvSpPr>
        <p:spPr/>
        <p:txBody>
          <a:bodyPr/>
          <a:lstStyle/>
          <a:p>
            <a:fld id="{4F7D4976-E339-4826-83B7-FBD03F55ECF8}" type="datetimeFigureOut">
              <a:rPr lang="en-US" dirty="0"/>
              <a:t>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i-FI"/>
              <a:t>Muokkaa ots. perustyyl. napsautt.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a:t>Muokkaa ots.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9" name="Date Placeholder 8"/>
          <p:cNvSpPr>
            <a:spLocks noGrp="1"/>
          </p:cNvSpPr>
          <p:nvPr>
            <p:ph type="dt" sz="half" idx="10"/>
          </p:nvPr>
        </p:nvSpPr>
        <p:spPr/>
        <p:txBody>
          <a:bodyPr/>
          <a:lstStyle/>
          <a:p>
            <a:fld id="{D1BE4249-C0D0-4B06-8692-E8BB871AF643}" type="datetimeFigureOut">
              <a:rPr lang="en-US" dirty="0"/>
              <a:t>11/3/2025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11/3/2025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11/3/2025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9797EC-C4F8-4165-831A-476D67A37423}"/>
              </a:ext>
            </a:extLst>
          </p:cNvPr>
          <p:cNvSpPr>
            <a:spLocks noGrp="1"/>
          </p:cNvSpPr>
          <p:nvPr>
            <p:ph type="ctrTitle"/>
          </p:nvPr>
        </p:nvSpPr>
        <p:spPr/>
        <p:txBody>
          <a:bodyPr/>
          <a:lstStyle/>
          <a:p>
            <a:r>
              <a:rPr lang="fi-FI" dirty="0"/>
              <a:t>Perhetyön menetelmät varhaiskasvatuksessa</a:t>
            </a:r>
          </a:p>
        </p:txBody>
      </p:sp>
      <p:sp>
        <p:nvSpPr>
          <p:cNvPr id="3" name="Alaotsikko 2">
            <a:extLst>
              <a:ext uri="{FF2B5EF4-FFF2-40B4-BE49-F238E27FC236}">
                <a16:creationId xmlns:a16="http://schemas.microsoft.com/office/drawing/2014/main" id="{98A33DB9-2D93-4DF2-BEAC-E7CD62139F8D}"/>
              </a:ext>
            </a:extLst>
          </p:cNvPr>
          <p:cNvSpPr>
            <a:spLocks noGrp="1"/>
          </p:cNvSpPr>
          <p:nvPr>
            <p:ph type="subTitle" idx="1"/>
          </p:nvPr>
        </p:nvSpPr>
        <p:spPr/>
        <p:txBody>
          <a:bodyPr/>
          <a:lstStyle/>
          <a:p>
            <a:r>
              <a:rPr lang="fi-FI" dirty="0">
                <a:solidFill>
                  <a:schemeClr val="bg1"/>
                </a:solidFill>
              </a:rPr>
              <a:t>Anni Jaloniemi</a:t>
            </a:r>
          </a:p>
        </p:txBody>
      </p:sp>
    </p:spTree>
    <p:extLst>
      <p:ext uri="{BB962C8B-B14F-4D97-AF65-F5344CB8AC3E}">
        <p14:creationId xmlns:p14="http://schemas.microsoft.com/office/powerpoint/2010/main" val="3765693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199E708-47EF-4C92-B5A5-7D51D1D2FBD2}"/>
              </a:ext>
            </a:extLst>
          </p:cNvPr>
          <p:cNvSpPr>
            <a:spLocks noGrp="1"/>
          </p:cNvSpPr>
          <p:nvPr>
            <p:ph type="title"/>
          </p:nvPr>
        </p:nvSpPr>
        <p:spPr>
          <a:xfrm>
            <a:off x="2231136" y="467418"/>
            <a:ext cx="7729728" cy="1188720"/>
          </a:xfrm>
          <a:solidFill>
            <a:schemeClr val="bg1"/>
          </a:solidFill>
        </p:spPr>
        <p:txBody>
          <a:bodyPr>
            <a:normAutofit/>
          </a:bodyPr>
          <a:lstStyle/>
          <a:p>
            <a:r>
              <a:rPr lang="fi-FI" dirty="0"/>
              <a:t>Miksi yhteistyötä?</a:t>
            </a:r>
          </a:p>
        </p:txBody>
      </p:sp>
      <p:sp>
        <p:nvSpPr>
          <p:cNvPr id="3" name="Sisällön paikkamerkki 2">
            <a:extLst>
              <a:ext uri="{FF2B5EF4-FFF2-40B4-BE49-F238E27FC236}">
                <a16:creationId xmlns:a16="http://schemas.microsoft.com/office/drawing/2014/main" id="{34274238-512C-496D-BC86-FF945BF046D2}"/>
              </a:ext>
            </a:extLst>
          </p:cNvPr>
          <p:cNvSpPr>
            <a:spLocks noGrp="1"/>
          </p:cNvSpPr>
          <p:nvPr>
            <p:ph idx="1"/>
          </p:nvPr>
        </p:nvSpPr>
        <p:spPr>
          <a:xfrm>
            <a:off x="1695450" y="1843590"/>
            <a:ext cx="8934450" cy="3623760"/>
          </a:xfrm>
        </p:spPr>
        <p:txBody>
          <a:bodyPr>
            <a:normAutofit lnSpcReduction="10000"/>
          </a:bodyPr>
          <a:lstStyle/>
          <a:p>
            <a:r>
              <a:rPr lang="fi-FI" sz="2000" b="0" i="0" dirty="0">
                <a:solidFill>
                  <a:srgbClr val="333333"/>
                </a:solidFill>
                <a:effectLst/>
                <a:latin typeface="Arial" panose="020B0604020202020204" pitchFamily="34" charset="0"/>
              </a:rPr>
              <a:t>Varhaiskasvatuksen toimintakulttuuriin kuuluu kasvattajien vuorovaikutus huoltajien kanssa.</a:t>
            </a:r>
          </a:p>
          <a:p>
            <a:r>
              <a:rPr lang="fi-FI" sz="2000" b="0" i="0" dirty="0">
                <a:solidFill>
                  <a:srgbClr val="333333"/>
                </a:solidFill>
                <a:effectLst/>
                <a:highlight>
                  <a:srgbClr val="FFFF00"/>
                </a:highlight>
                <a:latin typeface="Arial" panose="020B0604020202020204" pitchFamily="34" charset="0"/>
              </a:rPr>
              <a:t>Yhteinen kasvatustehtävä</a:t>
            </a:r>
            <a:r>
              <a:rPr lang="fi-FI" sz="2000" b="0" i="0" dirty="0">
                <a:solidFill>
                  <a:srgbClr val="333333"/>
                </a:solidFill>
                <a:effectLst/>
                <a:latin typeface="Arial" panose="020B0604020202020204" pitchFamily="34" charset="0"/>
              </a:rPr>
              <a:t>. </a:t>
            </a:r>
          </a:p>
          <a:p>
            <a:pPr lvl="1"/>
            <a:r>
              <a:rPr lang="fi-FI" sz="2000" b="0" i="0" dirty="0">
                <a:solidFill>
                  <a:srgbClr val="333333"/>
                </a:solidFill>
                <a:effectLst/>
                <a:latin typeface="Arial" panose="020B0604020202020204" pitchFamily="34" charset="0"/>
              </a:rPr>
              <a:t>Varhaiskasvatuksen tehtävä on edistää lasten kokonaisvaltaista kasvua, kehitystä ja oppimista yhteistyössä huoltajien kanssa.</a:t>
            </a:r>
          </a:p>
          <a:p>
            <a:r>
              <a:rPr lang="fi-FI" sz="2000" b="0" i="0" dirty="0">
                <a:solidFill>
                  <a:srgbClr val="333333"/>
                </a:solidFill>
                <a:effectLst/>
                <a:latin typeface="Arial" panose="020B0604020202020204" pitchFamily="34" charset="0"/>
              </a:rPr>
              <a:t>Säännöllisen yhteistyön tarkoituksena </a:t>
            </a:r>
            <a:r>
              <a:rPr lang="fi-FI" sz="2000" dirty="0">
                <a:solidFill>
                  <a:srgbClr val="333333"/>
                </a:solidFill>
                <a:latin typeface="Arial" panose="020B0604020202020204" pitchFamily="34" charset="0"/>
              </a:rPr>
              <a:t>on </a:t>
            </a:r>
            <a:r>
              <a:rPr lang="fi-FI" sz="2000" b="0" i="0" dirty="0">
                <a:solidFill>
                  <a:srgbClr val="333333"/>
                </a:solidFill>
                <a:effectLst/>
                <a:latin typeface="Arial" panose="020B0604020202020204" pitchFamily="34" charset="0"/>
              </a:rPr>
              <a:t>muodostaa eri osapuolille </a:t>
            </a:r>
            <a:r>
              <a:rPr lang="fi-FI" sz="2000" b="0" i="0" dirty="0">
                <a:solidFill>
                  <a:srgbClr val="333333"/>
                </a:solidFill>
                <a:effectLst/>
                <a:highlight>
                  <a:srgbClr val="FFFF00"/>
                </a:highlight>
                <a:latin typeface="Arial" panose="020B0604020202020204" pitchFamily="34" charset="0"/>
              </a:rPr>
              <a:t>jaettua ymmärrystä</a:t>
            </a:r>
            <a:r>
              <a:rPr lang="fi-FI" sz="2000" b="0" i="0" dirty="0">
                <a:solidFill>
                  <a:srgbClr val="333333"/>
                </a:solidFill>
                <a:effectLst/>
                <a:latin typeface="Arial" panose="020B0604020202020204" pitchFamily="34" charset="0"/>
              </a:rPr>
              <a:t> lapsesta ja hänen kasvatuksestaan.</a:t>
            </a:r>
          </a:p>
          <a:p>
            <a:r>
              <a:rPr lang="fi-FI" sz="2000" b="0" i="0" u="sng" dirty="0">
                <a:solidFill>
                  <a:srgbClr val="1F1F1F"/>
                </a:solidFill>
                <a:effectLst/>
                <a:latin typeface="Helvetica Neue"/>
              </a:rPr>
              <a:t>Luottamuksellinen ilmapiiri </a:t>
            </a:r>
            <a:r>
              <a:rPr lang="fi-FI" sz="2000" b="0" i="0" dirty="0">
                <a:solidFill>
                  <a:srgbClr val="1F1F1F"/>
                </a:solidFill>
                <a:effectLst/>
                <a:latin typeface="Helvetica Neue"/>
              </a:rPr>
              <a:t>mahdollistaa huoltajien ja henkilöstön välisen yhteistyön myös </a:t>
            </a:r>
            <a:r>
              <a:rPr lang="fi-FI" sz="2000" b="0" i="0" dirty="0">
                <a:solidFill>
                  <a:srgbClr val="1F1F1F"/>
                </a:solidFill>
                <a:effectLst/>
                <a:highlight>
                  <a:srgbClr val="FFFF00"/>
                </a:highlight>
                <a:latin typeface="Helvetica Neue"/>
              </a:rPr>
              <a:t>haastavissa tilanteissa</a:t>
            </a:r>
            <a:r>
              <a:rPr lang="fi-FI" sz="2000" b="0" i="0" dirty="0">
                <a:solidFill>
                  <a:srgbClr val="1F1F1F"/>
                </a:solidFill>
                <a:effectLst/>
                <a:latin typeface="Helvetica Neue"/>
              </a:rPr>
              <a:t>, esimerkiksi huolen herätessä lapsen hyvinvoinnista.</a:t>
            </a:r>
          </a:p>
          <a:p>
            <a:endParaRPr lang="fi-FI" sz="2000" dirty="0">
              <a:solidFill>
                <a:srgbClr val="404040"/>
              </a:solidFill>
            </a:endParaRPr>
          </a:p>
        </p:txBody>
      </p:sp>
    </p:spTree>
    <p:extLst>
      <p:ext uri="{BB962C8B-B14F-4D97-AF65-F5344CB8AC3E}">
        <p14:creationId xmlns:p14="http://schemas.microsoft.com/office/powerpoint/2010/main" val="2078927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0328114-0BE2-4891-BD11-C1C4C7996988}"/>
              </a:ext>
            </a:extLst>
          </p:cNvPr>
          <p:cNvSpPr>
            <a:spLocks noGrp="1"/>
          </p:cNvSpPr>
          <p:nvPr>
            <p:ph type="title"/>
          </p:nvPr>
        </p:nvSpPr>
        <p:spPr>
          <a:xfrm>
            <a:off x="2231136" y="467418"/>
            <a:ext cx="7729728" cy="1188720"/>
          </a:xfrm>
          <a:solidFill>
            <a:schemeClr val="bg1"/>
          </a:solidFill>
        </p:spPr>
        <p:txBody>
          <a:bodyPr>
            <a:normAutofit/>
          </a:bodyPr>
          <a:lstStyle/>
          <a:p>
            <a:r>
              <a:rPr lang="fi-FI" dirty="0"/>
              <a:t>MIKSI YHTEISTYÖTÄ?</a:t>
            </a:r>
          </a:p>
        </p:txBody>
      </p:sp>
      <p:sp>
        <p:nvSpPr>
          <p:cNvPr id="3" name="Sisällön paikkamerkki 2">
            <a:extLst>
              <a:ext uri="{FF2B5EF4-FFF2-40B4-BE49-F238E27FC236}">
                <a16:creationId xmlns:a16="http://schemas.microsoft.com/office/drawing/2014/main" id="{FFAD457F-D302-4A8D-A40F-BA9068B2F7FA}"/>
              </a:ext>
            </a:extLst>
          </p:cNvPr>
          <p:cNvSpPr>
            <a:spLocks noGrp="1"/>
          </p:cNvSpPr>
          <p:nvPr>
            <p:ph idx="1"/>
          </p:nvPr>
        </p:nvSpPr>
        <p:spPr>
          <a:xfrm>
            <a:off x="1676399" y="1843589"/>
            <a:ext cx="8848725" cy="3861885"/>
          </a:xfrm>
        </p:spPr>
        <p:txBody>
          <a:bodyPr>
            <a:normAutofit/>
          </a:bodyPr>
          <a:lstStyle/>
          <a:p>
            <a:r>
              <a:rPr lang="fi-FI" sz="2000" b="1" i="0" dirty="0">
                <a:solidFill>
                  <a:schemeClr val="tx1"/>
                </a:solidFill>
                <a:effectLst/>
                <a:highlight>
                  <a:srgbClr val="FFFF00"/>
                </a:highlight>
                <a:latin typeface="Arial" panose="020B0604020202020204" pitchFamily="34" charset="0"/>
              </a:rPr>
              <a:t>Vasun</a:t>
            </a:r>
            <a:r>
              <a:rPr lang="fi-FI" sz="2000" b="0" i="0" dirty="0">
                <a:solidFill>
                  <a:schemeClr val="tx1"/>
                </a:solidFill>
                <a:effectLst/>
                <a:latin typeface="Arial" panose="020B0604020202020204" pitchFamily="34" charset="0"/>
              </a:rPr>
              <a:t> </a:t>
            </a:r>
            <a:r>
              <a:rPr lang="fi-FI" sz="2000" b="0" i="0" dirty="0">
                <a:solidFill>
                  <a:srgbClr val="333333"/>
                </a:solidFill>
                <a:effectLst/>
                <a:latin typeface="Arial" panose="020B0604020202020204" pitchFamily="34" charset="0"/>
              </a:rPr>
              <a:t>tavoitteiden toteutumiseksi tarvitaan huoltajien kanssa tehtävää monipuolista yhteistyötä. </a:t>
            </a:r>
          </a:p>
          <a:p>
            <a:pPr lvl="1"/>
            <a:r>
              <a:rPr lang="fi-FI" sz="2000" b="0" i="0" dirty="0">
                <a:solidFill>
                  <a:srgbClr val="333333"/>
                </a:solidFill>
                <a:effectLst/>
                <a:latin typeface="Arial" panose="020B0604020202020204" pitchFamily="34" charset="0"/>
              </a:rPr>
              <a:t>Huoltajilta tarvitaan </a:t>
            </a:r>
            <a:r>
              <a:rPr lang="fi-FI" sz="2000" b="1" i="0" dirty="0">
                <a:solidFill>
                  <a:srgbClr val="333333"/>
                </a:solidFill>
                <a:effectLst/>
                <a:latin typeface="Arial" panose="020B0604020202020204" pitchFamily="34" charset="0"/>
              </a:rPr>
              <a:t>monipuolista tietoa muun muassa oppimisen alueiden suunnitteluun ja toteuttamiseen</a:t>
            </a:r>
            <a:r>
              <a:rPr lang="fi-FI" sz="2000" b="0" i="0" dirty="0">
                <a:solidFill>
                  <a:srgbClr val="333333"/>
                </a:solidFill>
                <a:effectLst/>
                <a:latin typeface="Arial" panose="020B0604020202020204" pitchFamily="34" charset="0"/>
              </a:rPr>
              <a:t>. </a:t>
            </a:r>
          </a:p>
          <a:p>
            <a:pPr lvl="1"/>
            <a:r>
              <a:rPr lang="fi-FI" sz="2000" b="0" i="0" dirty="0">
                <a:solidFill>
                  <a:srgbClr val="333333"/>
                </a:solidFill>
                <a:effectLst/>
                <a:latin typeface="Arial" panose="020B0604020202020204" pitchFamily="34" charset="0"/>
              </a:rPr>
              <a:t>Varhaiskasvattajat tarvitsevat tietoa esimerkiksi lapsen kielestä, kulttuurista ja katsomuksesta.</a:t>
            </a:r>
          </a:p>
          <a:p>
            <a:pPr lvl="1"/>
            <a:r>
              <a:rPr lang="fi-FI" sz="2000" b="0" i="0" dirty="0">
                <a:solidFill>
                  <a:srgbClr val="333333"/>
                </a:solidFill>
                <a:effectLst/>
                <a:latin typeface="Arial" panose="020B0604020202020204" pitchFamily="34" charset="0"/>
              </a:rPr>
              <a:t>Huoltajien erityisosaamisen käyttö varhaiskasvatuksen arjessa voi rikastuttaa oppimista. </a:t>
            </a:r>
          </a:p>
        </p:txBody>
      </p:sp>
    </p:spTree>
    <p:extLst>
      <p:ext uri="{BB962C8B-B14F-4D97-AF65-F5344CB8AC3E}">
        <p14:creationId xmlns:p14="http://schemas.microsoft.com/office/powerpoint/2010/main" val="98683183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B167473-E6CF-45F9-B15B-D46E8AEB3DCA}"/>
              </a:ext>
            </a:extLst>
          </p:cNvPr>
          <p:cNvSpPr>
            <a:spLocks noGrp="1"/>
          </p:cNvSpPr>
          <p:nvPr>
            <p:ph type="title"/>
          </p:nvPr>
        </p:nvSpPr>
        <p:spPr>
          <a:xfrm>
            <a:off x="2231136" y="467418"/>
            <a:ext cx="7729728" cy="1188720"/>
          </a:xfrm>
          <a:solidFill>
            <a:schemeClr val="bg1"/>
          </a:solidFill>
        </p:spPr>
        <p:txBody>
          <a:bodyPr>
            <a:normAutofit/>
          </a:bodyPr>
          <a:lstStyle/>
          <a:p>
            <a:r>
              <a:rPr lang="fi-FI" dirty="0"/>
              <a:t>YHTEISTYÖ</a:t>
            </a:r>
          </a:p>
        </p:txBody>
      </p:sp>
      <p:sp>
        <p:nvSpPr>
          <p:cNvPr id="3" name="Sisällön paikkamerkki 2">
            <a:extLst>
              <a:ext uri="{FF2B5EF4-FFF2-40B4-BE49-F238E27FC236}">
                <a16:creationId xmlns:a16="http://schemas.microsoft.com/office/drawing/2014/main" id="{E2317E79-13DD-4EAD-97E8-659C2395EB22}"/>
              </a:ext>
            </a:extLst>
          </p:cNvPr>
          <p:cNvSpPr>
            <a:spLocks noGrp="1"/>
          </p:cNvSpPr>
          <p:nvPr>
            <p:ph idx="1"/>
          </p:nvPr>
        </p:nvSpPr>
        <p:spPr>
          <a:xfrm>
            <a:off x="1504951" y="2575006"/>
            <a:ext cx="9624821" cy="2806620"/>
          </a:xfrm>
        </p:spPr>
        <p:txBody>
          <a:bodyPr>
            <a:normAutofit/>
          </a:bodyPr>
          <a:lstStyle/>
          <a:p>
            <a:r>
              <a:rPr lang="fi-FI" b="0" i="0" dirty="0">
                <a:solidFill>
                  <a:srgbClr val="1F1F1F"/>
                </a:solidFill>
                <a:effectLst/>
                <a:highlight>
                  <a:srgbClr val="FFFF00"/>
                </a:highlight>
                <a:latin typeface="Helvetica Neue"/>
              </a:rPr>
              <a:t>Luottamuksen rakentaminen </a:t>
            </a:r>
            <a:r>
              <a:rPr lang="fi-FI" b="0" i="0" dirty="0">
                <a:solidFill>
                  <a:srgbClr val="1F1F1F"/>
                </a:solidFill>
                <a:effectLst/>
                <a:latin typeface="Helvetica Neue"/>
              </a:rPr>
              <a:t>sekä </a:t>
            </a:r>
            <a:r>
              <a:rPr lang="fi-FI" b="0" i="0" dirty="0">
                <a:solidFill>
                  <a:srgbClr val="1F1F1F"/>
                </a:solidFill>
                <a:effectLst/>
                <a:highlight>
                  <a:srgbClr val="FFFF00"/>
                </a:highlight>
                <a:latin typeface="Helvetica Neue"/>
              </a:rPr>
              <a:t>tasa-arvoinen vuorovaikutus </a:t>
            </a:r>
            <a:r>
              <a:rPr lang="fi-FI" b="0" i="0" dirty="0">
                <a:solidFill>
                  <a:srgbClr val="1F1F1F"/>
                </a:solidFill>
                <a:effectLst/>
                <a:latin typeface="Helvetica Neue"/>
              </a:rPr>
              <a:t>ja </a:t>
            </a:r>
            <a:r>
              <a:rPr lang="fi-FI" b="0" i="0" dirty="0">
                <a:solidFill>
                  <a:srgbClr val="1F1F1F"/>
                </a:solidFill>
                <a:effectLst/>
                <a:highlight>
                  <a:srgbClr val="FFFF00"/>
                </a:highlight>
                <a:latin typeface="Helvetica Neue"/>
              </a:rPr>
              <a:t>keskinäinen kunnioitus</a:t>
            </a:r>
            <a:r>
              <a:rPr lang="fi-FI" b="0" i="0" dirty="0">
                <a:solidFill>
                  <a:srgbClr val="1F1F1F"/>
                </a:solidFill>
                <a:effectLst/>
                <a:latin typeface="Helvetica Neue"/>
              </a:rPr>
              <a:t> tukevat kasvatusyhteistyötä.</a:t>
            </a:r>
          </a:p>
          <a:p>
            <a:r>
              <a:rPr lang="fi-FI" b="0" i="0" u="sng" dirty="0">
                <a:solidFill>
                  <a:srgbClr val="1F1F1F"/>
                </a:solidFill>
                <a:effectLst/>
                <a:latin typeface="Helvetica Neue"/>
              </a:rPr>
              <a:t>Kasvatustyöhön liittyvistä arvoista, tavoitteista ja vastuista keskustellaan yhdessä</a:t>
            </a:r>
          </a:p>
          <a:p>
            <a:r>
              <a:rPr lang="fi-FI" b="0" i="0" dirty="0">
                <a:solidFill>
                  <a:srgbClr val="1F1F1F"/>
                </a:solidFill>
                <a:effectLst/>
                <a:latin typeface="Helvetica Neue"/>
              </a:rPr>
              <a:t>Yhteistyö on vuorovaikutteista ja edellyttää varhaiskasvatuksen </a:t>
            </a:r>
            <a:r>
              <a:rPr lang="fi-FI" b="0" i="0" dirty="0">
                <a:solidFill>
                  <a:srgbClr val="1F1F1F"/>
                </a:solidFill>
                <a:effectLst/>
                <a:highlight>
                  <a:srgbClr val="FFFF00"/>
                </a:highlight>
                <a:latin typeface="Helvetica Neue"/>
              </a:rPr>
              <a:t>henkilöstöltä aloitteellisuutta ja aktiivisuutta</a:t>
            </a:r>
          </a:p>
          <a:p>
            <a:r>
              <a:rPr lang="fi-FI" i="1" dirty="0">
                <a:solidFill>
                  <a:srgbClr val="1F1F1F"/>
                </a:solidFill>
                <a:latin typeface="Helvetica Neue"/>
              </a:rPr>
              <a:t>H</a:t>
            </a:r>
            <a:r>
              <a:rPr lang="fi-FI" b="0" i="1" dirty="0">
                <a:solidFill>
                  <a:srgbClr val="1F1F1F"/>
                </a:solidFill>
                <a:effectLst/>
                <a:latin typeface="Helvetica Neue"/>
              </a:rPr>
              <a:t>uomioidaan</a:t>
            </a:r>
            <a:r>
              <a:rPr lang="fi-FI" b="0" i="0" dirty="0">
                <a:solidFill>
                  <a:srgbClr val="1F1F1F"/>
                </a:solidFill>
                <a:effectLst/>
                <a:latin typeface="Helvetica Neue"/>
              </a:rPr>
              <a:t> perheiden moninaisuus, lasten yksilölliset tarpeet sekä huoltajuuteen ja vanhemmuuteen liittyvät kysymykset.</a:t>
            </a:r>
            <a:endParaRPr lang="fi-FI" dirty="0">
              <a:solidFill>
                <a:srgbClr val="404040"/>
              </a:solidFill>
            </a:endParaRPr>
          </a:p>
        </p:txBody>
      </p:sp>
      <p:sp>
        <p:nvSpPr>
          <p:cNvPr id="9" name="Tekstiruutu 8">
            <a:extLst>
              <a:ext uri="{FF2B5EF4-FFF2-40B4-BE49-F238E27FC236}">
                <a16:creationId xmlns:a16="http://schemas.microsoft.com/office/drawing/2014/main" id="{832C3194-7E2F-4C7E-A6C5-8D300012C651}"/>
              </a:ext>
            </a:extLst>
          </p:cNvPr>
          <p:cNvSpPr txBox="1"/>
          <p:nvPr/>
        </p:nvSpPr>
        <p:spPr>
          <a:xfrm>
            <a:off x="1504951" y="1792406"/>
            <a:ext cx="4191000" cy="646331"/>
          </a:xfrm>
          <a:prstGeom prst="rect">
            <a:avLst/>
          </a:prstGeom>
          <a:noFill/>
        </p:spPr>
        <p:txBody>
          <a:bodyPr wrap="square" rtlCol="0">
            <a:spAutoFit/>
          </a:bodyPr>
          <a:lstStyle/>
          <a:p>
            <a:r>
              <a:rPr lang="fi-FI" dirty="0"/>
              <a:t>VARHAISKASVATUSSUUNNITELMAN PERUSTEET</a:t>
            </a:r>
          </a:p>
        </p:txBody>
      </p:sp>
    </p:spTree>
    <p:extLst>
      <p:ext uri="{BB962C8B-B14F-4D97-AF65-F5344CB8AC3E}">
        <p14:creationId xmlns:p14="http://schemas.microsoft.com/office/powerpoint/2010/main" val="4276886850"/>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691781C-6DD4-47F8-ACDF-13AA8D3B1B79}"/>
              </a:ext>
            </a:extLst>
          </p:cNvPr>
          <p:cNvSpPr>
            <a:spLocks noGrp="1"/>
          </p:cNvSpPr>
          <p:nvPr>
            <p:ph type="title"/>
          </p:nvPr>
        </p:nvSpPr>
        <p:spPr>
          <a:xfrm>
            <a:off x="2231136" y="467418"/>
            <a:ext cx="7729728" cy="1188720"/>
          </a:xfrm>
          <a:solidFill>
            <a:schemeClr val="bg1"/>
          </a:solidFill>
        </p:spPr>
        <p:txBody>
          <a:bodyPr>
            <a:normAutofit/>
          </a:bodyPr>
          <a:lstStyle/>
          <a:p>
            <a:r>
              <a:rPr lang="fi-FI" dirty="0"/>
              <a:t>MITEN YHTEISTYÖTÄ TEHDÄÄN?</a:t>
            </a:r>
          </a:p>
        </p:txBody>
      </p:sp>
      <p:sp>
        <p:nvSpPr>
          <p:cNvPr id="3" name="Sisällön paikkamerkki 2">
            <a:extLst>
              <a:ext uri="{FF2B5EF4-FFF2-40B4-BE49-F238E27FC236}">
                <a16:creationId xmlns:a16="http://schemas.microsoft.com/office/drawing/2014/main" id="{D8D51A31-A2C5-47D0-A7DF-01412C21469A}"/>
              </a:ext>
            </a:extLst>
          </p:cNvPr>
          <p:cNvSpPr>
            <a:spLocks noGrp="1"/>
          </p:cNvSpPr>
          <p:nvPr>
            <p:ph idx="1"/>
          </p:nvPr>
        </p:nvSpPr>
        <p:spPr>
          <a:xfrm>
            <a:off x="1706062" y="2291262"/>
            <a:ext cx="8779512" cy="2879256"/>
          </a:xfrm>
        </p:spPr>
        <p:txBody>
          <a:bodyPr>
            <a:normAutofit fontScale="92500"/>
          </a:bodyPr>
          <a:lstStyle/>
          <a:p>
            <a:r>
              <a:rPr lang="fi-FI" b="0" i="0" dirty="0">
                <a:solidFill>
                  <a:srgbClr val="1F1F1F"/>
                </a:solidFill>
                <a:effectLst/>
                <a:latin typeface="Helvetica Neue"/>
              </a:rPr>
              <a:t>Lasten </a:t>
            </a:r>
            <a:r>
              <a:rPr lang="fi-FI" b="0" i="0" dirty="0">
                <a:solidFill>
                  <a:srgbClr val="1F1F1F"/>
                </a:solidFill>
                <a:effectLst/>
                <a:highlight>
                  <a:srgbClr val="FFFF00"/>
                </a:highlight>
                <a:latin typeface="Helvetica Neue"/>
              </a:rPr>
              <a:t>päivittäiset</a:t>
            </a:r>
            <a:r>
              <a:rPr lang="fi-FI" b="0" i="0" dirty="0">
                <a:solidFill>
                  <a:srgbClr val="1F1F1F"/>
                </a:solidFill>
                <a:effectLst/>
                <a:latin typeface="Helvetica Neue"/>
              </a:rPr>
              <a:t> tapahtumat ja kokemukset </a:t>
            </a:r>
            <a:r>
              <a:rPr lang="fi-FI" b="0" i="0" dirty="0">
                <a:solidFill>
                  <a:srgbClr val="1F1F1F"/>
                </a:solidFill>
                <a:effectLst/>
                <a:highlight>
                  <a:srgbClr val="FFFF00"/>
                </a:highlight>
                <a:latin typeface="Helvetica Neue"/>
              </a:rPr>
              <a:t>jaetaan huoltajien kanssa</a:t>
            </a:r>
            <a:r>
              <a:rPr lang="fi-FI" b="0" i="0" dirty="0">
                <a:solidFill>
                  <a:srgbClr val="1F1F1F"/>
                </a:solidFill>
                <a:effectLst/>
                <a:latin typeface="Helvetica Neue"/>
              </a:rPr>
              <a:t>.</a:t>
            </a:r>
          </a:p>
          <a:p>
            <a:pPr lvl="1"/>
            <a:r>
              <a:rPr lang="fi-FI" b="0" i="0" dirty="0">
                <a:solidFill>
                  <a:srgbClr val="1F1F1F"/>
                </a:solidFill>
                <a:effectLst/>
                <a:latin typeface="Helvetica Neue"/>
              </a:rPr>
              <a:t>Kannustavat ja lapsen kehitystä ja oppimista myönteisesti kuvaavat viestit ovat tärkeitä. </a:t>
            </a:r>
          </a:p>
          <a:p>
            <a:pPr lvl="1"/>
            <a:r>
              <a:rPr lang="fi-FI" b="0" i="0" dirty="0">
                <a:solidFill>
                  <a:srgbClr val="1F1F1F"/>
                </a:solidFill>
                <a:effectLst/>
                <a:latin typeface="Helvetica Neue"/>
              </a:rPr>
              <a:t>Huoltajan ja henkilöstön havainnot ja keskustelut lapsen päivästä luovat pohjan lapsen kokonaisvaltaisen hyvinvoinnin turvaamiselle.</a:t>
            </a:r>
          </a:p>
          <a:p>
            <a:r>
              <a:rPr lang="fi-FI" b="0" i="0" dirty="0">
                <a:solidFill>
                  <a:srgbClr val="1F1F1F"/>
                </a:solidFill>
                <a:effectLst/>
                <a:latin typeface="Helvetica Neue"/>
              </a:rPr>
              <a:t>Huoltajien kanssa tehtävässä yhteistyössä hyödynnetään </a:t>
            </a:r>
            <a:r>
              <a:rPr lang="fi-FI" b="0" i="0" dirty="0">
                <a:solidFill>
                  <a:srgbClr val="1F1F1F"/>
                </a:solidFill>
                <a:effectLst/>
                <a:highlight>
                  <a:srgbClr val="FFFF00"/>
                </a:highlight>
                <a:latin typeface="Helvetica Neue"/>
              </a:rPr>
              <a:t>tieto- ja viestintäteknologiaa</a:t>
            </a:r>
            <a:r>
              <a:rPr lang="fi-FI" b="0" i="0" dirty="0">
                <a:solidFill>
                  <a:srgbClr val="1F1F1F"/>
                </a:solidFill>
                <a:effectLst/>
                <a:latin typeface="Helvetica Neue"/>
              </a:rPr>
              <a:t>.</a:t>
            </a:r>
          </a:p>
          <a:p>
            <a:pPr lvl="1"/>
            <a:r>
              <a:rPr lang="fi-FI" b="0" i="0" dirty="0">
                <a:solidFill>
                  <a:srgbClr val="1F1F1F"/>
                </a:solidFill>
                <a:effectLst/>
                <a:latin typeface="Helvetica Neue"/>
              </a:rPr>
              <a:t>Yhteistyö voi tukea myös huoltajien </a:t>
            </a:r>
            <a:r>
              <a:rPr lang="fi-FI" b="0" i="0" dirty="0">
                <a:solidFill>
                  <a:srgbClr val="1F1F1F"/>
                </a:solidFill>
                <a:effectLst/>
                <a:highlight>
                  <a:srgbClr val="FFFF00"/>
                </a:highlight>
                <a:latin typeface="Helvetica Neue"/>
              </a:rPr>
              <a:t>keskinäistä vuorovaikutusta</a:t>
            </a:r>
            <a:r>
              <a:rPr lang="fi-FI" b="0" i="0" dirty="0">
                <a:solidFill>
                  <a:srgbClr val="1F1F1F"/>
                </a:solidFill>
                <a:effectLst/>
                <a:latin typeface="Helvetica Neue"/>
              </a:rPr>
              <a:t>. (yhteinen viestintäkanava)</a:t>
            </a:r>
          </a:p>
          <a:p>
            <a:pPr lvl="1"/>
            <a:r>
              <a:rPr lang="fi-FI" b="0" i="0" dirty="0">
                <a:solidFill>
                  <a:srgbClr val="1F1F1F"/>
                </a:solidFill>
                <a:effectLst/>
                <a:latin typeface="Helvetica Neue"/>
              </a:rPr>
              <a:t>Huoltajien verkostoituminen ja yhteinen toiminta erilaisissa tilaisuuksissa </a:t>
            </a:r>
            <a:r>
              <a:rPr lang="fi-FI" b="0" i="0" dirty="0">
                <a:solidFill>
                  <a:srgbClr val="1F1F1F"/>
                </a:solidFill>
                <a:effectLst/>
                <a:highlight>
                  <a:srgbClr val="FFFF00"/>
                </a:highlight>
                <a:latin typeface="Helvetica Neue"/>
              </a:rPr>
              <a:t>vahvistaa yhteisöllisyyttä</a:t>
            </a:r>
            <a:r>
              <a:rPr lang="fi-FI" b="0" i="0" dirty="0">
                <a:solidFill>
                  <a:srgbClr val="1F1F1F"/>
                </a:solidFill>
                <a:effectLst/>
                <a:latin typeface="Helvetica Neue"/>
              </a:rPr>
              <a:t> ja antaa tukea henkilöstön työlle. (</a:t>
            </a:r>
            <a:r>
              <a:rPr lang="fi-FI" b="0" i="0" u="sng" dirty="0">
                <a:solidFill>
                  <a:srgbClr val="1F1F1F"/>
                </a:solidFill>
                <a:effectLst/>
                <a:latin typeface="Helvetica Neue"/>
              </a:rPr>
              <a:t>Koronan tuomat muutokset?)</a:t>
            </a:r>
            <a:endParaRPr lang="fi-FI" u="sng" dirty="0">
              <a:solidFill>
                <a:srgbClr val="404040"/>
              </a:solidFill>
            </a:endParaRPr>
          </a:p>
          <a:p>
            <a:endParaRPr lang="fi-FI" b="0" i="0" dirty="0">
              <a:solidFill>
                <a:srgbClr val="1F1F1F"/>
              </a:solidFill>
              <a:effectLst/>
              <a:latin typeface="Helvetica Neue"/>
            </a:endParaRPr>
          </a:p>
        </p:txBody>
      </p:sp>
    </p:spTree>
    <p:extLst>
      <p:ext uri="{BB962C8B-B14F-4D97-AF65-F5344CB8AC3E}">
        <p14:creationId xmlns:p14="http://schemas.microsoft.com/office/powerpoint/2010/main" val="19476257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A25FDAD-99E2-47C2-91FC-86EDFC8CE9E3}"/>
              </a:ext>
            </a:extLst>
          </p:cNvPr>
          <p:cNvSpPr>
            <a:spLocks noGrp="1"/>
          </p:cNvSpPr>
          <p:nvPr>
            <p:ph type="title"/>
          </p:nvPr>
        </p:nvSpPr>
        <p:spPr>
          <a:xfrm>
            <a:off x="2231136" y="467418"/>
            <a:ext cx="7729728" cy="1188720"/>
          </a:xfrm>
          <a:prstGeom prst="ellipse">
            <a:avLst/>
          </a:prstGeom>
          <a:solidFill>
            <a:schemeClr val="bg1"/>
          </a:solidFill>
        </p:spPr>
        <p:txBody>
          <a:bodyPr>
            <a:normAutofit/>
          </a:bodyPr>
          <a:lstStyle/>
          <a:p>
            <a:r>
              <a:rPr lang="fi-FI"/>
              <a:t>Monialainen yhteistyö</a:t>
            </a:r>
          </a:p>
        </p:txBody>
      </p:sp>
      <p:sp>
        <p:nvSpPr>
          <p:cNvPr id="4" name="Rectangle 1">
            <a:extLst>
              <a:ext uri="{FF2B5EF4-FFF2-40B4-BE49-F238E27FC236}">
                <a16:creationId xmlns:a16="http://schemas.microsoft.com/office/drawing/2014/main" id="{15B50944-953C-4252-832C-2E6FB3668CFD}"/>
              </a:ext>
            </a:extLst>
          </p:cNvPr>
          <p:cNvSpPr>
            <a:spLocks noGrp="1" noChangeArrowheads="1"/>
          </p:cNvSpPr>
          <p:nvPr>
            <p:ph idx="1"/>
          </p:nvPr>
        </p:nvSpPr>
        <p:spPr bwMode="auto">
          <a:xfrm>
            <a:off x="1706062" y="2291262"/>
            <a:ext cx="8779512" cy="287925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defTabSz="914400" rtl="0" eaLnBrk="0" fontAlgn="base" latinLnBrk="0" hangingPunct="0">
              <a:spcBef>
                <a:spcPct val="0"/>
              </a:spcBef>
              <a:spcAft>
                <a:spcPts val="600"/>
              </a:spcAft>
              <a:buClrTx/>
              <a:buSzTx/>
              <a:buFont typeface="Wingdings" panose="05000000000000000000" pitchFamily="2" charset="2"/>
              <a:buChar char="v"/>
              <a:tabLst/>
            </a:pPr>
            <a:r>
              <a:rPr kumimoji="0" lang="fi-FI" altLang="fi-FI" b="0" i="0" u="none" strike="noStrike" cap="none" normalizeH="0" baseline="0" dirty="0">
                <a:ln>
                  <a:noFill/>
                </a:ln>
                <a:solidFill>
                  <a:srgbClr val="404040"/>
                </a:solidFill>
                <a:effectLst/>
                <a:latin typeface="Helvetica Neue"/>
              </a:rPr>
              <a:t>Monialaisen yhteistyön tavoitteena on varmistaa varhaiskasvatuksen toteuttaminen toimintayksiköissä lasten tarpeita vastaavasti. </a:t>
            </a:r>
          </a:p>
          <a:p>
            <a:pPr marR="0" lvl="0" defTabSz="914400" rtl="0" eaLnBrk="0" fontAlgn="base" latinLnBrk="0" hangingPunct="0">
              <a:spcBef>
                <a:spcPct val="0"/>
              </a:spcBef>
              <a:spcAft>
                <a:spcPts val="600"/>
              </a:spcAft>
              <a:buClrTx/>
              <a:buSzTx/>
              <a:buFont typeface="Wingdings" panose="05000000000000000000" pitchFamily="2" charset="2"/>
              <a:buChar char="v"/>
              <a:tabLst/>
            </a:pPr>
            <a:r>
              <a:rPr kumimoji="0" lang="fi-FI" altLang="fi-FI" b="0" i="0" u="none" strike="noStrike" cap="none" normalizeH="0" baseline="0" dirty="0">
                <a:ln>
                  <a:noFill/>
                </a:ln>
                <a:solidFill>
                  <a:srgbClr val="404040"/>
                </a:solidFill>
                <a:effectLst/>
                <a:latin typeface="Helvetica Neue"/>
              </a:rPr>
              <a:t>Varhaiskasvatuslain mukaan kunnan on varhaiskasvatusta järjestäessään toimittava monialaisessa yhteistyössä ja luotava tarvittavat </a:t>
            </a:r>
            <a:r>
              <a:rPr kumimoji="0" lang="fi-FI" altLang="fi-FI" b="0" i="0" u="none" strike="noStrike" cap="none" normalizeH="0" baseline="0" dirty="0">
                <a:ln>
                  <a:noFill/>
                </a:ln>
                <a:solidFill>
                  <a:srgbClr val="404040"/>
                </a:solidFill>
                <a:effectLst/>
              </a:rPr>
              <a:t>yhteistyörakenteet</a:t>
            </a:r>
            <a:r>
              <a:rPr kumimoji="0" lang="fi-FI" altLang="fi-FI" b="0" i="0" u="none" strike="noStrike" cap="none" normalizeH="0" baseline="0" dirty="0">
                <a:ln>
                  <a:noFill/>
                </a:ln>
                <a:solidFill>
                  <a:srgbClr val="404040"/>
                </a:solidFill>
                <a:effectLst/>
                <a:latin typeface="Helvetica Neue"/>
              </a:rPr>
              <a:t>.</a:t>
            </a:r>
            <a:r>
              <a:rPr kumimoji="0" lang="fi-FI" altLang="fi-FI" b="0" i="0" u="none" strike="noStrike" cap="none" normalizeH="0" baseline="0" dirty="0">
                <a:ln>
                  <a:noFill/>
                </a:ln>
                <a:solidFill>
                  <a:srgbClr val="404040"/>
                </a:solidFill>
                <a:effectLst/>
              </a:rPr>
              <a:t> </a:t>
            </a:r>
          </a:p>
          <a:p>
            <a:pPr marR="0" lvl="0" defTabSz="914400" rtl="0" eaLnBrk="0" fontAlgn="base" latinLnBrk="0" hangingPunct="0">
              <a:spcBef>
                <a:spcPct val="0"/>
              </a:spcBef>
              <a:spcAft>
                <a:spcPts val="600"/>
              </a:spcAft>
              <a:buClrTx/>
              <a:buSzTx/>
              <a:buFont typeface="Wingdings" panose="05000000000000000000" pitchFamily="2" charset="2"/>
              <a:buChar char="v"/>
              <a:tabLst/>
            </a:pPr>
            <a:r>
              <a:rPr lang="fi-FI" b="0" i="0" dirty="0">
                <a:solidFill>
                  <a:srgbClr val="1F1F1F"/>
                </a:solidFill>
                <a:effectLst/>
                <a:highlight>
                  <a:srgbClr val="FFFF00"/>
                </a:highlight>
                <a:latin typeface="Helvetica Neue"/>
              </a:rPr>
              <a:t>Yhteistyön merkitys korostuu, kun jollain näistä tahoista herää huoli lapsen kehityksestä tai hyvinvoinnista tai kun lapsen tukea suunnitellaan ja järjestetään</a:t>
            </a:r>
            <a:endParaRPr kumimoji="0" lang="fi-FI" altLang="fi-FI" b="0" i="0" u="none" strike="noStrike" cap="none" normalizeH="0" baseline="0" dirty="0">
              <a:ln>
                <a:noFill/>
              </a:ln>
              <a:solidFill>
                <a:srgbClr val="404040"/>
              </a:solidFill>
              <a:effectLst/>
              <a:highlight>
                <a:srgbClr val="FFFF00"/>
              </a:highlight>
              <a:latin typeface="Arial" panose="020B0604020202020204" pitchFamily="34" charset="0"/>
            </a:endParaRPr>
          </a:p>
        </p:txBody>
      </p:sp>
    </p:spTree>
    <p:extLst>
      <p:ext uri="{BB962C8B-B14F-4D97-AF65-F5344CB8AC3E}">
        <p14:creationId xmlns:p14="http://schemas.microsoft.com/office/powerpoint/2010/main" val="231728146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EF43EA4-1F8D-46B5-883D-42FF4BB4A2E5}"/>
              </a:ext>
            </a:extLst>
          </p:cNvPr>
          <p:cNvSpPr>
            <a:spLocks noGrp="1"/>
          </p:cNvSpPr>
          <p:nvPr>
            <p:ph type="title"/>
          </p:nvPr>
        </p:nvSpPr>
        <p:spPr>
          <a:xfrm>
            <a:off x="2231136" y="467418"/>
            <a:ext cx="7729728" cy="1188720"/>
          </a:xfrm>
          <a:solidFill>
            <a:schemeClr val="bg1"/>
          </a:solidFill>
        </p:spPr>
        <p:txBody>
          <a:bodyPr>
            <a:normAutofit/>
          </a:bodyPr>
          <a:lstStyle/>
          <a:p>
            <a:r>
              <a:rPr lang="fi-FI" dirty="0"/>
              <a:t>Mikä on tärkeää yhteistyössä?</a:t>
            </a:r>
          </a:p>
        </p:txBody>
      </p:sp>
      <p:sp>
        <p:nvSpPr>
          <p:cNvPr id="3" name="Sisällön paikkamerkki 2">
            <a:extLst>
              <a:ext uri="{FF2B5EF4-FFF2-40B4-BE49-F238E27FC236}">
                <a16:creationId xmlns:a16="http://schemas.microsoft.com/office/drawing/2014/main" id="{27DF2F32-ABBA-47B0-BE92-C14AB889B87C}"/>
              </a:ext>
            </a:extLst>
          </p:cNvPr>
          <p:cNvSpPr>
            <a:spLocks noGrp="1"/>
          </p:cNvSpPr>
          <p:nvPr>
            <p:ph idx="1"/>
          </p:nvPr>
        </p:nvSpPr>
        <p:spPr>
          <a:xfrm>
            <a:off x="1706062" y="2291262"/>
            <a:ext cx="8779512" cy="2879256"/>
          </a:xfrm>
        </p:spPr>
        <p:txBody>
          <a:bodyPr>
            <a:normAutofit/>
          </a:bodyPr>
          <a:lstStyle/>
          <a:p>
            <a:r>
              <a:rPr lang="fi-FI" b="0" i="1" dirty="0">
                <a:solidFill>
                  <a:srgbClr val="333333"/>
                </a:solidFill>
                <a:effectLst/>
                <a:latin typeface="Arial" panose="020B0604020202020204" pitchFamily="34" charset="0"/>
              </a:rPr>
              <a:t>Kasvatuskumppanuus</a:t>
            </a:r>
            <a:r>
              <a:rPr lang="fi-FI" b="0" i="0" dirty="0">
                <a:solidFill>
                  <a:srgbClr val="333333"/>
                </a:solidFill>
                <a:effectLst/>
                <a:latin typeface="Arial" panose="020B0604020202020204" pitchFamily="34" charset="0"/>
              </a:rPr>
              <a:t>: </a:t>
            </a:r>
            <a:r>
              <a:rPr lang="fi-FI" b="0" i="0" dirty="0">
                <a:solidFill>
                  <a:srgbClr val="333333"/>
                </a:solidFill>
                <a:effectLst/>
                <a:highlight>
                  <a:srgbClr val="FFFF00"/>
                </a:highlight>
                <a:latin typeface="Arial" panose="020B0604020202020204" pitchFamily="34" charset="0"/>
              </a:rPr>
              <a:t>kuuleminen, kunnioitus, luottamus, dialogi. </a:t>
            </a:r>
          </a:p>
          <a:p>
            <a:pPr lvl="1"/>
            <a:r>
              <a:rPr lang="fi-FI" b="0" i="0" dirty="0">
                <a:solidFill>
                  <a:srgbClr val="333333"/>
                </a:solidFill>
                <a:effectLst/>
                <a:latin typeface="Arial" panose="020B0604020202020204" pitchFamily="34" charset="0"/>
              </a:rPr>
              <a:t>Huoltajien kanssa tehtävä yhteistyö</a:t>
            </a:r>
          </a:p>
          <a:p>
            <a:r>
              <a:rPr lang="fi-FI" b="0" i="0" dirty="0">
                <a:solidFill>
                  <a:srgbClr val="333333"/>
                </a:solidFill>
                <a:effectLst/>
                <a:latin typeface="Arial" panose="020B0604020202020204" pitchFamily="34" charset="0"/>
              </a:rPr>
              <a:t>Huoltajien </a:t>
            </a:r>
            <a:r>
              <a:rPr lang="fi-FI" b="0" i="0" u="sng" dirty="0">
                <a:solidFill>
                  <a:srgbClr val="333333"/>
                </a:solidFill>
                <a:effectLst/>
                <a:latin typeface="Arial" panose="020B0604020202020204" pitchFamily="34" charset="0"/>
              </a:rPr>
              <a:t>avoin, arvostava ja tasavertainen kohtaaminen </a:t>
            </a:r>
            <a:r>
              <a:rPr lang="fi-FI" b="0" i="0" dirty="0">
                <a:solidFill>
                  <a:srgbClr val="333333"/>
                </a:solidFill>
                <a:effectLst/>
                <a:latin typeface="Arial" panose="020B0604020202020204" pitchFamily="34" charset="0"/>
              </a:rPr>
              <a:t>ovat varhaiskasvatuksessa tärkeää, jotta voidaan luoda toimiva </a:t>
            </a:r>
            <a:r>
              <a:rPr lang="fi-FI" b="0" i="0" dirty="0">
                <a:solidFill>
                  <a:srgbClr val="333333"/>
                </a:solidFill>
                <a:effectLst/>
                <a:highlight>
                  <a:srgbClr val="FFFF00"/>
                </a:highlight>
                <a:latin typeface="Arial" panose="020B0604020202020204" pitchFamily="34" charset="0"/>
              </a:rPr>
              <a:t>vuorovaikutuskolmio </a:t>
            </a:r>
            <a:r>
              <a:rPr lang="fi-FI" b="0" i="0" dirty="0">
                <a:solidFill>
                  <a:srgbClr val="333333"/>
                </a:solidFill>
                <a:effectLst/>
                <a:latin typeface="Arial" panose="020B0604020202020204" pitchFamily="34" charset="0"/>
              </a:rPr>
              <a:t>huoltajan, lapsen ja kasvattajien välille. </a:t>
            </a:r>
          </a:p>
          <a:p>
            <a:r>
              <a:rPr lang="fi-FI" b="0" i="0" dirty="0">
                <a:solidFill>
                  <a:srgbClr val="333333"/>
                </a:solidFill>
                <a:effectLst/>
                <a:highlight>
                  <a:srgbClr val="FFFF00"/>
                </a:highlight>
                <a:latin typeface="Arial" panose="020B0604020202020204" pitchFamily="34" charset="0"/>
              </a:rPr>
              <a:t>Vaatii </a:t>
            </a:r>
            <a:r>
              <a:rPr lang="fi-FI" b="0" i="0" dirty="0">
                <a:solidFill>
                  <a:srgbClr val="333333"/>
                </a:solidFill>
                <a:effectLst/>
                <a:latin typeface="Arial" panose="020B0604020202020204" pitchFamily="34" charset="0"/>
              </a:rPr>
              <a:t>keskustelua huoltajien kanssa kasvatustyöhön liittyvistä </a:t>
            </a:r>
            <a:r>
              <a:rPr lang="fi-FI" b="0" i="0" u="sng" dirty="0">
                <a:solidFill>
                  <a:srgbClr val="333333"/>
                </a:solidFill>
                <a:effectLst/>
                <a:latin typeface="Arial" panose="020B0604020202020204" pitchFamily="34" charset="0"/>
              </a:rPr>
              <a:t>arvoista, tavoitteista ja vastuista.</a:t>
            </a:r>
            <a:endParaRPr lang="fi-FI" u="sng" dirty="0">
              <a:solidFill>
                <a:srgbClr val="404040"/>
              </a:solidFill>
            </a:endParaRPr>
          </a:p>
        </p:txBody>
      </p:sp>
    </p:spTree>
    <p:extLst>
      <p:ext uri="{BB962C8B-B14F-4D97-AF65-F5344CB8AC3E}">
        <p14:creationId xmlns:p14="http://schemas.microsoft.com/office/powerpoint/2010/main" val="3675216279"/>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EBC7662-A2F0-44CB-BBF1-528DB16CEF05}"/>
              </a:ext>
            </a:extLst>
          </p:cNvPr>
          <p:cNvSpPr>
            <a:spLocks noGrp="1"/>
          </p:cNvSpPr>
          <p:nvPr>
            <p:ph type="title"/>
          </p:nvPr>
        </p:nvSpPr>
        <p:spPr>
          <a:xfrm>
            <a:off x="2231136" y="467418"/>
            <a:ext cx="7729728" cy="1188720"/>
          </a:xfrm>
          <a:solidFill>
            <a:schemeClr val="bg1"/>
          </a:solidFill>
        </p:spPr>
        <p:txBody>
          <a:bodyPr>
            <a:normAutofit/>
          </a:bodyPr>
          <a:lstStyle/>
          <a:p>
            <a:r>
              <a:rPr lang="fi-FI" dirty="0"/>
              <a:t>Mikä on vaikeaa? Mikä on tärkeintä?</a:t>
            </a:r>
          </a:p>
        </p:txBody>
      </p:sp>
      <p:sp>
        <p:nvSpPr>
          <p:cNvPr id="3" name="Sisällön paikkamerkki 2">
            <a:extLst>
              <a:ext uri="{FF2B5EF4-FFF2-40B4-BE49-F238E27FC236}">
                <a16:creationId xmlns:a16="http://schemas.microsoft.com/office/drawing/2014/main" id="{9F06490F-D3AA-43FB-8918-5B8AA3BFA768}"/>
              </a:ext>
            </a:extLst>
          </p:cNvPr>
          <p:cNvSpPr>
            <a:spLocks noGrp="1"/>
          </p:cNvSpPr>
          <p:nvPr>
            <p:ph idx="1"/>
          </p:nvPr>
        </p:nvSpPr>
        <p:spPr>
          <a:xfrm>
            <a:off x="1576387" y="1749864"/>
            <a:ext cx="9039225" cy="3953706"/>
          </a:xfrm>
        </p:spPr>
        <p:txBody>
          <a:bodyPr>
            <a:normAutofit fontScale="70000" lnSpcReduction="20000"/>
          </a:bodyPr>
          <a:lstStyle/>
          <a:p>
            <a:pPr algn="l">
              <a:buFont typeface="Arial" panose="020B0604020202020204" pitchFamily="34" charset="0"/>
              <a:buChar char="•"/>
            </a:pPr>
            <a:r>
              <a:rPr lang="fi-FI" sz="2600" b="0" i="0" dirty="0">
                <a:solidFill>
                  <a:srgbClr val="333333"/>
                </a:solidFill>
                <a:effectLst/>
                <a:latin typeface="Arial" panose="020B0604020202020204" pitchFamily="34" charset="0"/>
              </a:rPr>
              <a:t>kuunteleminen ja kuuleminen</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havainnointi</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avoimuus, luottamus, rehellisyys</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aktiivisuus, kiinnostus ja halu tehdä yhteistyötä</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yhteistyön tiedostaminen</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keskusteluyhteyden luominen</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yhteiset tavoitteet</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molemminpuolinen arvostus, kunnioitus, hyväksyntä, ymmärtäminen</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ajan antaminen yhteistyölle</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myönteinen ilmapiiri</a:t>
            </a:r>
          </a:p>
          <a:p>
            <a:pPr algn="l">
              <a:buFont typeface="Arial" panose="020B0604020202020204" pitchFamily="34" charset="0"/>
              <a:buChar char="•"/>
            </a:pPr>
            <a:r>
              <a:rPr lang="fi-FI" sz="2600" b="0" i="0" dirty="0">
                <a:solidFill>
                  <a:srgbClr val="333333"/>
                </a:solidFill>
                <a:effectLst/>
                <a:latin typeface="Arial" panose="020B0604020202020204" pitchFamily="34" charset="0"/>
              </a:rPr>
              <a:t>tunnetaidot, hienotunteisuus, sensitiivisyys ja empatia</a:t>
            </a:r>
          </a:p>
          <a:p>
            <a:endParaRPr lang="fi-FI" dirty="0">
              <a:solidFill>
                <a:srgbClr val="404040"/>
              </a:solidFill>
            </a:endParaRPr>
          </a:p>
        </p:txBody>
      </p:sp>
    </p:spTree>
    <p:extLst>
      <p:ext uri="{BB962C8B-B14F-4D97-AF65-F5344CB8AC3E}">
        <p14:creationId xmlns:p14="http://schemas.microsoft.com/office/powerpoint/2010/main" val="3443376737"/>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3EB6524-D8D9-44D7-BD95-81242D0E8351}"/>
              </a:ext>
            </a:extLst>
          </p:cNvPr>
          <p:cNvSpPr>
            <a:spLocks noGrp="1"/>
          </p:cNvSpPr>
          <p:nvPr>
            <p:ph type="title"/>
          </p:nvPr>
        </p:nvSpPr>
        <p:spPr>
          <a:xfrm>
            <a:off x="2231136" y="467418"/>
            <a:ext cx="7729728" cy="1188720"/>
          </a:xfrm>
          <a:solidFill>
            <a:schemeClr val="bg1"/>
          </a:solidFill>
        </p:spPr>
        <p:txBody>
          <a:bodyPr>
            <a:normAutofit/>
          </a:bodyPr>
          <a:lstStyle/>
          <a:p>
            <a:r>
              <a:rPr lang="fi-FI" dirty="0"/>
              <a:t>hakutilanne</a:t>
            </a:r>
          </a:p>
        </p:txBody>
      </p:sp>
      <p:sp>
        <p:nvSpPr>
          <p:cNvPr id="3" name="Sisällön paikkamerkki 2">
            <a:extLst>
              <a:ext uri="{FF2B5EF4-FFF2-40B4-BE49-F238E27FC236}">
                <a16:creationId xmlns:a16="http://schemas.microsoft.com/office/drawing/2014/main" id="{C51B7A38-67EB-4E0B-85DB-A1D3273A14BD}"/>
              </a:ext>
            </a:extLst>
          </p:cNvPr>
          <p:cNvSpPr>
            <a:spLocks noGrp="1"/>
          </p:cNvSpPr>
          <p:nvPr>
            <p:ph idx="1"/>
          </p:nvPr>
        </p:nvSpPr>
        <p:spPr>
          <a:xfrm>
            <a:off x="1329690" y="1884738"/>
            <a:ext cx="9532619" cy="3854196"/>
          </a:xfrm>
        </p:spPr>
        <p:txBody>
          <a:bodyPr>
            <a:normAutofit fontScale="92500" lnSpcReduction="10000"/>
          </a:bodyPr>
          <a:lstStyle/>
          <a:p>
            <a:r>
              <a:rPr lang="fi-FI" b="0" i="0" dirty="0">
                <a:solidFill>
                  <a:srgbClr val="333333"/>
                </a:solidFill>
                <a:effectLst/>
                <a:latin typeface="Arial" panose="020B0604020202020204" pitchFamily="34" charset="0"/>
              </a:rPr>
              <a:t>Kun lapsen päivästä kerrotaan, on hyvä pysähtyä miettimään, mitä viestitään.</a:t>
            </a:r>
          </a:p>
          <a:p>
            <a:r>
              <a:rPr lang="fi-FI" sz="1800" b="0" i="0" dirty="0">
                <a:solidFill>
                  <a:srgbClr val="333333"/>
                </a:solidFill>
                <a:effectLst/>
                <a:latin typeface="Arial" panose="020B0604020202020204" pitchFamily="34" charset="0"/>
              </a:rPr>
              <a:t>Näiden viestien pitäisi sisältää vasun henkeä, tavoitteellista oppimista, kasvua, kehitystä ja hoivaa. </a:t>
            </a:r>
          </a:p>
          <a:p>
            <a:r>
              <a:rPr lang="fi-FI" sz="1800" b="0" i="0" dirty="0">
                <a:solidFill>
                  <a:srgbClr val="333333"/>
                </a:solidFill>
                <a:effectLst/>
                <a:latin typeface="Arial" panose="020B0604020202020204" pitchFamily="34" charset="0"/>
              </a:rPr>
              <a:t>Viesteistä pitäisi kuultaa lapsen ääni ja ottaa huomioon asioita, joita huoltajat haluavat kuulla. </a:t>
            </a:r>
          </a:p>
          <a:p>
            <a:r>
              <a:rPr lang="fi-FI" sz="1800" b="0" i="0" dirty="0">
                <a:solidFill>
                  <a:srgbClr val="333333"/>
                </a:solidFill>
                <a:effectLst/>
                <a:latin typeface="Arial" panose="020B0604020202020204" pitchFamily="34" charset="0"/>
              </a:rPr>
              <a:t>”OK –päivä” – Mitä se tarkoittaa?</a:t>
            </a:r>
          </a:p>
          <a:p>
            <a:r>
              <a:rPr lang="fi-FI" sz="1800" b="0" i="0" dirty="0">
                <a:solidFill>
                  <a:srgbClr val="333333"/>
                </a:solidFill>
                <a:effectLst/>
                <a:latin typeface="Arial" panose="020B0604020202020204" pitchFamily="34" charset="0"/>
              </a:rPr>
              <a:t>Jos viestit ovat päivittäin: ”Hyvä päivä. On syönyt, nukkunut ja käynyt vessassa”</a:t>
            </a:r>
          </a:p>
          <a:p>
            <a:pPr lvl="2"/>
            <a:r>
              <a:rPr lang="fi-FI" sz="1800" dirty="0">
                <a:solidFill>
                  <a:srgbClr val="333333"/>
                </a:solidFill>
                <a:latin typeface="Arial" panose="020B0604020202020204" pitchFamily="34" charset="0"/>
              </a:rPr>
              <a:t>K</a:t>
            </a:r>
            <a:r>
              <a:rPr lang="fi-FI" sz="1800" b="0" i="0" dirty="0">
                <a:solidFill>
                  <a:srgbClr val="333333"/>
                </a:solidFill>
                <a:effectLst/>
                <a:latin typeface="Arial" panose="020B0604020202020204" pitchFamily="34" charset="0"/>
              </a:rPr>
              <a:t>avennetaan varhaiskasvatuksen sisältöä todella paljon ja nämä viesti eivät edistä kuvaa varhaiskasvatuksesta suunnitelmallisena ja tavoitteellisena toimintana vaan antavat kuvaa, että varhaiskasvatusta voi toteuttaa kuka vaan ja siihen ei tarvita koulutusta eikä ohjaavia asiakirjoja. </a:t>
            </a:r>
          </a:p>
          <a:p>
            <a:pPr lvl="2"/>
            <a:r>
              <a:rPr lang="fi-FI" sz="1800" b="0" i="0" dirty="0">
                <a:solidFill>
                  <a:srgbClr val="333333"/>
                </a:solidFill>
                <a:effectLst/>
                <a:latin typeface="Arial" panose="020B0604020202020204" pitchFamily="34" charset="0"/>
              </a:rPr>
              <a:t>Vaikka huoltajat eivät haluaisi tietää muuta kuin asioita perustoiminnoista, on ammattilaisen tehtävä vasun velvoittamana kertoa muutakin. </a:t>
            </a:r>
          </a:p>
        </p:txBody>
      </p:sp>
    </p:spTree>
    <p:extLst>
      <p:ext uri="{BB962C8B-B14F-4D97-AF65-F5344CB8AC3E}">
        <p14:creationId xmlns:p14="http://schemas.microsoft.com/office/powerpoint/2010/main" val="13660613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D6AAFAB-FB58-4A28-8785-30BB8486F296}"/>
              </a:ext>
            </a:extLst>
          </p:cNvPr>
          <p:cNvSpPr>
            <a:spLocks noGrp="1"/>
          </p:cNvSpPr>
          <p:nvPr>
            <p:ph type="title"/>
          </p:nvPr>
        </p:nvSpPr>
        <p:spPr>
          <a:xfrm>
            <a:off x="2231136" y="467418"/>
            <a:ext cx="7729728" cy="1188720"/>
          </a:xfrm>
          <a:solidFill>
            <a:schemeClr val="bg1"/>
          </a:solidFill>
        </p:spPr>
        <p:txBody>
          <a:bodyPr>
            <a:normAutofit/>
          </a:bodyPr>
          <a:lstStyle/>
          <a:p>
            <a:r>
              <a:rPr lang="fi-FI" dirty="0"/>
              <a:t>Yhteistyön kehittäminen</a:t>
            </a:r>
          </a:p>
        </p:txBody>
      </p:sp>
      <p:sp>
        <p:nvSpPr>
          <p:cNvPr id="3" name="Sisällön paikkamerkki 2">
            <a:extLst>
              <a:ext uri="{FF2B5EF4-FFF2-40B4-BE49-F238E27FC236}">
                <a16:creationId xmlns:a16="http://schemas.microsoft.com/office/drawing/2014/main" id="{D70DF21A-0DA0-4605-9F2A-6EB5A140C7A8}"/>
              </a:ext>
            </a:extLst>
          </p:cNvPr>
          <p:cNvSpPr>
            <a:spLocks noGrp="1"/>
          </p:cNvSpPr>
          <p:nvPr>
            <p:ph idx="1"/>
          </p:nvPr>
        </p:nvSpPr>
        <p:spPr>
          <a:xfrm>
            <a:off x="1466850" y="1914525"/>
            <a:ext cx="9124950" cy="3695319"/>
          </a:xfrm>
        </p:spPr>
        <p:txBody>
          <a:bodyPr>
            <a:normAutofit fontScale="92500" lnSpcReduction="20000"/>
          </a:bodyPr>
          <a:lstStyle/>
          <a:p>
            <a:pPr algn="l">
              <a:buFont typeface="Arial" panose="020B0604020202020204" pitchFamily="34" charset="0"/>
              <a:buChar char="•"/>
            </a:pPr>
            <a:r>
              <a:rPr lang="fi-FI" b="0" i="0" dirty="0">
                <a:solidFill>
                  <a:srgbClr val="333333"/>
                </a:solidFill>
                <a:effectLst/>
                <a:latin typeface="Arial" panose="020B0604020202020204" pitchFamily="34" charset="0"/>
              </a:rPr>
              <a:t>Palautteet huoltajilta</a:t>
            </a:r>
          </a:p>
          <a:p>
            <a:pPr algn="l">
              <a:buFont typeface="Arial" panose="020B0604020202020204" pitchFamily="34" charset="0"/>
              <a:buChar char="•"/>
            </a:pPr>
            <a:r>
              <a:rPr lang="fi-FI" b="0" i="0" dirty="0">
                <a:solidFill>
                  <a:srgbClr val="333333"/>
                </a:solidFill>
                <a:effectLst/>
                <a:latin typeface="Arial" panose="020B0604020202020204" pitchFamily="34" charset="0"/>
              </a:rPr>
              <a:t>Millaisin odotuksin yhteistyötä on tehty?</a:t>
            </a:r>
          </a:p>
          <a:p>
            <a:pPr algn="l">
              <a:buFont typeface="Arial" panose="020B0604020202020204" pitchFamily="34" charset="0"/>
              <a:buChar char="•"/>
            </a:pPr>
            <a:r>
              <a:rPr lang="fi-FI" b="0" i="0" dirty="0">
                <a:solidFill>
                  <a:srgbClr val="333333"/>
                </a:solidFill>
                <a:effectLst/>
                <a:highlight>
                  <a:srgbClr val="FFFF00"/>
                </a:highlight>
                <a:latin typeface="Arial" panose="020B0604020202020204" pitchFamily="34" charset="0"/>
              </a:rPr>
              <a:t>Onko huoltajien odotukset selvitetty?</a:t>
            </a:r>
          </a:p>
          <a:p>
            <a:pPr algn="l">
              <a:buFont typeface="Arial" panose="020B0604020202020204" pitchFamily="34" charset="0"/>
              <a:buChar char="•"/>
            </a:pPr>
            <a:r>
              <a:rPr lang="fi-FI" b="0" i="0" dirty="0">
                <a:solidFill>
                  <a:srgbClr val="333333"/>
                </a:solidFill>
                <a:effectLst/>
                <a:highlight>
                  <a:srgbClr val="FFFF00"/>
                </a:highlight>
                <a:latin typeface="Arial" panose="020B0604020202020204" pitchFamily="34" charset="0"/>
              </a:rPr>
              <a:t>Onko huoltajille kerrottu varhaiskasvatuksen odotukset yhteistyölle?</a:t>
            </a:r>
          </a:p>
          <a:p>
            <a:pPr algn="l">
              <a:buFont typeface="Arial" panose="020B0604020202020204" pitchFamily="34" charset="0"/>
              <a:buChar char="•"/>
            </a:pPr>
            <a:r>
              <a:rPr lang="fi-FI" b="0" i="0" dirty="0">
                <a:solidFill>
                  <a:srgbClr val="333333"/>
                </a:solidFill>
                <a:effectLst/>
                <a:highlight>
                  <a:srgbClr val="FFFF00"/>
                </a:highlight>
                <a:latin typeface="Arial" panose="020B0604020202020204" pitchFamily="34" charset="0"/>
              </a:rPr>
              <a:t>Miten ammattilaiset ovat vuorovaikutuksessa huoltajan ja lapsen kanssa?</a:t>
            </a:r>
          </a:p>
          <a:p>
            <a:pPr algn="l">
              <a:buFont typeface="Arial" panose="020B0604020202020204" pitchFamily="34" charset="0"/>
              <a:buChar char="•"/>
            </a:pPr>
            <a:r>
              <a:rPr lang="fi-FI" b="0" i="0" dirty="0">
                <a:solidFill>
                  <a:srgbClr val="333333"/>
                </a:solidFill>
                <a:effectLst/>
                <a:latin typeface="Arial" panose="020B0604020202020204" pitchFamily="34" charset="0"/>
              </a:rPr>
              <a:t>Miten perheiden erilaiset lapsen kasvatukseen, hoitoon, huolenpitoon ja oppimiseen liittyvät arvot, asenteet, kysymykset, huolet ja tuen tarpeet tulkitaan?</a:t>
            </a:r>
          </a:p>
          <a:p>
            <a:pPr algn="l">
              <a:buFont typeface="Arial" panose="020B0604020202020204" pitchFamily="34" charset="0"/>
              <a:buChar char="•"/>
            </a:pPr>
            <a:r>
              <a:rPr lang="fi-FI" b="0" i="0" dirty="0">
                <a:solidFill>
                  <a:srgbClr val="333333"/>
                </a:solidFill>
                <a:effectLst/>
                <a:latin typeface="Arial" panose="020B0604020202020204" pitchFamily="34" charset="0"/>
              </a:rPr>
              <a:t>Kuinka huoltajien kasvatustehtävää, vanhemmuutta ja omaa lasta koskevaa asiantuntijuutta tuetaan?</a:t>
            </a:r>
          </a:p>
          <a:p>
            <a:pPr algn="l">
              <a:buFont typeface="Arial" panose="020B0604020202020204" pitchFamily="34" charset="0"/>
              <a:buChar char="•"/>
            </a:pPr>
            <a:r>
              <a:rPr lang="fi-FI" b="0" i="0" dirty="0">
                <a:solidFill>
                  <a:srgbClr val="333333"/>
                </a:solidFill>
                <a:effectLst/>
                <a:highlight>
                  <a:srgbClr val="FFFF00"/>
                </a:highlight>
                <a:latin typeface="Arial" panose="020B0604020202020204" pitchFamily="34" charset="0"/>
              </a:rPr>
              <a:t>Mitä keskustelut sisältävät? Ovatko ne ratkaisu- vai ongelmakeskeisiä? Korostavatko ne dialogia vai kasvattajan asiantuntijuutta?</a:t>
            </a:r>
          </a:p>
          <a:p>
            <a:pPr algn="l">
              <a:buFont typeface="Arial" panose="020B0604020202020204" pitchFamily="34" charset="0"/>
              <a:buChar char="•"/>
            </a:pPr>
            <a:r>
              <a:rPr lang="fi-FI" b="0" i="0" dirty="0">
                <a:solidFill>
                  <a:srgbClr val="333333"/>
                </a:solidFill>
                <a:effectLst/>
                <a:latin typeface="Arial" panose="020B0604020202020204" pitchFamily="34" charset="0"/>
              </a:rPr>
              <a:t>Miten kasvattajan tai huoltajan </a:t>
            </a:r>
            <a:r>
              <a:rPr lang="fi-FI" b="0" i="0" dirty="0">
                <a:solidFill>
                  <a:srgbClr val="333333"/>
                </a:solidFill>
                <a:effectLst/>
                <a:highlight>
                  <a:srgbClr val="FFFF00"/>
                </a:highlight>
                <a:latin typeface="Arial" panose="020B0604020202020204" pitchFamily="34" charset="0"/>
              </a:rPr>
              <a:t>asenteet ja arvot </a:t>
            </a:r>
            <a:r>
              <a:rPr lang="fi-FI" b="0" i="0" dirty="0">
                <a:solidFill>
                  <a:srgbClr val="333333"/>
                </a:solidFill>
                <a:effectLst/>
                <a:latin typeface="Arial" panose="020B0604020202020204" pitchFamily="34" charset="0"/>
              </a:rPr>
              <a:t>näkyvät yhteistyössä?</a:t>
            </a:r>
          </a:p>
          <a:p>
            <a:endParaRPr lang="fi-FI" dirty="0">
              <a:solidFill>
                <a:srgbClr val="404040"/>
              </a:solidFill>
            </a:endParaRPr>
          </a:p>
        </p:txBody>
      </p:sp>
    </p:spTree>
    <p:extLst>
      <p:ext uri="{BB962C8B-B14F-4D97-AF65-F5344CB8AC3E}">
        <p14:creationId xmlns:p14="http://schemas.microsoft.com/office/powerpoint/2010/main" val="222832774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560E79C-2AFC-4DB0-989A-5BE6F46786FD}"/>
              </a:ext>
            </a:extLst>
          </p:cNvPr>
          <p:cNvSpPr>
            <a:spLocks noGrp="1"/>
          </p:cNvSpPr>
          <p:nvPr>
            <p:ph type="title"/>
          </p:nvPr>
        </p:nvSpPr>
        <p:spPr>
          <a:xfrm>
            <a:off x="2231136" y="467418"/>
            <a:ext cx="7729728" cy="1188720"/>
          </a:xfrm>
          <a:solidFill>
            <a:schemeClr val="bg1"/>
          </a:solidFill>
        </p:spPr>
        <p:txBody>
          <a:bodyPr>
            <a:normAutofit/>
          </a:bodyPr>
          <a:lstStyle/>
          <a:p>
            <a:r>
              <a:rPr lang="fi-FI" dirty="0"/>
              <a:t>Yhteistyön haasteet</a:t>
            </a:r>
          </a:p>
        </p:txBody>
      </p:sp>
      <p:sp>
        <p:nvSpPr>
          <p:cNvPr id="3" name="Sisällön paikkamerkki 2">
            <a:extLst>
              <a:ext uri="{FF2B5EF4-FFF2-40B4-BE49-F238E27FC236}">
                <a16:creationId xmlns:a16="http://schemas.microsoft.com/office/drawing/2014/main" id="{B6A1E752-CEBD-4C0B-87A3-1A633AEDCAB3}"/>
              </a:ext>
            </a:extLst>
          </p:cNvPr>
          <p:cNvSpPr>
            <a:spLocks noGrp="1"/>
          </p:cNvSpPr>
          <p:nvPr>
            <p:ph idx="1"/>
          </p:nvPr>
        </p:nvSpPr>
        <p:spPr>
          <a:xfrm>
            <a:off x="1619250" y="1843590"/>
            <a:ext cx="8866324" cy="3326928"/>
          </a:xfrm>
        </p:spPr>
        <p:txBody>
          <a:bodyPr>
            <a:noAutofit/>
          </a:bodyPr>
          <a:lstStyle/>
          <a:p>
            <a:r>
              <a:rPr lang="fi-FI" sz="2000" b="0" i="0" dirty="0">
                <a:solidFill>
                  <a:srgbClr val="333333"/>
                </a:solidFill>
                <a:effectLst/>
                <a:latin typeface="Arial" panose="020B0604020202020204" pitchFamily="34" charset="0"/>
                <a:cs typeface="Arial" panose="020B0604020202020204" pitchFamily="34" charset="0"/>
              </a:rPr>
              <a:t>Usein yhteistyön haasteiksi ovat nousseet erilaiset odotukset ja jos perheellä on </a:t>
            </a:r>
            <a:r>
              <a:rPr lang="fi-FI" sz="2000" i="0" dirty="0">
                <a:solidFill>
                  <a:srgbClr val="333333"/>
                </a:solidFill>
                <a:effectLst/>
                <a:highlight>
                  <a:srgbClr val="FFFF00"/>
                </a:highlight>
                <a:latin typeface="Arial" panose="020B0604020202020204" pitchFamily="34" charset="0"/>
                <a:cs typeface="Arial" panose="020B0604020202020204" pitchFamily="34" charset="0"/>
              </a:rPr>
              <a:t>haasteita työn ja kodin yhteen sovittaminen </a:t>
            </a:r>
            <a:r>
              <a:rPr lang="fi-FI" sz="2000" i="0" dirty="0">
                <a:solidFill>
                  <a:srgbClr val="333333"/>
                </a:solidFill>
                <a:effectLst/>
                <a:latin typeface="Arial" panose="020B0604020202020204" pitchFamily="34" charset="0"/>
                <a:cs typeface="Arial" panose="020B0604020202020204" pitchFamily="34" charset="0"/>
              </a:rPr>
              <a:t>sekä heillä on</a:t>
            </a:r>
            <a:r>
              <a:rPr lang="fi-FI" sz="2000" i="0" dirty="0">
                <a:solidFill>
                  <a:srgbClr val="333333"/>
                </a:solidFill>
                <a:effectLst/>
                <a:highlight>
                  <a:srgbClr val="FFFF00"/>
                </a:highlight>
                <a:latin typeface="Arial" panose="020B0604020202020204" pitchFamily="34" charset="0"/>
                <a:cs typeface="Arial" panose="020B0604020202020204" pitchFamily="34" charset="0"/>
              </a:rPr>
              <a:t> haasteita lastenkasvatuksessa</a:t>
            </a:r>
            <a:r>
              <a:rPr lang="fi-FI" sz="2000" i="0" dirty="0">
                <a:solidFill>
                  <a:srgbClr val="333333"/>
                </a:solidFill>
                <a:effectLst/>
                <a:latin typeface="Arial" panose="020B0604020202020204" pitchFamily="34" charset="0"/>
                <a:cs typeface="Arial" panose="020B0604020202020204" pitchFamily="34" charset="0"/>
              </a:rPr>
              <a:t>, </a:t>
            </a:r>
            <a:r>
              <a:rPr lang="fi-FI" sz="2000" b="0" i="0" u="sng" dirty="0">
                <a:solidFill>
                  <a:srgbClr val="333333"/>
                </a:solidFill>
                <a:effectLst/>
                <a:latin typeface="Arial" panose="020B0604020202020204" pitchFamily="34" charset="0"/>
                <a:cs typeface="Arial" panose="020B0604020202020204" pitchFamily="34" charset="0"/>
              </a:rPr>
              <a:t>yhteistyö on koettu haastavammaksi</a:t>
            </a:r>
            <a:r>
              <a:rPr lang="fi-FI" sz="2000" b="0" i="0" dirty="0">
                <a:solidFill>
                  <a:srgbClr val="333333"/>
                </a:solidFill>
                <a:effectLst/>
                <a:latin typeface="Arial" panose="020B0604020202020204" pitchFamily="34" charset="0"/>
                <a:cs typeface="Arial" panose="020B0604020202020204" pitchFamily="34" charset="0"/>
              </a:rPr>
              <a:t>. </a:t>
            </a:r>
          </a:p>
          <a:p>
            <a:r>
              <a:rPr lang="fi-FI" sz="2000" b="0" i="0" u="sng" dirty="0">
                <a:solidFill>
                  <a:srgbClr val="333333"/>
                </a:solidFill>
                <a:effectLst/>
                <a:latin typeface="Arial" panose="020B0604020202020204" pitchFamily="34" charset="0"/>
                <a:cs typeface="Arial" panose="020B0604020202020204" pitchFamily="34" charset="0"/>
              </a:rPr>
              <a:t>Toimivan</a:t>
            </a:r>
            <a:r>
              <a:rPr lang="fi-FI" sz="2000" b="0" i="0" dirty="0">
                <a:solidFill>
                  <a:srgbClr val="333333"/>
                </a:solidFill>
                <a:effectLst/>
                <a:latin typeface="Arial" panose="020B0604020202020204" pitchFamily="34" charset="0"/>
                <a:cs typeface="Arial" panose="020B0604020202020204" pitchFamily="34" charset="0"/>
              </a:rPr>
              <a:t> yhteistyön pohjalta puolestaan on usein löydetty</a:t>
            </a:r>
            <a:r>
              <a:rPr lang="fi-FI" sz="2000" b="0" i="0" dirty="0">
                <a:solidFill>
                  <a:srgbClr val="333333"/>
                </a:solidFill>
                <a:effectLst/>
                <a:highlight>
                  <a:srgbClr val="FFFF00"/>
                </a:highlight>
                <a:latin typeface="Arial" panose="020B0604020202020204" pitchFamily="34" charset="0"/>
                <a:cs typeface="Arial" panose="020B0604020202020204" pitchFamily="34" charset="0"/>
              </a:rPr>
              <a:t> jokapäiväinen yhteistyö, keskustelut, tiedonkulku, vuorovaikutuksen avoimuus ja luottamus. </a:t>
            </a:r>
          </a:p>
          <a:p>
            <a:r>
              <a:rPr lang="fi-FI" sz="2000" b="0" i="0" dirty="0">
                <a:solidFill>
                  <a:srgbClr val="333333"/>
                </a:solidFill>
                <a:effectLst/>
                <a:latin typeface="Arial" panose="020B0604020202020204" pitchFamily="34" charset="0"/>
                <a:cs typeface="Arial" panose="020B0604020202020204" pitchFamily="34" charset="0"/>
              </a:rPr>
              <a:t>Haasteita yhteistyöhön alkaa </a:t>
            </a:r>
            <a:r>
              <a:rPr lang="fi-FI" sz="2000" b="0" i="0" dirty="0">
                <a:solidFill>
                  <a:srgbClr val="333333"/>
                </a:solidFill>
                <a:effectLst/>
                <a:highlight>
                  <a:srgbClr val="00FF00"/>
                </a:highlight>
                <a:latin typeface="Arial" panose="020B0604020202020204" pitchFamily="34" charset="0"/>
                <a:cs typeface="Arial" panose="020B0604020202020204" pitchFamily="34" charset="0"/>
              </a:rPr>
              <a:t>kertyä,</a:t>
            </a:r>
            <a:r>
              <a:rPr lang="fi-FI" sz="2000" b="0" i="0" dirty="0">
                <a:solidFill>
                  <a:srgbClr val="333333"/>
                </a:solidFill>
                <a:effectLst/>
                <a:latin typeface="Arial" panose="020B0604020202020204" pitchFamily="34" charset="0"/>
                <a:cs typeface="Arial" panose="020B0604020202020204" pitchFamily="34" charset="0"/>
              </a:rPr>
              <a:t> kun on puutetta keskusteluissa ja tiedon kulussa ja koetaan, että lapsen yksilöllisiä tarpeita huomioidaan liian vähän.</a:t>
            </a:r>
            <a:endParaRPr lang="fi-FI" sz="2000" dirty="0">
              <a:solidFill>
                <a:srgbClr val="40404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400168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02F8ABD-2021-422A-B81A-A660D5D998EE}"/>
              </a:ext>
            </a:extLst>
          </p:cNvPr>
          <p:cNvSpPr>
            <a:spLocks noGrp="1"/>
          </p:cNvSpPr>
          <p:nvPr>
            <p:ph type="title"/>
          </p:nvPr>
        </p:nvSpPr>
        <p:spPr>
          <a:xfrm>
            <a:off x="2231136" y="467418"/>
            <a:ext cx="7729728" cy="1188720"/>
          </a:xfrm>
          <a:solidFill>
            <a:schemeClr val="bg1"/>
          </a:solidFill>
        </p:spPr>
        <p:txBody>
          <a:bodyPr>
            <a:normAutofit/>
          </a:bodyPr>
          <a:lstStyle/>
          <a:p>
            <a:r>
              <a:rPr lang="fi-FI" dirty="0"/>
              <a:t>KESKEISET NÄKÖKULMAT PERHEIDEN KANSSA TEHTÄVÄSSÄ YHTEISTYÖSSÄ</a:t>
            </a:r>
          </a:p>
        </p:txBody>
      </p:sp>
      <p:sp>
        <p:nvSpPr>
          <p:cNvPr id="3" name="Sisällön paikkamerkki 2">
            <a:extLst>
              <a:ext uri="{FF2B5EF4-FFF2-40B4-BE49-F238E27FC236}">
                <a16:creationId xmlns:a16="http://schemas.microsoft.com/office/drawing/2014/main" id="{A12351CF-08CB-4B9B-AB45-68D56FD5AC7C}"/>
              </a:ext>
            </a:extLst>
          </p:cNvPr>
          <p:cNvSpPr>
            <a:spLocks noGrp="1"/>
          </p:cNvSpPr>
          <p:nvPr>
            <p:ph idx="1"/>
          </p:nvPr>
        </p:nvSpPr>
        <p:spPr>
          <a:xfrm>
            <a:off x="1513840" y="1747520"/>
            <a:ext cx="9428480" cy="3738880"/>
          </a:xfrm>
        </p:spPr>
        <p:txBody>
          <a:bodyPr>
            <a:normAutofit/>
          </a:bodyPr>
          <a:lstStyle/>
          <a:p>
            <a:r>
              <a:rPr lang="fi-FI" dirty="0">
                <a:solidFill>
                  <a:srgbClr val="404040"/>
                </a:solidFill>
              </a:rPr>
              <a:t>YHTEISTYÖ (MENETELMÄT, VÄLINEET JA MATERIAALIT)</a:t>
            </a:r>
          </a:p>
          <a:p>
            <a:r>
              <a:rPr lang="fi-FI" dirty="0">
                <a:solidFill>
                  <a:srgbClr val="404040"/>
                </a:solidFill>
              </a:rPr>
              <a:t>YHTEISTYÖN SUUNNITTELU JA TOTEUTUS</a:t>
            </a:r>
          </a:p>
          <a:p>
            <a:pPr lvl="1"/>
            <a:r>
              <a:rPr lang="fi-FI" dirty="0">
                <a:solidFill>
                  <a:srgbClr val="404040"/>
                </a:solidFill>
              </a:rPr>
              <a:t>VANHEMMUUDEN JA PERHEEN HYVINVOINNIN TUKEMINEN</a:t>
            </a:r>
          </a:p>
          <a:p>
            <a:pPr marL="228600" lvl="1" indent="0">
              <a:buNone/>
            </a:pPr>
            <a:endParaRPr lang="fi-FI" dirty="0">
              <a:solidFill>
                <a:srgbClr val="404040"/>
              </a:solidFill>
            </a:endParaRPr>
          </a:p>
          <a:p>
            <a:r>
              <a:rPr lang="fi-FI" dirty="0">
                <a:solidFill>
                  <a:srgbClr val="404040"/>
                </a:solidFill>
              </a:rPr>
              <a:t>PERHEIDEN OSALLISUUS JA VAIKUTTAMINEN</a:t>
            </a:r>
          </a:p>
          <a:p>
            <a:pPr marL="0" indent="0">
              <a:buNone/>
            </a:pPr>
            <a:endParaRPr lang="fi-FI" dirty="0">
              <a:solidFill>
                <a:srgbClr val="404040"/>
              </a:solidFill>
            </a:endParaRPr>
          </a:p>
          <a:p>
            <a:r>
              <a:rPr lang="fi-FI" dirty="0">
                <a:solidFill>
                  <a:srgbClr val="404040"/>
                </a:solidFill>
              </a:rPr>
              <a:t>LASTENOHJAAJAN ROOLI</a:t>
            </a:r>
          </a:p>
          <a:p>
            <a:pPr marL="0" indent="0">
              <a:buNone/>
            </a:pPr>
            <a:endParaRPr lang="fi-FI" dirty="0">
              <a:solidFill>
                <a:srgbClr val="404040"/>
              </a:solidFill>
            </a:endParaRPr>
          </a:p>
          <a:p>
            <a:r>
              <a:rPr lang="fi-FI" dirty="0">
                <a:solidFill>
                  <a:srgbClr val="404040"/>
                </a:solidFill>
              </a:rPr>
              <a:t>ONKO KORONA TUONUT MUUTOSTA YHTEISTYÖHÖN?</a:t>
            </a:r>
          </a:p>
          <a:p>
            <a:pPr marL="0" indent="0">
              <a:buNone/>
            </a:pPr>
            <a:endParaRPr lang="fi-FI" dirty="0">
              <a:solidFill>
                <a:srgbClr val="404040"/>
              </a:solidFill>
            </a:endParaRPr>
          </a:p>
          <a:p>
            <a:endParaRPr lang="fi-FI" dirty="0">
              <a:solidFill>
                <a:srgbClr val="404040"/>
              </a:solidFill>
            </a:endParaRPr>
          </a:p>
          <a:p>
            <a:endParaRPr lang="fi-FI" dirty="0">
              <a:solidFill>
                <a:srgbClr val="404040"/>
              </a:solidFill>
            </a:endParaRPr>
          </a:p>
        </p:txBody>
      </p:sp>
    </p:spTree>
    <p:extLst>
      <p:ext uri="{BB962C8B-B14F-4D97-AF65-F5344CB8AC3E}">
        <p14:creationId xmlns:p14="http://schemas.microsoft.com/office/powerpoint/2010/main" val="2028888135"/>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B136D06-C026-4FF5-A951-8CEEA1DC743A}"/>
              </a:ext>
            </a:extLst>
          </p:cNvPr>
          <p:cNvSpPr>
            <a:spLocks noGrp="1"/>
          </p:cNvSpPr>
          <p:nvPr>
            <p:ph type="title"/>
          </p:nvPr>
        </p:nvSpPr>
        <p:spPr>
          <a:xfrm>
            <a:off x="2231136" y="467418"/>
            <a:ext cx="7729728" cy="1188720"/>
          </a:xfrm>
          <a:solidFill>
            <a:schemeClr val="bg1"/>
          </a:solidFill>
        </p:spPr>
        <p:txBody>
          <a:bodyPr>
            <a:normAutofit/>
          </a:bodyPr>
          <a:lstStyle/>
          <a:p>
            <a:r>
              <a:rPr lang="fi-FI" dirty="0"/>
              <a:t>Jos halutaan kehittää yhteistyötä…</a:t>
            </a:r>
          </a:p>
        </p:txBody>
      </p:sp>
      <p:sp>
        <p:nvSpPr>
          <p:cNvPr id="3" name="Sisällön paikkamerkki 2">
            <a:extLst>
              <a:ext uri="{FF2B5EF4-FFF2-40B4-BE49-F238E27FC236}">
                <a16:creationId xmlns:a16="http://schemas.microsoft.com/office/drawing/2014/main" id="{EFDDAC1B-ACC6-4913-9B7D-253182724098}"/>
              </a:ext>
            </a:extLst>
          </p:cNvPr>
          <p:cNvSpPr>
            <a:spLocks noGrp="1"/>
          </p:cNvSpPr>
          <p:nvPr>
            <p:ph idx="1"/>
          </p:nvPr>
        </p:nvSpPr>
        <p:spPr>
          <a:xfrm>
            <a:off x="1466851" y="1931099"/>
            <a:ext cx="9018724" cy="3638169"/>
          </a:xfrm>
        </p:spPr>
        <p:txBody>
          <a:bodyPr>
            <a:normAutofit/>
          </a:bodyPr>
          <a:lstStyle/>
          <a:p>
            <a:pPr algn="l"/>
            <a:r>
              <a:rPr lang="fi-FI" sz="2000" b="0" i="0" dirty="0">
                <a:solidFill>
                  <a:srgbClr val="333333"/>
                </a:solidFill>
                <a:effectLst/>
                <a:latin typeface="Arial" panose="020B0604020202020204" pitchFamily="34" charset="0"/>
              </a:rPr>
              <a:t>… niin yhteistyön polku, omat arvot ja asenteet kannattaa tutkia ensin.</a:t>
            </a:r>
          </a:p>
          <a:p>
            <a:pPr algn="l"/>
            <a:r>
              <a:rPr lang="fi-FI" sz="2000" b="0" i="0" dirty="0">
                <a:solidFill>
                  <a:srgbClr val="333333"/>
                </a:solidFill>
                <a:effectLst/>
                <a:highlight>
                  <a:srgbClr val="FFFF00"/>
                </a:highlight>
                <a:latin typeface="Arial" panose="020B0604020202020204" pitchFamily="34" charset="0"/>
              </a:rPr>
              <a:t>Arjen kohtaamisissa voi miettiä: miten jakaa tietoa? </a:t>
            </a:r>
          </a:p>
          <a:p>
            <a:pPr algn="l"/>
            <a:r>
              <a:rPr lang="fi-FI" sz="2000" b="0" i="0" dirty="0">
                <a:solidFill>
                  <a:srgbClr val="333333"/>
                </a:solidFill>
                <a:effectLst/>
                <a:latin typeface="Arial" panose="020B0604020202020204" pitchFamily="34" charset="0"/>
              </a:rPr>
              <a:t>Miten empaattisesti kohtaa toiset? </a:t>
            </a:r>
          </a:p>
          <a:p>
            <a:pPr algn="l"/>
            <a:r>
              <a:rPr lang="fi-FI" sz="2000" b="0" i="0" dirty="0">
                <a:solidFill>
                  <a:srgbClr val="333333"/>
                </a:solidFill>
                <a:effectLst/>
                <a:latin typeface="Arial" panose="020B0604020202020204" pitchFamily="34" charset="0"/>
              </a:rPr>
              <a:t>Onko aitoa halua kuunnella ja ymmärtää toista. </a:t>
            </a:r>
          </a:p>
          <a:p>
            <a:pPr algn="l"/>
            <a:r>
              <a:rPr lang="fi-FI" sz="2000" b="0" i="0" dirty="0">
                <a:solidFill>
                  <a:srgbClr val="333333"/>
                </a:solidFill>
                <a:effectLst/>
                <a:highlight>
                  <a:srgbClr val="FFFF00"/>
                </a:highlight>
                <a:latin typeface="Arial" panose="020B0604020202020204" pitchFamily="34" charset="0"/>
              </a:rPr>
              <a:t>Tunnenko lapsen kokonaisvaltaisesti ja olenko havainnoinut häntä tänään?</a:t>
            </a:r>
          </a:p>
          <a:p>
            <a:pPr algn="l"/>
            <a:r>
              <a:rPr lang="fi-FI" sz="2000" b="0" i="0" dirty="0">
                <a:solidFill>
                  <a:srgbClr val="333333"/>
                </a:solidFill>
                <a:effectLst/>
                <a:latin typeface="Arial" panose="020B0604020202020204" pitchFamily="34" charset="0"/>
              </a:rPr>
              <a:t>Yhteistyössä ja vuorovaikutuksessa huoltajien kanssa lapsen pitää olla keskiössä vuorovaikutuksessa.</a:t>
            </a:r>
          </a:p>
          <a:p>
            <a:pPr marL="0" indent="0">
              <a:buNone/>
            </a:pPr>
            <a:br>
              <a:rPr lang="fi-FI" dirty="0"/>
            </a:br>
            <a:endParaRPr lang="fi-FI" dirty="0">
              <a:solidFill>
                <a:srgbClr val="404040"/>
              </a:solidFill>
            </a:endParaRPr>
          </a:p>
        </p:txBody>
      </p:sp>
    </p:spTree>
    <p:extLst>
      <p:ext uri="{BB962C8B-B14F-4D97-AF65-F5344CB8AC3E}">
        <p14:creationId xmlns:p14="http://schemas.microsoft.com/office/powerpoint/2010/main" val="4114008840"/>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21FC133-6D96-4E72-B873-9DA4EA002E41}"/>
              </a:ext>
            </a:extLst>
          </p:cNvPr>
          <p:cNvSpPr>
            <a:spLocks noGrp="1"/>
          </p:cNvSpPr>
          <p:nvPr>
            <p:ph type="title"/>
          </p:nvPr>
        </p:nvSpPr>
        <p:spPr>
          <a:xfrm>
            <a:off x="2231136" y="467418"/>
            <a:ext cx="7729728" cy="1188720"/>
          </a:xfrm>
          <a:solidFill>
            <a:schemeClr val="bg1"/>
          </a:solidFill>
        </p:spPr>
        <p:txBody>
          <a:bodyPr>
            <a:normAutofit/>
          </a:bodyPr>
          <a:lstStyle/>
          <a:p>
            <a:r>
              <a:rPr lang="fi-FI" dirty="0"/>
              <a:t>Yhteistyön polku</a:t>
            </a:r>
          </a:p>
        </p:txBody>
      </p:sp>
      <p:sp>
        <p:nvSpPr>
          <p:cNvPr id="3" name="Sisällön paikkamerkki 2">
            <a:extLst>
              <a:ext uri="{FF2B5EF4-FFF2-40B4-BE49-F238E27FC236}">
                <a16:creationId xmlns:a16="http://schemas.microsoft.com/office/drawing/2014/main" id="{2C803557-44AA-44B8-AB00-A2349435E7D3}"/>
              </a:ext>
            </a:extLst>
          </p:cNvPr>
          <p:cNvSpPr>
            <a:spLocks noGrp="1"/>
          </p:cNvSpPr>
          <p:nvPr>
            <p:ph idx="1"/>
          </p:nvPr>
        </p:nvSpPr>
        <p:spPr>
          <a:xfrm>
            <a:off x="1743075" y="1843590"/>
            <a:ext cx="8572500" cy="3614235"/>
          </a:xfrm>
        </p:spPr>
        <p:txBody>
          <a:bodyPr>
            <a:normAutofit fontScale="85000" lnSpcReduction="20000"/>
          </a:bodyPr>
          <a:lstStyle/>
          <a:p>
            <a:pPr algn="l">
              <a:buFont typeface="+mj-lt"/>
              <a:buAutoNum type="arabicPeriod"/>
            </a:pPr>
            <a:r>
              <a:rPr lang="fi-FI" b="0" i="0" dirty="0">
                <a:solidFill>
                  <a:srgbClr val="333333"/>
                </a:solidFill>
                <a:effectLst/>
                <a:latin typeface="Arial" panose="020B0604020202020204" pitchFamily="34" charset="0"/>
              </a:rPr>
              <a:t>Huoltaja tai yksikkö ottaa yhteyttä varhaiskasvatuspolun aloittamisesta</a:t>
            </a:r>
          </a:p>
          <a:p>
            <a:pPr algn="l">
              <a:buFont typeface="+mj-lt"/>
              <a:buAutoNum type="arabicPeriod"/>
            </a:pPr>
            <a:r>
              <a:rPr lang="fi-FI" b="0" i="0" dirty="0">
                <a:solidFill>
                  <a:srgbClr val="333333"/>
                </a:solidFill>
                <a:effectLst/>
                <a:latin typeface="Arial" panose="020B0604020202020204" pitchFamily="34" charset="0"/>
              </a:rPr>
              <a:t>Huoltaja osallistuu kasvattajan kanssa aloituskeskusteluun ja käy lapsen kanssa tutustumiskäynneillä</a:t>
            </a:r>
          </a:p>
          <a:p>
            <a:pPr algn="l">
              <a:buFont typeface="+mj-lt"/>
              <a:buAutoNum type="arabicPeriod"/>
            </a:pPr>
            <a:r>
              <a:rPr lang="fi-FI" b="0" i="0" dirty="0">
                <a:solidFill>
                  <a:srgbClr val="333333"/>
                </a:solidFill>
                <a:effectLst/>
                <a:latin typeface="Arial" panose="020B0604020202020204" pitchFamily="34" charset="0"/>
              </a:rPr>
              <a:t>Lapsi aloittaa varhaiskasvatuksen – lapsen hyvä aloitus lämpimällä vastaanotolla ja pitkäjänteisellä työotteella</a:t>
            </a:r>
          </a:p>
          <a:p>
            <a:pPr algn="l">
              <a:buFont typeface="+mj-lt"/>
              <a:buAutoNum type="arabicPeriod"/>
            </a:pPr>
            <a:r>
              <a:rPr lang="fi-FI" b="0" i="0" dirty="0">
                <a:solidFill>
                  <a:srgbClr val="333333"/>
                </a:solidFill>
                <a:effectLst/>
                <a:latin typeface="Arial" panose="020B0604020202020204" pitchFamily="34" charset="0"/>
              </a:rPr>
              <a:t>Päivittäiset kohtaamiset huoltajien kanssa</a:t>
            </a:r>
          </a:p>
          <a:p>
            <a:pPr algn="l">
              <a:buFont typeface="+mj-lt"/>
              <a:buAutoNum type="arabicPeriod"/>
            </a:pPr>
            <a:r>
              <a:rPr lang="fi-FI" b="0" i="0" dirty="0">
                <a:solidFill>
                  <a:srgbClr val="333333"/>
                </a:solidFill>
                <a:effectLst/>
                <a:latin typeface="Arial" panose="020B0604020202020204" pitchFamily="34" charset="0"/>
              </a:rPr>
              <a:t>Lapsen varhaiskasvatussuunnitelman laatiminen</a:t>
            </a:r>
          </a:p>
          <a:p>
            <a:pPr algn="l">
              <a:buFont typeface="+mj-lt"/>
              <a:buAutoNum type="arabicPeriod"/>
            </a:pPr>
            <a:r>
              <a:rPr lang="fi-FI" b="0" i="0" dirty="0">
                <a:solidFill>
                  <a:srgbClr val="333333"/>
                </a:solidFill>
                <a:effectLst/>
                <a:latin typeface="Arial" panose="020B0604020202020204" pitchFamily="34" charset="0"/>
              </a:rPr>
              <a:t>Lapsen mahdolliseen erityiseen tukeen vastaaminen</a:t>
            </a:r>
          </a:p>
          <a:p>
            <a:pPr algn="l">
              <a:buFont typeface="+mj-lt"/>
              <a:buAutoNum type="arabicPeriod"/>
            </a:pPr>
            <a:r>
              <a:rPr lang="fi-FI" b="0" i="0" dirty="0">
                <a:solidFill>
                  <a:srgbClr val="333333"/>
                </a:solidFill>
                <a:effectLst/>
                <a:latin typeface="Arial" panose="020B0604020202020204" pitchFamily="34" charset="0"/>
              </a:rPr>
              <a:t>Yksikön toiminnan suunnitteluun, arviointiin ja kehittämiseen osallistuminen, osallisuuden mahdollistaminen</a:t>
            </a:r>
          </a:p>
          <a:p>
            <a:pPr algn="l">
              <a:buFont typeface="+mj-lt"/>
              <a:buAutoNum type="arabicPeriod"/>
            </a:pPr>
            <a:r>
              <a:rPr lang="fi-FI" b="0" i="0" dirty="0">
                <a:solidFill>
                  <a:srgbClr val="333333"/>
                </a:solidFill>
                <a:effectLst/>
                <a:latin typeface="Arial" panose="020B0604020202020204" pitchFamily="34" charset="0"/>
              </a:rPr>
              <a:t>Huoltajien keskinäinen yhteistyö esimerkiksi vanhempainilloissa</a:t>
            </a:r>
          </a:p>
          <a:p>
            <a:pPr algn="l">
              <a:buFont typeface="+mj-lt"/>
              <a:buAutoNum type="arabicPeriod"/>
            </a:pPr>
            <a:r>
              <a:rPr lang="fi-FI" b="0" i="0" dirty="0">
                <a:solidFill>
                  <a:srgbClr val="333333"/>
                </a:solidFill>
                <a:effectLst/>
                <a:latin typeface="Arial" panose="020B0604020202020204" pitchFamily="34" charset="0"/>
              </a:rPr>
              <a:t>Lapsen tavoitteellinen hoito, kasvatus ja opetus keskinäisessä yhteistyössä</a:t>
            </a:r>
          </a:p>
          <a:p>
            <a:pPr algn="l">
              <a:buFont typeface="+mj-lt"/>
              <a:buAutoNum type="arabicPeriod"/>
            </a:pPr>
            <a:r>
              <a:rPr lang="fi-FI" b="0" i="0" dirty="0">
                <a:solidFill>
                  <a:srgbClr val="333333"/>
                </a:solidFill>
                <a:effectLst/>
                <a:latin typeface="Arial" panose="020B0604020202020204" pitchFamily="34" charset="0"/>
              </a:rPr>
              <a:t>Lapsen siirtyminen yksikön sisällä, toiseen yksikköön tai esiopetukseen</a:t>
            </a:r>
          </a:p>
          <a:p>
            <a:endParaRPr lang="fi-FI" dirty="0">
              <a:solidFill>
                <a:srgbClr val="404040"/>
              </a:solidFill>
            </a:endParaRPr>
          </a:p>
        </p:txBody>
      </p:sp>
    </p:spTree>
    <p:extLst>
      <p:ext uri="{BB962C8B-B14F-4D97-AF65-F5344CB8AC3E}">
        <p14:creationId xmlns:p14="http://schemas.microsoft.com/office/powerpoint/2010/main" val="3259234398"/>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751DDD0-CD9E-4619-AADE-4AF557A8C372}"/>
              </a:ext>
            </a:extLst>
          </p:cNvPr>
          <p:cNvSpPr>
            <a:spLocks noGrp="1"/>
          </p:cNvSpPr>
          <p:nvPr>
            <p:ph type="title"/>
          </p:nvPr>
        </p:nvSpPr>
        <p:spPr>
          <a:xfrm>
            <a:off x="6794134" y="1363290"/>
            <a:ext cx="5715916" cy="4131419"/>
          </a:xfrm>
          <a:prstGeom prst="ellipse">
            <a:avLst/>
          </a:prstGeom>
          <a:solidFill>
            <a:schemeClr val="accent2"/>
          </a:solidFill>
          <a:ln>
            <a:noFill/>
          </a:ln>
        </p:spPr>
        <p:txBody>
          <a:bodyPr>
            <a:normAutofit/>
          </a:bodyPr>
          <a:lstStyle/>
          <a:p>
            <a:r>
              <a:rPr lang="fi-FI" sz="3000" dirty="0">
                <a:solidFill>
                  <a:srgbClr val="FFFFFF"/>
                </a:solidFill>
              </a:rPr>
              <a:t>Oma vuorovaikutus</a:t>
            </a:r>
          </a:p>
        </p:txBody>
      </p:sp>
      <p:sp>
        <p:nvSpPr>
          <p:cNvPr id="3" name="Sisällön paikkamerkki 2">
            <a:extLst>
              <a:ext uri="{FF2B5EF4-FFF2-40B4-BE49-F238E27FC236}">
                <a16:creationId xmlns:a16="http://schemas.microsoft.com/office/drawing/2014/main" id="{9DDCF88E-5192-48E4-B173-12E075F3AC5F}"/>
              </a:ext>
            </a:extLst>
          </p:cNvPr>
          <p:cNvSpPr>
            <a:spLocks noGrp="1"/>
          </p:cNvSpPr>
          <p:nvPr>
            <p:ph idx="1"/>
          </p:nvPr>
        </p:nvSpPr>
        <p:spPr>
          <a:xfrm>
            <a:off x="971550" y="825096"/>
            <a:ext cx="6334125" cy="4756554"/>
          </a:xfrm>
        </p:spPr>
        <p:txBody>
          <a:bodyPr anchor="ctr">
            <a:normAutofit/>
          </a:bodyPr>
          <a:lstStyle/>
          <a:p>
            <a:r>
              <a:rPr lang="fi-FI" sz="2000" dirty="0">
                <a:solidFill>
                  <a:srgbClr val="333333"/>
                </a:solidFill>
                <a:latin typeface="Arial" panose="020B0604020202020204" pitchFamily="34" charset="0"/>
              </a:rPr>
              <a:t>M</a:t>
            </a:r>
            <a:r>
              <a:rPr lang="fi-FI" sz="2000" b="0" i="0" dirty="0">
                <a:solidFill>
                  <a:srgbClr val="333333"/>
                </a:solidFill>
                <a:effectLst/>
                <a:latin typeface="Arial" panose="020B0604020202020204" pitchFamily="34" charset="0"/>
              </a:rPr>
              <a:t>iten luon luottamuksellinen, kuulevan, kunnioittavan dialogin toiseen?</a:t>
            </a:r>
          </a:p>
          <a:p>
            <a:pPr marL="0" indent="0">
              <a:buNone/>
            </a:pPr>
            <a:endParaRPr lang="fi-FI" sz="2000" b="0" i="0" dirty="0">
              <a:solidFill>
                <a:srgbClr val="333333"/>
              </a:solidFill>
              <a:effectLst/>
              <a:latin typeface="Arial" panose="020B0604020202020204" pitchFamily="34" charset="0"/>
            </a:endParaRPr>
          </a:p>
          <a:p>
            <a:r>
              <a:rPr lang="fi-FI" sz="2000" dirty="0">
                <a:solidFill>
                  <a:srgbClr val="333333"/>
                </a:solidFill>
                <a:latin typeface="Arial" panose="020B0604020202020204" pitchFamily="34" charset="0"/>
              </a:rPr>
              <a:t>O</a:t>
            </a:r>
            <a:r>
              <a:rPr lang="fi-FI" sz="2000" b="0" i="0" dirty="0">
                <a:solidFill>
                  <a:srgbClr val="333333"/>
                </a:solidFill>
                <a:effectLst/>
                <a:latin typeface="Arial" panose="020B0604020202020204" pitchFamily="34" charset="0"/>
              </a:rPr>
              <a:t>nko tietoa huoltajille saatavilla esimerkiksi eteisistä, lähetetäänkö viikko-ohjelmia tai miten hyvin pedagoginen dokumentointi on viestitty huoltajille. </a:t>
            </a:r>
          </a:p>
          <a:p>
            <a:pPr marL="0" indent="0">
              <a:buNone/>
            </a:pPr>
            <a:endParaRPr lang="fi-FI" sz="2000" b="0" i="0" dirty="0">
              <a:solidFill>
                <a:srgbClr val="333333"/>
              </a:solidFill>
              <a:effectLst/>
              <a:latin typeface="Arial" panose="020B0604020202020204" pitchFamily="34" charset="0"/>
            </a:endParaRPr>
          </a:p>
          <a:p>
            <a:r>
              <a:rPr lang="fi-FI" sz="2000" b="0" dirty="0">
                <a:solidFill>
                  <a:srgbClr val="333333"/>
                </a:solidFill>
                <a:effectLst/>
                <a:latin typeface="Arial" panose="020B0604020202020204" pitchFamily="34" charset="0"/>
              </a:rPr>
              <a:t>Jokaisella varhaiskasvattajalla on </a:t>
            </a:r>
            <a:r>
              <a:rPr lang="fi-FI" sz="2000" b="0" dirty="0">
                <a:solidFill>
                  <a:srgbClr val="333333"/>
                </a:solidFill>
                <a:effectLst/>
                <a:highlight>
                  <a:srgbClr val="FFFF00"/>
                </a:highlight>
                <a:latin typeface="Arial" panose="020B0604020202020204" pitchFamily="34" charset="0"/>
              </a:rPr>
              <a:t>vastuu omasta vuorovaikutuksestaan</a:t>
            </a:r>
            <a:r>
              <a:rPr lang="fi-FI" sz="2000" b="0" dirty="0">
                <a:solidFill>
                  <a:srgbClr val="333333"/>
                </a:solidFill>
                <a:effectLst/>
                <a:latin typeface="Arial" panose="020B0604020202020204" pitchFamily="34" charset="0"/>
              </a:rPr>
              <a:t> ja </a:t>
            </a:r>
            <a:r>
              <a:rPr lang="fi-FI" sz="2000" b="0" u="sng" dirty="0">
                <a:solidFill>
                  <a:srgbClr val="333333"/>
                </a:solidFill>
                <a:effectLst/>
                <a:latin typeface="Arial" panose="020B0604020202020204" pitchFamily="34" charset="0"/>
              </a:rPr>
              <a:t>johtajan tehtävä on tukea heitä hyvän vuorovaikutuksen ylläpitämisessä ja kehittämisessä.</a:t>
            </a:r>
            <a:endParaRPr lang="fi-FI" sz="2000" u="sng" dirty="0">
              <a:solidFill>
                <a:srgbClr val="404040"/>
              </a:solidFill>
            </a:endParaRPr>
          </a:p>
        </p:txBody>
      </p:sp>
    </p:spTree>
    <p:extLst>
      <p:ext uri="{BB962C8B-B14F-4D97-AF65-F5344CB8AC3E}">
        <p14:creationId xmlns:p14="http://schemas.microsoft.com/office/powerpoint/2010/main" val="329713604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0AFE6EA-6E7D-42ED-9BA7-0F6CE89644BD}"/>
              </a:ext>
            </a:extLst>
          </p:cNvPr>
          <p:cNvSpPr>
            <a:spLocks noGrp="1"/>
          </p:cNvSpPr>
          <p:nvPr>
            <p:ph type="title"/>
          </p:nvPr>
        </p:nvSpPr>
        <p:spPr>
          <a:xfrm>
            <a:off x="2231136" y="467418"/>
            <a:ext cx="7729728" cy="1188720"/>
          </a:xfrm>
          <a:solidFill>
            <a:schemeClr val="bg1"/>
          </a:solidFill>
        </p:spPr>
        <p:txBody>
          <a:bodyPr>
            <a:normAutofit/>
          </a:bodyPr>
          <a:lstStyle/>
          <a:p>
            <a:r>
              <a:rPr lang="fi-FI" dirty="0"/>
              <a:t>MISTÄ TIETOA?</a:t>
            </a:r>
          </a:p>
        </p:txBody>
      </p:sp>
      <p:sp>
        <p:nvSpPr>
          <p:cNvPr id="3" name="Sisällön paikkamerkki 2">
            <a:extLst>
              <a:ext uri="{FF2B5EF4-FFF2-40B4-BE49-F238E27FC236}">
                <a16:creationId xmlns:a16="http://schemas.microsoft.com/office/drawing/2014/main" id="{8C51437C-B9FF-4BC5-91DA-CC46B16550E9}"/>
              </a:ext>
            </a:extLst>
          </p:cNvPr>
          <p:cNvSpPr>
            <a:spLocks noGrp="1"/>
          </p:cNvSpPr>
          <p:nvPr>
            <p:ph idx="1"/>
          </p:nvPr>
        </p:nvSpPr>
        <p:spPr>
          <a:xfrm>
            <a:off x="1706062" y="2291261"/>
            <a:ext cx="8923838" cy="3147513"/>
          </a:xfrm>
        </p:spPr>
        <p:txBody>
          <a:bodyPr>
            <a:normAutofit/>
          </a:bodyPr>
          <a:lstStyle/>
          <a:p>
            <a:r>
              <a:rPr lang="fi-FI" dirty="0">
                <a:solidFill>
                  <a:srgbClr val="404040"/>
                </a:solidFill>
                <a:highlight>
                  <a:srgbClr val="FFFF00"/>
                </a:highlight>
              </a:rPr>
              <a:t>VARHAISKASVATUSSUUNNITELMAN PERUSTEET </a:t>
            </a:r>
            <a:r>
              <a:rPr lang="fi-FI" dirty="0">
                <a:solidFill>
                  <a:srgbClr val="404040"/>
                </a:solidFill>
              </a:rPr>
              <a:t>JA OPETUSHALLITUS (päiväkoti)</a:t>
            </a:r>
          </a:p>
          <a:p>
            <a:pPr lvl="1"/>
            <a:r>
              <a:rPr lang="fi-FI" sz="1600" b="0" i="0" dirty="0">
                <a:solidFill>
                  <a:srgbClr val="333333"/>
                </a:solidFill>
                <a:effectLst/>
                <a:latin typeface="Arial" panose="020B0604020202020204" pitchFamily="34" charset="0"/>
              </a:rPr>
              <a:t>MÄÄRITTÄÄ RAAMIT HUOLTAJIEN KANSSA TEHTÄVÄÄN YHTEISTYÖHÖN</a:t>
            </a:r>
            <a:endParaRPr lang="fi-FI" dirty="0">
              <a:solidFill>
                <a:srgbClr val="404040"/>
              </a:solidFill>
            </a:endParaRPr>
          </a:p>
          <a:p>
            <a:r>
              <a:rPr lang="fi-FI" dirty="0">
                <a:solidFill>
                  <a:srgbClr val="404040"/>
                </a:solidFill>
              </a:rPr>
              <a:t>THL, MLL, MIELENTERVEYSTALO,  SRK, MIELI.FI, NEUVOKAS PERHE, VÄESTÖLIITTO JNE…</a:t>
            </a:r>
          </a:p>
          <a:p>
            <a:pPr lvl="1"/>
            <a:r>
              <a:rPr lang="fi-FI" dirty="0">
                <a:solidFill>
                  <a:srgbClr val="404040"/>
                </a:solidFill>
              </a:rPr>
              <a:t>TIETOA / KÄYTÄNNÖN TUKI VANHEMMUUDEN JA HYVINVOINNIN TUKEMISEEN</a:t>
            </a:r>
          </a:p>
          <a:p>
            <a:r>
              <a:rPr lang="fi-FI" dirty="0">
                <a:solidFill>
                  <a:srgbClr val="404040"/>
                </a:solidFill>
              </a:rPr>
              <a:t>PAIKALLISET VASUT,  TOIMIPAIKKOJEN PEDANET TAI MUUT SIVUSTOT,  TUTKIMUKSET jne.</a:t>
            </a:r>
          </a:p>
          <a:p>
            <a:pPr lvl="1"/>
            <a:r>
              <a:rPr lang="fi-FI" dirty="0">
                <a:solidFill>
                  <a:srgbClr val="404040"/>
                </a:solidFill>
              </a:rPr>
              <a:t>KOKEMUSTIETO TOIMIJOILTA JA TUTKITTU TIETO</a:t>
            </a:r>
          </a:p>
          <a:p>
            <a:pPr lvl="1"/>
            <a:endParaRPr lang="fi-FI" dirty="0">
              <a:solidFill>
                <a:srgbClr val="404040"/>
              </a:solidFill>
            </a:endParaRPr>
          </a:p>
        </p:txBody>
      </p:sp>
    </p:spTree>
    <p:extLst>
      <p:ext uri="{BB962C8B-B14F-4D97-AF65-F5344CB8AC3E}">
        <p14:creationId xmlns:p14="http://schemas.microsoft.com/office/powerpoint/2010/main" val="308797558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0319BA3-4654-4797-838C-5EE425B81560}"/>
              </a:ext>
            </a:extLst>
          </p:cNvPr>
          <p:cNvSpPr>
            <a:spLocks noGrp="1"/>
          </p:cNvSpPr>
          <p:nvPr>
            <p:ph type="title"/>
          </p:nvPr>
        </p:nvSpPr>
        <p:spPr>
          <a:xfrm>
            <a:off x="2231136" y="467418"/>
            <a:ext cx="7729728" cy="1188720"/>
          </a:xfrm>
          <a:solidFill>
            <a:schemeClr val="bg1"/>
          </a:solidFill>
        </p:spPr>
        <p:txBody>
          <a:bodyPr>
            <a:normAutofit/>
          </a:bodyPr>
          <a:lstStyle/>
          <a:p>
            <a:r>
              <a:rPr lang="fi-FI" dirty="0"/>
              <a:t>Vanhemmuuden ja perheen hyvinvoinnin tukeminen</a:t>
            </a:r>
          </a:p>
        </p:txBody>
      </p:sp>
      <p:sp>
        <p:nvSpPr>
          <p:cNvPr id="3" name="Sisällön paikkamerkki 2">
            <a:extLst>
              <a:ext uri="{FF2B5EF4-FFF2-40B4-BE49-F238E27FC236}">
                <a16:creationId xmlns:a16="http://schemas.microsoft.com/office/drawing/2014/main" id="{41F0C6CD-5123-41E9-BCBE-1E1586CE2C8F}"/>
              </a:ext>
            </a:extLst>
          </p:cNvPr>
          <p:cNvSpPr>
            <a:spLocks noGrp="1"/>
          </p:cNvSpPr>
          <p:nvPr>
            <p:ph idx="1"/>
          </p:nvPr>
        </p:nvSpPr>
        <p:spPr>
          <a:xfrm>
            <a:off x="1676401" y="2123556"/>
            <a:ext cx="8848724" cy="3258069"/>
          </a:xfrm>
        </p:spPr>
        <p:txBody>
          <a:bodyPr>
            <a:normAutofit/>
          </a:bodyPr>
          <a:lstStyle/>
          <a:p>
            <a:r>
              <a:rPr lang="fi-FI" sz="2000" dirty="0">
                <a:solidFill>
                  <a:srgbClr val="404040"/>
                </a:solidFill>
                <a:latin typeface="Arial" panose="020B0604020202020204" pitchFamily="34" charset="0"/>
                <a:cs typeface="Arial" panose="020B0604020202020204" pitchFamily="34" charset="0"/>
              </a:rPr>
              <a:t>Perheen perustarpeet</a:t>
            </a:r>
          </a:p>
          <a:p>
            <a:pPr lvl="3"/>
            <a:r>
              <a:rPr lang="fi-FI" sz="1800" dirty="0">
                <a:solidFill>
                  <a:srgbClr val="404040"/>
                </a:solidFill>
                <a:latin typeface="Arial" panose="020B0604020202020204" pitchFamily="34" charset="0"/>
                <a:cs typeface="Arial" panose="020B0604020202020204" pitchFamily="34" charset="0"/>
              </a:rPr>
              <a:t>Ravinto, uni/lepo, liikunta</a:t>
            </a:r>
          </a:p>
          <a:p>
            <a:r>
              <a:rPr lang="fi-FI" sz="2000" dirty="0">
                <a:solidFill>
                  <a:srgbClr val="404040"/>
                </a:solidFill>
                <a:latin typeface="Arial" panose="020B0604020202020204" pitchFamily="34" charset="0"/>
                <a:cs typeface="Arial" panose="020B0604020202020204" pitchFamily="34" charset="0"/>
              </a:rPr>
              <a:t>Toimiva arki</a:t>
            </a:r>
          </a:p>
          <a:p>
            <a:r>
              <a:rPr lang="fi-FI" sz="2000" dirty="0">
                <a:solidFill>
                  <a:srgbClr val="404040"/>
                </a:solidFill>
                <a:latin typeface="Arial" panose="020B0604020202020204" pitchFamily="34" charset="0"/>
                <a:cs typeface="Arial" panose="020B0604020202020204" pitchFamily="34" charset="0"/>
              </a:rPr>
              <a:t>Perhetilanteen taustalla olevia syitä</a:t>
            </a:r>
          </a:p>
          <a:p>
            <a:pPr lvl="1"/>
            <a:r>
              <a:rPr lang="fi-FI" sz="1800" dirty="0">
                <a:solidFill>
                  <a:srgbClr val="404040"/>
                </a:solidFill>
                <a:latin typeface="Arial" panose="020B0604020202020204" pitchFamily="34" charset="0"/>
                <a:cs typeface="Arial" panose="020B0604020202020204" pitchFamily="34" charset="0"/>
              </a:rPr>
              <a:t>Jaksaminen, arjen hallinta, päihteet, oma aika, lapsen kasvuun ja kehitykseen liittyvät seikat, parisuhde, kriisit ja elämänmuutokset, työ, taloudelliset huolet </a:t>
            </a:r>
            <a:r>
              <a:rPr lang="fi-FI" sz="1800" dirty="0" err="1">
                <a:solidFill>
                  <a:srgbClr val="404040"/>
                </a:solidFill>
                <a:latin typeface="Arial" panose="020B0604020202020204" pitchFamily="34" charset="0"/>
                <a:cs typeface="Arial" panose="020B0604020202020204" pitchFamily="34" charset="0"/>
              </a:rPr>
              <a:t>jne</a:t>
            </a:r>
            <a:r>
              <a:rPr lang="fi-FI" sz="1800" dirty="0">
                <a:solidFill>
                  <a:srgbClr val="404040"/>
                </a:solidFill>
                <a:latin typeface="Arial" panose="020B0604020202020204" pitchFamily="34" charset="0"/>
                <a:cs typeface="Arial" panose="020B0604020202020204" pitchFamily="34" charset="0"/>
              </a:rPr>
              <a:t>…</a:t>
            </a:r>
          </a:p>
          <a:p>
            <a:endParaRPr lang="fi-FI" dirty="0">
              <a:solidFill>
                <a:srgbClr val="404040"/>
              </a:solidFill>
            </a:endParaRPr>
          </a:p>
        </p:txBody>
      </p:sp>
    </p:spTree>
    <p:extLst>
      <p:ext uri="{BB962C8B-B14F-4D97-AF65-F5344CB8AC3E}">
        <p14:creationId xmlns:p14="http://schemas.microsoft.com/office/powerpoint/2010/main" val="327674120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BD1ABD4-8FF3-4780-8EFE-0C9C41D5A16B}"/>
              </a:ext>
            </a:extLst>
          </p:cNvPr>
          <p:cNvSpPr>
            <a:spLocks noGrp="1"/>
          </p:cNvSpPr>
          <p:nvPr>
            <p:ph type="title"/>
          </p:nvPr>
        </p:nvSpPr>
        <p:spPr>
          <a:xfrm>
            <a:off x="2231136" y="467418"/>
            <a:ext cx="7729728" cy="1188720"/>
          </a:xfrm>
          <a:solidFill>
            <a:schemeClr val="bg1"/>
          </a:solidFill>
        </p:spPr>
        <p:txBody>
          <a:bodyPr>
            <a:normAutofit/>
          </a:bodyPr>
          <a:lstStyle/>
          <a:p>
            <a:r>
              <a:rPr lang="fi-FI" dirty="0"/>
              <a:t>Lastenohjaaja tukemassa perheiden hyvinvointia?</a:t>
            </a:r>
          </a:p>
        </p:txBody>
      </p:sp>
      <p:sp>
        <p:nvSpPr>
          <p:cNvPr id="3" name="Sisällön paikkamerkki 2">
            <a:extLst>
              <a:ext uri="{FF2B5EF4-FFF2-40B4-BE49-F238E27FC236}">
                <a16:creationId xmlns:a16="http://schemas.microsoft.com/office/drawing/2014/main" id="{2E91A916-3BEC-4EBF-B1B4-96453AF11108}"/>
              </a:ext>
            </a:extLst>
          </p:cNvPr>
          <p:cNvSpPr>
            <a:spLocks noGrp="1"/>
          </p:cNvSpPr>
          <p:nvPr>
            <p:ph idx="1"/>
          </p:nvPr>
        </p:nvSpPr>
        <p:spPr>
          <a:xfrm>
            <a:off x="1344612" y="1726554"/>
            <a:ext cx="9121776" cy="3977016"/>
          </a:xfrm>
        </p:spPr>
        <p:txBody>
          <a:bodyPr>
            <a:noAutofit/>
          </a:bodyPr>
          <a:lstStyle/>
          <a:p>
            <a:r>
              <a:rPr lang="fi-FI" sz="2000" dirty="0">
                <a:solidFill>
                  <a:srgbClr val="404040"/>
                </a:solidFill>
                <a:latin typeface="Arial" panose="020B0604020202020204" pitchFamily="34" charset="0"/>
                <a:cs typeface="Arial" panose="020B0604020202020204" pitchFamily="34" charset="0"/>
              </a:rPr>
              <a:t>Tietous ja ymmärrys perheen kokonaisvaltaisesta hyvinvoinnin merkityksestä</a:t>
            </a:r>
          </a:p>
          <a:p>
            <a:pPr lvl="1"/>
            <a:r>
              <a:rPr lang="fi-FI" sz="1800" dirty="0">
                <a:solidFill>
                  <a:srgbClr val="404040"/>
                </a:solidFill>
                <a:latin typeface="Arial" panose="020B0604020202020204" pitchFamily="34" charset="0"/>
                <a:cs typeface="Arial" panose="020B0604020202020204" pitchFamily="34" charset="0"/>
              </a:rPr>
              <a:t>Miten näkyy lapsen arjessa varhaiskasvatuksessa?</a:t>
            </a:r>
          </a:p>
          <a:p>
            <a:r>
              <a:rPr lang="fi-FI" sz="2000" dirty="0">
                <a:solidFill>
                  <a:srgbClr val="404040"/>
                </a:solidFill>
                <a:latin typeface="Arial" panose="020B0604020202020204" pitchFamily="34" charset="0"/>
                <a:cs typeface="Arial" panose="020B0604020202020204" pitchFamily="34" charset="0"/>
              </a:rPr>
              <a:t>Palveluihin ohjaus osana yhteistyötä</a:t>
            </a:r>
          </a:p>
          <a:p>
            <a:r>
              <a:rPr lang="fi-FI" sz="2000" dirty="0">
                <a:solidFill>
                  <a:srgbClr val="404040"/>
                </a:solidFill>
                <a:latin typeface="Arial" panose="020B0604020202020204" pitchFamily="34" charset="0"/>
                <a:cs typeface="Arial" panose="020B0604020202020204" pitchFamily="34" charset="0"/>
              </a:rPr>
              <a:t>Lapsen kehityksen, kasvun ja oppimisen tuki varhaiskasvatuksessa osana perheen hyvinvointia (lapsen vasu ja lapsen arjen toiminnot varhaiskasvatuksessa).</a:t>
            </a:r>
          </a:p>
          <a:p>
            <a:pPr lvl="1"/>
            <a:r>
              <a:rPr lang="fi-FI" sz="1800" dirty="0">
                <a:solidFill>
                  <a:srgbClr val="404040"/>
                </a:solidFill>
                <a:latin typeface="Arial" panose="020B0604020202020204" pitchFamily="34" charset="0"/>
                <a:cs typeface="Arial" panose="020B0604020202020204" pitchFamily="34" charset="0"/>
              </a:rPr>
              <a:t>Haasteena: Edustat vain yhtä osa-aluetta lapsen kokonaisvaltaisessa hyvinvoinnissa.</a:t>
            </a:r>
          </a:p>
          <a:p>
            <a:pPr lvl="1"/>
            <a:r>
              <a:rPr lang="fi-FI" sz="1800" dirty="0">
                <a:solidFill>
                  <a:srgbClr val="404040"/>
                </a:solidFill>
                <a:latin typeface="Arial" panose="020B0604020202020204" pitchFamily="34" charset="0"/>
                <a:cs typeface="Arial" panose="020B0604020202020204" pitchFamily="34" charset="0"/>
              </a:rPr>
              <a:t>Mahdollisuus:  Voit yhteistyössä tukea perheen hyvinvointia lapsen varhaiskasvatusarjen kautta</a:t>
            </a:r>
          </a:p>
        </p:txBody>
      </p:sp>
    </p:spTree>
    <p:extLst>
      <p:ext uri="{BB962C8B-B14F-4D97-AF65-F5344CB8AC3E}">
        <p14:creationId xmlns:p14="http://schemas.microsoft.com/office/powerpoint/2010/main" val="327446294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34EDBB5-4CE6-457C-A86D-4F69847F3551}"/>
              </a:ext>
            </a:extLst>
          </p:cNvPr>
          <p:cNvSpPr>
            <a:spLocks noGrp="1"/>
          </p:cNvSpPr>
          <p:nvPr>
            <p:ph type="title"/>
          </p:nvPr>
        </p:nvSpPr>
        <p:spPr>
          <a:xfrm>
            <a:off x="7720168" y="1586484"/>
            <a:ext cx="3685032" cy="3685032"/>
          </a:xfrm>
          <a:prstGeom prst="ellipse">
            <a:avLst/>
          </a:prstGeom>
          <a:solidFill>
            <a:schemeClr val="accent2"/>
          </a:solidFill>
          <a:ln>
            <a:noFill/>
          </a:ln>
        </p:spPr>
        <p:txBody>
          <a:bodyPr>
            <a:normAutofit/>
          </a:bodyPr>
          <a:lstStyle/>
          <a:p>
            <a:r>
              <a:rPr lang="fi-FI" sz="2300">
                <a:solidFill>
                  <a:srgbClr val="FFFFFF"/>
                </a:solidFill>
              </a:rPr>
              <a:t>SULAUTUVAT YHTEEN</a:t>
            </a:r>
          </a:p>
        </p:txBody>
      </p:sp>
      <p:sp>
        <p:nvSpPr>
          <p:cNvPr id="3" name="Sisällön paikkamerkki 2">
            <a:extLst>
              <a:ext uri="{FF2B5EF4-FFF2-40B4-BE49-F238E27FC236}">
                <a16:creationId xmlns:a16="http://schemas.microsoft.com/office/drawing/2014/main" id="{DF495940-1EA3-434A-925B-A4536842EEE1}"/>
              </a:ext>
            </a:extLst>
          </p:cNvPr>
          <p:cNvSpPr>
            <a:spLocks noGrp="1"/>
          </p:cNvSpPr>
          <p:nvPr>
            <p:ph idx="1"/>
          </p:nvPr>
        </p:nvSpPr>
        <p:spPr>
          <a:xfrm>
            <a:off x="1316984" y="1283546"/>
            <a:ext cx="5715917" cy="3914063"/>
          </a:xfrm>
        </p:spPr>
        <p:txBody>
          <a:bodyPr anchor="ctr">
            <a:normAutofit/>
          </a:bodyPr>
          <a:lstStyle/>
          <a:p>
            <a:r>
              <a:rPr lang="fi-FI" sz="2800" dirty="0">
                <a:solidFill>
                  <a:srgbClr val="404040"/>
                </a:solidFill>
                <a:latin typeface="Arial" panose="020B0604020202020204" pitchFamily="34" charset="0"/>
                <a:cs typeface="Arial" panose="020B0604020202020204" pitchFamily="34" charset="0"/>
              </a:rPr>
              <a:t>YHTEISTYÖ</a:t>
            </a:r>
          </a:p>
          <a:p>
            <a:pPr marL="0" indent="0">
              <a:buNone/>
            </a:pPr>
            <a:endParaRPr lang="fi-FI" sz="2800" dirty="0">
              <a:solidFill>
                <a:srgbClr val="404040"/>
              </a:solidFill>
              <a:latin typeface="Arial" panose="020B0604020202020204" pitchFamily="34" charset="0"/>
              <a:cs typeface="Arial" panose="020B0604020202020204" pitchFamily="34" charset="0"/>
            </a:endParaRPr>
          </a:p>
          <a:p>
            <a:r>
              <a:rPr lang="fi-FI" sz="2800" dirty="0">
                <a:solidFill>
                  <a:srgbClr val="404040"/>
                </a:solidFill>
                <a:latin typeface="Arial" panose="020B0604020202020204" pitchFamily="34" charset="0"/>
                <a:cs typeface="Arial" panose="020B0604020202020204" pitchFamily="34" charset="0"/>
              </a:rPr>
              <a:t>PERHEIDEN OSALLISUUS JA VAIKUTTAMINEN</a:t>
            </a:r>
          </a:p>
          <a:p>
            <a:pPr marL="0" indent="0">
              <a:buNone/>
            </a:pPr>
            <a:endParaRPr lang="fi-FI" sz="2800" dirty="0">
              <a:solidFill>
                <a:srgbClr val="404040"/>
              </a:solidFill>
              <a:latin typeface="Arial" panose="020B0604020202020204" pitchFamily="34" charset="0"/>
              <a:cs typeface="Arial" panose="020B0604020202020204" pitchFamily="34" charset="0"/>
            </a:endParaRPr>
          </a:p>
          <a:p>
            <a:r>
              <a:rPr lang="fi-FI" sz="2800" dirty="0">
                <a:solidFill>
                  <a:srgbClr val="404040"/>
                </a:solidFill>
                <a:latin typeface="Arial" panose="020B0604020202020204" pitchFamily="34" charset="0"/>
                <a:cs typeface="Arial" panose="020B0604020202020204" pitchFamily="34" charset="0"/>
              </a:rPr>
              <a:t>KASVATUSKUMPPANUUS</a:t>
            </a:r>
          </a:p>
        </p:txBody>
      </p:sp>
    </p:spTree>
    <p:extLst>
      <p:ext uri="{BB962C8B-B14F-4D97-AF65-F5344CB8AC3E}">
        <p14:creationId xmlns:p14="http://schemas.microsoft.com/office/powerpoint/2010/main" val="68767621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C0ADD2C-AA56-4028-99D4-6FB3168F16C4}"/>
              </a:ext>
            </a:extLst>
          </p:cNvPr>
          <p:cNvSpPr>
            <a:spLocks noGrp="1"/>
          </p:cNvSpPr>
          <p:nvPr>
            <p:ph type="title"/>
          </p:nvPr>
        </p:nvSpPr>
        <p:spPr>
          <a:xfrm>
            <a:off x="2231136" y="467418"/>
            <a:ext cx="7729728" cy="1188720"/>
          </a:xfrm>
          <a:solidFill>
            <a:schemeClr val="bg1"/>
          </a:solidFill>
        </p:spPr>
        <p:txBody>
          <a:bodyPr>
            <a:normAutofit/>
          </a:bodyPr>
          <a:lstStyle/>
          <a:p>
            <a:r>
              <a:rPr lang="fi-FI" dirty="0"/>
              <a:t>Perheen osallisuus ja vaikuttaminen</a:t>
            </a:r>
          </a:p>
        </p:txBody>
      </p:sp>
      <p:sp>
        <p:nvSpPr>
          <p:cNvPr id="3" name="Sisällön paikkamerkki 2">
            <a:extLst>
              <a:ext uri="{FF2B5EF4-FFF2-40B4-BE49-F238E27FC236}">
                <a16:creationId xmlns:a16="http://schemas.microsoft.com/office/drawing/2014/main" id="{120F129C-7A18-4340-A517-AEA52F8C4012}"/>
              </a:ext>
            </a:extLst>
          </p:cNvPr>
          <p:cNvSpPr>
            <a:spLocks noGrp="1"/>
          </p:cNvSpPr>
          <p:nvPr>
            <p:ph idx="1"/>
          </p:nvPr>
        </p:nvSpPr>
        <p:spPr>
          <a:xfrm>
            <a:off x="1543050" y="1933575"/>
            <a:ext cx="9029700" cy="3676269"/>
          </a:xfrm>
        </p:spPr>
        <p:txBody>
          <a:bodyPr>
            <a:normAutofit/>
          </a:bodyPr>
          <a:lstStyle/>
          <a:p>
            <a:r>
              <a:rPr lang="fi-FI" sz="2000" dirty="0">
                <a:solidFill>
                  <a:srgbClr val="404040"/>
                </a:solidFill>
                <a:latin typeface="Arial" panose="020B0604020202020204" pitchFamily="34" charset="0"/>
                <a:cs typeface="Arial" panose="020B0604020202020204" pitchFamily="34" charset="0"/>
              </a:rPr>
              <a:t>Osallisuus: kohtaamista, kunnioittavaa vuorovaikutusta, äänen antamista, mielipiteen ilmaisemista, yhteistä suunnittelua ja tekemistä.</a:t>
            </a:r>
          </a:p>
          <a:p>
            <a:r>
              <a:rPr lang="fi-FI" sz="2000" dirty="0">
                <a:solidFill>
                  <a:srgbClr val="404040"/>
                </a:solidFill>
                <a:highlight>
                  <a:srgbClr val="FFFF00"/>
                </a:highlight>
                <a:latin typeface="Arial" panose="020B0604020202020204" pitchFamily="34" charset="0"/>
                <a:cs typeface="Arial" panose="020B0604020202020204" pitchFamily="34" charset="0"/>
              </a:rPr>
              <a:t>Eri asia, kuin osallistuminen?  V</a:t>
            </a:r>
            <a:r>
              <a:rPr lang="fi-FI" sz="2000" dirty="0">
                <a:solidFill>
                  <a:srgbClr val="404040"/>
                </a:solidFill>
                <a:latin typeface="Arial" panose="020B0604020202020204" pitchFamily="34" charset="0"/>
                <a:cs typeface="Arial" panose="020B0604020202020204" pitchFamily="34" charset="0"/>
              </a:rPr>
              <a:t>apaaehtoisuus</a:t>
            </a:r>
          </a:p>
          <a:p>
            <a:r>
              <a:rPr lang="fi-FI" sz="2000" dirty="0">
                <a:solidFill>
                  <a:srgbClr val="404040"/>
                </a:solidFill>
                <a:latin typeface="Arial" panose="020B0604020202020204" pitchFamily="34" charset="0"/>
                <a:cs typeface="Arial" panose="020B0604020202020204" pitchFamily="34" charset="0"/>
              </a:rPr>
              <a:t>Jos huoltaja haluaa eri asioita? (tavoitteet, arvot, vastuut, mielenkiinto)</a:t>
            </a:r>
          </a:p>
          <a:p>
            <a:pPr marL="0" indent="0">
              <a:buNone/>
            </a:pPr>
            <a:endParaRPr lang="fi-FI" sz="2000" dirty="0">
              <a:solidFill>
                <a:srgbClr val="404040"/>
              </a:solidFill>
              <a:latin typeface="Arial" panose="020B0604020202020204" pitchFamily="34" charset="0"/>
              <a:cs typeface="Arial" panose="020B0604020202020204" pitchFamily="34" charset="0"/>
            </a:endParaRPr>
          </a:p>
          <a:p>
            <a:pPr marL="0" indent="0">
              <a:buNone/>
            </a:pPr>
            <a:r>
              <a:rPr lang="fi-FI" sz="2000" dirty="0">
                <a:solidFill>
                  <a:srgbClr val="404040"/>
                </a:solidFill>
                <a:highlight>
                  <a:srgbClr val="FFFF00"/>
                </a:highlight>
                <a:latin typeface="Arial" panose="020B0604020202020204" pitchFamily="34" charset="0"/>
                <a:cs typeface="Arial" panose="020B0604020202020204" pitchFamily="34" charset="0"/>
              </a:rPr>
              <a:t>Huoltaja		Yhteinen		Kasvattaja</a:t>
            </a:r>
          </a:p>
          <a:p>
            <a:pPr marL="0" indent="0">
              <a:buNone/>
            </a:pPr>
            <a:r>
              <a:rPr lang="fi-FI" dirty="0">
                <a:solidFill>
                  <a:srgbClr val="404040"/>
                </a:solidFill>
                <a:latin typeface="Arial" panose="020B0604020202020204" pitchFamily="34" charset="0"/>
                <a:cs typeface="Arial" panose="020B0604020202020204" pitchFamily="34" charset="0"/>
              </a:rPr>
              <a:t>Arki, kokemus,		</a:t>
            </a:r>
            <a:r>
              <a:rPr lang="fi-FI" u="sng" dirty="0">
                <a:solidFill>
                  <a:srgbClr val="404040"/>
                </a:solidFill>
                <a:latin typeface="Arial" panose="020B0604020202020204" pitchFamily="34" charset="0"/>
                <a:cs typeface="Arial" panose="020B0604020202020204" pitchFamily="34" charset="0"/>
              </a:rPr>
              <a:t>Vuorovaikutus,</a:t>
            </a:r>
            <a:r>
              <a:rPr lang="fi-FI" dirty="0">
                <a:solidFill>
                  <a:srgbClr val="404040"/>
                </a:solidFill>
                <a:latin typeface="Arial" panose="020B0604020202020204" pitchFamily="34" charset="0"/>
                <a:cs typeface="Arial" panose="020B0604020202020204" pitchFamily="34" charset="0"/>
              </a:rPr>
              <a:t>		Pedagoginen osaaminen,</a:t>
            </a:r>
          </a:p>
          <a:p>
            <a:pPr marL="0" indent="0">
              <a:buNone/>
            </a:pPr>
            <a:r>
              <a:rPr lang="fi-FI" dirty="0">
                <a:solidFill>
                  <a:srgbClr val="404040"/>
                </a:solidFill>
                <a:latin typeface="Arial" panose="020B0604020202020204" pitchFamily="34" charset="0"/>
                <a:cs typeface="Arial" panose="020B0604020202020204" pitchFamily="34" charset="0"/>
              </a:rPr>
              <a:t>Kysymykset		</a:t>
            </a:r>
            <a:r>
              <a:rPr lang="fi-FI" u="sng" dirty="0">
                <a:solidFill>
                  <a:srgbClr val="404040"/>
                </a:solidFill>
                <a:latin typeface="Arial" panose="020B0604020202020204" pitchFamily="34" charset="0"/>
                <a:cs typeface="Arial" panose="020B0604020202020204" pitchFamily="34" charset="0"/>
              </a:rPr>
              <a:t>yhteinen todellisuus</a:t>
            </a:r>
            <a:r>
              <a:rPr lang="fi-FI" dirty="0">
                <a:solidFill>
                  <a:srgbClr val="404040"/>
                </a:solidFill>
                <a:latin typeface="Arial" panose="020B0604020202020204" pitchFamily="34" charset="0"/>
                <a:cs typeface="Arial" panose="020B0604020202020204" pitchFamily="34" charset="0"/>
              </a:rPr>
              <a:t>	vasutietoisuus, ammattitaito</a:t>
            </a:r>
          </a:p>
          <a:p>
            <a:endParaRPr lang="fi-FI" sz="2000" dirty="0">
              <a:solidFill>
                <a:srgbClr val="404040"/>
              </a:solidFill>
              <a:latin typeface="Arial" panose="020B0604020202020204" pitchFamily="34" charset="0"/>
              <a:cs typeface="Arial" panose="020B0604020202020204" pitchFamily="34" charset="0"/>
            </a:endParaRPr>
          </a:p>
        </p:txBody>
      </p:sp>
      <p:cxnSp>
        <p:nvCxnSpPr>
          <p:cNvPr id="5" name="Suora nuoliyhdysviiva 4">
            <a:extLst>
              <a:ext uri="{FF2B5EF4-FFF2-40B4-BE49-F238E27FC236}">
                <a16:creationId xmlns:a16="http://schemas.microsoft.com/office/drawing/2014/main" id="{236EF69E-82A5-42DB-B15B-510263D97101}"/>
              </a:ext>
            </a:extLst>
          </p:cNvPr>
          <p:cNvCxnSpPr>
            <a:cxnSpLocks/>
          </p:cNvCxnSpPr>
          <p:nvPr/>
        </p:nvCxnSpPr>
        <p:spPr>
          <a:xfrm>
            <a:off x="3333750" y="4724400"/>
            <a:ext cx="80962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uora nuoliyhdysviiva 13">
            <a:extLst>
              <a:ext uri="{FF2B5EF4-FFF2-40B4-BE49-F238E27FC236}">
                <a16:creationId xmlns:a16="http://schemas.microsoft.com/office/drawing/2014/main" id="{8B38FF5A-6964-4404-9222-6F6624AA33E0}"/>
              </a:ext>
            </a:extLst>
          </p:cNvPr>
          <p:cNvCxnSpPr>
            <a:cxnSpLocks/>
          </p:cNvCxnSpPr>
          <p:nvPr/>
        </p:nvCxnSpPr>
        <p:spPr>
          <a:xfrm flipH="1">
            <a:off x="6229350" y="4724400"/>
            <a:ext cx="76200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4812880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18C4EFD-4CD9-4B70-9CB1-1E0418A22906}"/>
              </a:ext>
            </a:extLst>
          </p:cNvPr>
          <p:cNvSpPr>
            <a:spLocks noGrp="1"/>
          </p:cNvSpPr>
          <p:nvPr>
            <p:ph type="title"/>
          </p:nvPr>
        </p:nvSpPr>
        <p:spPr>
          <a:xfrm>
            <a:off x="2231136" y="467418"/>
            <a:ext cx="7729728" cy="1188720"/>
          </a:xfrm>
          <a:solidFill>
            <a:schemeClr val="bg1"/>
          </a:solidFill>
        </p:spPr>
        <p:txBody>
          <a:bodyPr>
            <a:normAutofit/>
          </a:bodyPr>
          <a:lstStyle/>
          <a:p>
            <a:r>
              <a:rPr lang="fi-FI" dirty="0"/>
              <a:t>MIKSI OSALLISUUTTA?</a:t>
            </a:r>
          </a:p>
        </p:txBody>
      </p:sp>
      <p:sp>
        <p:nvSpPr>
          <p:cNvPr id="3" name="Sisällön paikkamerkki 2">
            <a:extLst>
              <a:ext uri="{FF2B5EF4-FFF2-40B4-BE49-F238E27FC236}">
                <a16:creationId xmlns:a16="http://schemas.microsoft.com/office/drawing/2014/main" id="{092E378F-3455-4609-B468-705F321D0282}"/>
              </a:ext>
            </a:extLst>
          </p:cNvPr>
          <p:cNvSpPr>
            <a:spLocks noGrp="1"/>
          </p:cNvSpPr>
          <p:nvPr>
            <p:ph idx="1"/>
          </p:nvPr>
        </p:nvSpPr>
        <p:spPr>
          <a:xfrm>
            <a:off x="1706062" y="2291262"/>
            <a:ext cx="8779512" cy="2879256"/>
          </a:xfrm>
        </p:spPr>
        <p:txBody>
          <a:bodyPr>
            <a:normAutofit/>
          </a:bodyPr>
          <a:lstStyle/>
          <a:p>
            <a:r>
              <a:rPr lang="fi-FI" sz="2000" b="0" i="0" dirty="0">
                <a:solidFill>
                  <a:srgbClr val="1F1F1F"/>
                </a:solidFill>
                <a:effectLst/>
                <a:latin typeface="Arial" panose="020B0604020202020204" pitchFamily="34" charset="0"/>
                <a:cs typeface="Arial" panose="020B0604020202020204" pitchFamily="34" charset="0"/>
              </a:rPr>
              <a:t>Lasten huoltajilla tulee olla </a:t>
            </a:r>
            <a:r>
              <a:rPr lang="fi-FI" sz="2000" b="0" i="0" dirty="0">
                <a:solidFill>
                  <a:srgbClr val="1F1F1F"/>
                </a:solidFill>
                <a:effectLst/>
                <a:highlight>
                  <a:srgbClr val="FFFF00"/>
                </a:highlight>
                <a:latin typeface="Arial" panose="020B0604020202020204" pitchFamily="34" charset="0"/>
                <a:cs typeface="Arial" panose="020B0604020202020204" pitchFamily="34" charset="0"/>
              </a:rPr>
              <a:t>mahdollisuus</a:t>
            </a:r>
            <a:r>
              <a:rPr lang="fi-FI" sz="2000" b="0" i="0" dirty="0">
                <a:solidFill>
                  <a:srgbClr val="1F1F1F"/>
                </a:solidFill>
                <a:effectLst/>
                <a:latin typeface="Arial" panose="020B0604020202020204" pitchFamily="34" charset="0"/>
                <a:cs typeface="Arial" panose="020B0604020202020204" pitchFamily="34" charset="0"/>
              </a:rPr>
              <a:t> osallistua varhaiskasvatuksen toiminnan ja kasvatustyön tavoitteiden </a:t>
            </a:r>
            <a:r>
              <a:rPr lang="fi-FI" sz="2000" b="0" i="0" dirty="0">
                <a:solidFill>
                  <a:srgbClr val="1F1F1F"/>
                </a:solidFill>
                <a:effectLst/>
                <a:highlight>
                  <a:srgbClr val="FFFF00"/>
                </a:highlight>
                <a:latin typeface="Arial" panose="020B0604020202020204" pitchFamily="34" charset="0"/>
                <a:cs typeface="Arial" panose="020B0604020202020204" pitchFamily="34" charset="0"/>
              </a:rPr>
              <a:t>suunnitteluun ja kehittämiseen </a:t>
            </a:r>
            <a:r>
              <a:rPr lang="fi-FI" sz="2000" b="0" i="0" dirty="0">
                <a:solidFill>
                  <a:srgbClr val="1F1F1F"/>
                </a:solidFill>
                <a:effectLst/>
                <a:latin typeface="Arial" panose="020B0604020202020204" pitchFamily="34" charset="0"/>
                <a:cs typeface="Arial" panose="020B0604020202020204" pitchFamily="34" charset="0"/>
              </a:rPr>
              <a:t>yhdessä henkilöstön ja lasten kanssa. (Varhaiskasvatuksen perusteet)</a:t>
            </a:r>
          </a:p>
          <a:p>
            <a:pPr lvl="1"/>
            <a:r>
              <a:rPr lang="fi-FI" sz="1800" b="0" i="0" dirty="0">
                <a:solidFill>
                  <a:srgbClr val="1F1F1F"/>
                </a:solidFill>
                <a:effectLst/>
                <a:latin typeface="Arial" panose="020B0604020202020204" pitchFamily="34" charset="0"/>
                <a:cs typeface="Arial" panose="020B0604020202020204" pitchFamily="34" charset="0"/>
              </a:rPr>
              <a:t>Kokemuksia?</a:t>
            </a:r>
          </a:p>
          <a:p>
            <a:endParaRPr lang="fi-FI" b="0" i="0" dirty="0">
              <a:solidFill>
                <a:srgbClr val="1F1F1F"/>
              </a:solidFill>
              <a:effectLst/>
              <a:latin typeface="Helvetica Neue"/>
            </a:endParaRPr>
          </a:p>
        </p:txBody>
      </p:sp>
    </p:spTree>
    <p:extLst>
      <p:ext uri="{BB962C8B-B14F-4D97-AF65-F5344CB8AC3E}">
        <p14:creationId xmlns:p14="http://schemas.microsoft.com/office/powerpoint/2010/main" val="387266175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FB9AC37-AF65-49F5-BD0F-D152505368BE}"/>
              </a:ext>
            </a:extLst>
          </p:cNvPr>
          <p:cNvSpPr>
            <a:spLocks noGrp="1"/>
          </p:cNvSpPr>
          <p:nvPr>
            <p:ph type="title"/>
          </p:nvPr>
        </p:nvSpPr>
        <p:spPr>
          <a:xfrm>
            <a:off x="2231136" y="467418"/>
            <a:ext cx="7729728" cy="1188720"/>
          </a:xfrm>
          <a:solidFill>
            <a:schemeClr val="bg1"/>
          </a:solidFill>
        </p:spPr>
        <p:txBody>
          <a:bodyPr>
            <a:normAutofit/>
          </a:bodyPr>
          <a:lstStyle/>
          <a:p>
            <a:r>
              <a:rPr lang="fi-FI" dirty="0"/>
              <a:t>Miten toteutetaan Huoltajien osallisuutta?</a:t>
            </a:r>
          </a:p>
        </p:txBody>
      </p:sp>
      <p:sp>
        <p:nvSpPr>
          <p:cNvPr id="3" name="Sisällön paikkamerkki 2">
            <a:extLst>
              <a:ext uri="{FF2B5EF4-FFF2-40B4-BE49-F238E27FC236}">
                <a16:creationId xmlns:a16="http://schemas.microsoft.com/office/drawing/2014/main" id="{546C31DE-5217-4072-A5E8-9B1FE89E5D61}"/>
              </a:ext>
            </a:extLst>
          </p:cNvPr>
          <p:cNvSpPr>
            <a:spLocks noGrp="1"/>
          </p:cNvSpPr>
          <p:nvPr>
            <p:ph idx="1"/>
          </p:nvPr>
        </p:nvSpPr>
        <p:spPr>
          <a:xfrm>
            <a:off x="1493520" y="2057019"/>
            <a:ext cx="9448800" cy="3552825"/>
          </a:xfrm>
        </p:spPr>
        <p:txBody>
          <a:bodyPr>
            <a:normAutofit/>
          </a:bodyPr>
          <a:lstStyle/>
          <a:p>
            <a:pPr>
              <a:lnSpc>
                <a:spcPct val="110000"/>
              </a:lnSpc>
            </a:pPr>
            <a:r>
              <a:rPr lang="fi-FI" sz="2000" dirty="0">
                <a:solidFill>
                  <a:schemeClr val="tx1"/>
                </a:solidFill>
                <a:latin typeface="Arial" panose="020B0604020202020204" pitchFamily="34" charset="0"/>
                <a:cs typeface="Arial" panose="020B0604020202020204" pitchFamily="34" charset="0"/>
              </a:rPr>
              <a:t>H</a:t>
            </a:r>
            <a:r>
              <a:rPr lang="fi-FI" sz="2000" i="0" dirty="0">
                <a:solidFill>
                  <a:schemeClr val="tx1"/>
                </a:solidFill>
                <a:effectLst/>
                <a:latin typeface="Arial" panose="020B0604020202020204" pitchFamily="34" charset="0"/>
                <a:cs typeface="Arial" panose="020B0604020202020204" pitchFamily="34" charset="0"/>
              </a:rPr>
              <a:t>uoltajien kanssa tehtäviä </a:t>
            </a:r>
            <a:r>
              <a:rPr lang="fi-FI" sz="2000" i="0" dirty="0">
                <a:solidFill>
                  <a:schemeClr val="tx1"/>
                </a:solidFill>
                <a:effectLst/>
                <a:highlight>
                  <a:srgbClr val="FFFF00"/>
                </a:highlight>
                <a:latin typeface="Arial" panose="020B0604020202020204" pitchFamily="34" charset="0"/>
                <a:cs typeface="Arial" panose="020B0604020202020204" pitchFamily="34" charset="0"/>
              </a:rPr>
              <a:t>yhteistyömuotoja</a:t>
            </a:r>
            <a:r>
              <a:rPr lang="fi-FI" sz="2000" i="0" dirty="0">
                <a:solidFill>
                  <a:schemeClr val="tx1"/>
                </a:solidFill>
                <a:effectLst/>
                <a:latin typeface="Arial" panose="020B0604020202020204" pitchFamily="34" charset="0"/>
                <a:cs typeface="Arial" panose="020B0604020202020204" pitchFamily="34" charset="0"/>
              </a:rPr>
              <a:t>, jotka antavat mahdollisuuden keskustella varhaiskasvatuksen arvoista, käytänteistä ja toiminnan sisällöstä. Samalla perheille tarjotaan tilaisuus verkostoitumiseen.</a:t>
            </a:r>
          </a:p>
          <a:p>
            <a:pPr lvl="1">
              <a:lnSpc>
                <a:spcPct val="110000"/>
              </a:lnSpc>
            </a:pPr>
            <a:r>
              <a:rPr lang="fi-FI" sz="1800" i="0" dirty="0">
                <a:solidFill>
                  <a:schemeClr val="tx1"/>
                </a:solidFill>
                <a:effectLst/>
                <a:latin typeface="Arial" panose="020B0604020202020204" pitchFamily="34" charset="0"/>
                <a:cs typeface="Arial" panose="020B0604020202020204" pitchFamily="34" charset="0"/>
              </a:rPr>
              <a:t>Äitien- ja isänpäiväkahvitukset, retket, juhlat ja erilaiset teemaillat…</a:t>
            </a:r>
            <a:endParaRPr lang="fi-FI" sz="1800" dirty="0">
              <a:solidFill>
                <a:schemeClr val="tx1"/>
              </a:solidFill>
              <a:latin typeface="Arial" panose="020B0604020202020204" pitchFamily="34" charset="0"/>
              <a:cs typeface="Arial" panose="020B0604020202020204" pitchFamily="34" charset="0"/>
            </a:endParaRPr>
          </a:p>
          <a:p>
            <a:pPr lvl="1">
              <a:lnSpc>
                <a:spcPct val="110000"/>
              </a:lnSpc>
            </a:pPr>
            <a:r>
              <a:rPr lang="fi-FI" sz="1800" i="0" dirty="0">
                <a:solidFill>
                  <a:schemeClr val="tx1"/>
                </a:solidFill>
                <a:effectLst/>
                <a:latin typeface="Arial" panose="020B0604020202020204" pitchFamily="34" charset="0"/>
                <a:cs typeface="Arial" panose="020B0604020202020204" pitchFamily="34" charset="0"/>
              </a:rPr>
              <a:t>Tuonti- ja hakutilanteissa kerrotaan lapsen päivän tapahtumista ja tunnetiloista.</a:t>
            </a:r>
          </a:p>
          <a:p>
            <a:pPr lvl="1">
              <a:lnSpc>
                <a:spcPct val="110000"/>
              </a:lnSpc>
            </a:pPr>
            <a:r>
              <a:rPr lang="fi-FI" sz="1800" i="0" dirty="0">
                <a:solidFill>
                  <a:schemeClr val="tx1"/>
                </a:solidFill>
                <a:effectLst/>
                <a:latin typeface="Arial" panose="020B0604020202020204" pitchFamily="34" charset="0"/>
                <a:cs typeface="Arial" panose="020B0604020202020204" pitchFamily="34" charset="0"/>
              </a:rPr>
              <a:t>Huoltajat vierailevat lapsen hoitopaikassa hoitopäivän aikana esim. esitellen omaa ammattia, harrastusta tai kulttuuria, osallistuvat toimintaan ja tutustuvat hoitopaikan arkeen.</a:t>
            </a:r>
          </a:p>
          <a:p>
            <a:pPr lvl="1">
              <a:lnSpc>
                <a:spcPct val="110000"/>
              </a:lnSpc>
            </a:pPr>
            <a:r>
              <a:rPr lang="fi-FI" sz="1800" dirty="0">
                <a:solidFill>
                  <a:schemeClr val="tx1"/>
                </a:solidFill>
                <a:latin typeface="Arial" panose="020B0604020202020204" pitchFamily="34" charset="0"/>
                <a:cs typeface="Arial" panose="020B0604020202020204" pitchFamily="34" charset="0"/>
              </a:rPr>
              <a:t>Isille enemmän omaa toimintaa? (</a:t>
            </a:r>
            <a:r>
              <a:rPr lang="fi-FI" sz="1800" dirty="0" err="1">
                <a:solidFill>
                  <a:schemeClr val="tx1"/>
                </a:solidFill>
                <a:latin typeface="Arial" panose="020B0604020202020204" pitchFamily="34" charset="0"/>
                <a:cs typeface="Arial" panose="020B0604020202020204" pitchFamily="34" charset="0"/>
              </a:rPr>
              <a:t>Osallistetaan</a:t>
            </a:r>
            <a:r>
              <a:rPr lang="fi-FI" sz="1800" dirty="0">
                <a:solidFill>
                  <a:schemeClr val="tx1"/>
                </a:solidFill>
                <a:latin typeface="Arial" panose="020B0604020202020204" pitchFamily="34" charset="0"/>
                <a:cs typeface="Arial" panose="020B0604020202020204" pitchFamily="34" charset="0"/>
              </a:rPr>
              <a:t> perheitä toimimaan yhdessä?)</a:t>
            </a:r>
            <a:endParaRPr lang="fi-FI" sz="1800" i="0" dirty="0">
              <a:solidFill>
                <a:schemeClr val="tx1"/>
              </a:solidFill>
              <a:effectLst/>
              <a:latin typeface="Arial" panose="020B0604020202020204" pitchFamily="34" charset="0"/>
              <a:cs typeface="Arial" panose="020B0604020202020204" pitchFamily="34" charset="0"/>
            </a:endParaRPr>
          </a:p>
          <a:p>
            <a:pPr algn="l">
              <a:buFont typeface="Arial" panose="020B0604020202020204" pitchFamily="34" charset="0"/>
              <a:buChar char="•"/>
            </a:pPr>
            <a:endParaRPr lang="fi-FI" i="0" dirty="0">
              <a:solidFill>
                <a:schemeClr val="tx1"/>
              </a:solidFill>
              <a:effectLst/>
              <a:latin typeface="Arial" panose="020B0604020202020204" pitchFamily="34" charset="0"/>
              <a:cs typeface="Arial" panose="020B0604020202020204" pitchFamily="34" charset="0"/>
            </a:endParaRPr>
          </a:p>
          <a:p>
            <a:endParaRPr lang="fi-FI" i="0" dirty="0">
              <a:solidFill>
                <a:schemeClr val="tx1"/>
              </a:solidFill>
              <a:effectLst/>
              <a:latin typeface="Arial" panose="020B0604020202020204" pitchFamily="34" charset="0"/>
              <a:cs typeface="Arial" panose="020B0604020202020204" pitchFamily="34" charset="0"/>
            </a:endParaRPr>
          </a:p>
          <a:p>
            <a:endParaRPr lang="fi-FI" dirty="0">
              <a:solidFill>
                <a:srgbClr val="404040"/>
              </a:solidFill>
            </a:endParaRPr>
          </a:p>
        </p:txBody>
      </p:sp>
    </p:spTree>
    <p:extLst>
      <p:ext uri="{BB962C8B-B14F-4D97-AF65-F5344CB8AC3E}">
        <p14:creationId xmlns:p14="http://schemas.microsoft.com/office/powerpoint/2010/main" val="208509243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Pakkaus">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emplate>TM10001115[[fn=Pakkaus]]</Template>
  <TotalTime>343</TotalTime>
  <Words>1267</Words>
  <Application>Microsoft Office PowerPoint</Application>
  <PresentationFormat>Laajakuva</PresentationFormat>
  <Paragraphs>149</Paragraphs>
  <Slides>22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22</vt:i4>
      </vt:variant>
    </vt:vector>
  </HeadingPairs>
  <TitlesOfParts>
    <vt:vector size="27" baseType="lpstr">
      <vt:lpstr>Arial</vt:lpstr>
      <vt:lpstr>Gill Sans MT</vt:lpstr>
      <vt:lpstr>Helvetica Neue</vt:lpstr>
      <vt:lpstr>Wingdings</vt:lpstr>
      <vt:lpstr>Pakkaus</vt:lpstr>
      <vt:lpstr>Perhetyön menetelmät varhaiskasvatuksessa</vt:lpstr>
      <vt:lpstr>KESKEISET NÄKÖKULMAT PERHEIDEN KANSSA TEHTÄVÄSSÄ YHTEISTYÖSSÄ</vt:lpstr>
      <vt:lpstr>MISTÄ TIETOA?</vt:lpstr>
      <vt:lpstr>Vanhemmuuden ja perheen hyvinvoinnin tukeminen</vt:lpstr>
      <vt:lpstr>Lastenohjaaja tukemassa perheiden hyvinvointia?</vt:lpstr>
      <vt:lpstr>SULAUTUVAT YHTEEN</vt:lpstr>
      <vt:lpstr>Perheen osallisuus ja vaikuttaminen</vt:lpstr>
      <vt:lpstr>MIKSI OSALLISUUTTA?</vt:lpstr>
      <vt:lpstr>Miten toteutetaan Huoltajien osallisuutta?</vt:lpstr>
      <vt:lpstr>Miksi yhteistyötä?</vt:lpstr>
      <vt:lpstr>MIKSI YHTEISTYÖTÄ?</vt:lpstr>
      <vt:lpstr>YHTEISTYÖ</vt:lpstr>
      <vt:lpstr>MITEN YHTEISTYÖTÄ TEHDÄÄN?</vt:lpstr>
      <vt:lpstr>Monialainen yhteistyö</vt:lpstr>
      <vt:lpstr>Mikä on tärkeää yhteistyössä?</vt:lpstr>
      <vt:lpstr>Mikä on vaikeaa? Mikä on tärkeintä?</vt:lpstr>
      <vt:lpstr>hakutilanne</vt:lpstr>
      <vt:lpstr>Yhteistyön kehittäminen</vt:lpstr>
      <vt:lpstr>Yhteistyön haasteet</vt:lpstr>
      <vt:lpstr>Jos halutaan kehittää yhteistyötä…</vt:lpstr>
      <vt:lpstr>Yhteistyön polku</vt:lpstr>
      <vt:lpstr>Oma vuorovaikutus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Perhetyön menetelmät varhaiskasvatuksessa</dc:title>
  <dc:creator>Anni Jaloniemi</dc:creator>
  <cp:lastModifiedBy>Anni Jaloniemi</cp:lastModifiedBy>
  <cp:revision>22</cp:revision>
  <dcterms:created xsi:type="dcterms:W3CDTF">2021-04-20T05:57:14Z</dcterms:created>
  <dcterms:modified xsi:type="dcterms:W3CDTF">2025-11-03T09:27:50Z</dcterms:modified>
</cp:coreProperties>
</file>