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2" r:id="rId5"/>
    <p:sldId id="261" r:id="rId6"/>
    <p:sldId id="263" r:id="rId7"/>
    <p:sldId id="268" r:id="rId8"/>
    <p:sldId id="280" r:id="rId9"/>
    <p:sldId id="269" r:id="rId10"/>
    <p:sldId id="278" r:id="rId11"/>
    <p:sldId id="279" r:id="rId12"/>
    <p:sldId id="272" r:id="rId13"/>
    <p:sldId id="277" r:id="rId14"/>
    <p:sldId id="274"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69" d="100"/>
          <a:sy n="69" d="100"/>
        </p:scale>
        <p:origin x="78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A60956-05C1-DC48-454C-552F22167B68}"/>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9090D8AD-0120-841F-55C6-F1CA474840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D44E2C0C-A796-2EE7-B5E5-93245EF5678F}"/>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79FAE870-AE9F-DDF3-AB32-47C0B742AAB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40914FA-26D8-50AF-749D-8ADC2BD262D4}"/>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551355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5A454F-E559-E398-B96B-367F6E1C2F86}"/>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4E9CA3A-D5C7-821D-C46F-94B61D587A85}"/>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C2FE290-4C8E-6EB3-2268-D287B1CA232C}"/>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8E614666-D2E0-42B9-127A-B6B436F1515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EEDE17A-C43A-B28D-4CCA-CF4B5ACC37E1}"/>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81513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C0F8E86B-1972-5DEA-D928-2DCB4A2293AA}"/>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F2048335-45F6-B213-9068-B41139DBBC93}"/>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8639A95-83A0-2C9D-618A-25C68D023009}"/>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0DC3BC7F-1D7A-F15D-92EF-C21F956BD4B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2CBF5A1-39CF-7863-051F-0E73955DFCF1}"/>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1551755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BCC8B0-FE77-E75D-F7F2-F3EB9EC5EC50}"/>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4B29EF1-A02E-0885-4D4E-BB6EE5116950}"/>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BC903BC-5C0F-464A-1A17-FD720C418D00}"/>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51B3EAF5-2F1B-34CC-7E1C-2AC26873288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1545521-DE9E-639B-7FE6-F7B5106DF33B}"/>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1408132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825D84-9F71-4A72-B322-A62C90CB8D55}"/>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D7402AB5-CB68-CFB4-C5F4-9F941B8C31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285BBAE-7351-46D6-505C-8879C95035B4}"/>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9F2228E3-F954-5965-8670-8FE583F65D0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D0199D3-F3F6-D859-8ABF-03835D8D101B}"/>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898950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64E5B6-22DF-B039-97B3-77548696A29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33891B4-1693-8101-C7C9-ED1B4F2EDEF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F807B6B9-C7FF-FC16-8C51-763CB3295DD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E62C52D4-3B36-365D-223D-FD22C7E6CBF9}"/>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6" name="Alatunnisteen paikkamerkki 5">
            <a:extLst>
              <a:ext uri="{FF2B5EF4-FFF2-40B4-BE49-F238E27FC236}">
                <a16:creationId xmlns:a16="http://schemas.microsoft.com/office/drawing/2014/main" id="{AD5CB0C6-550E-A73E-D51C-6417E8D5EEE8}"/>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FA51A5E-9FF7-119E-7307-9B6535D67E62}"/>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146678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2C4206-FCF9-97AB-6F85-1349F96B16B0}"/>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64961775-4428-663E-C5A6-E6068499AD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56EEB57E-078A-6CDF-C682-D58B7A01BA44}"/>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C0FBFB0A-3F62-180B-F024-7B01235FD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AB632FF9-6A5F-D164-A8B0-B48DB26A76D0}"/>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F26660B9-229A-6A44-6838-0B4E962B767F}"/>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8" name="Alatunnisteen paikkamerkki 7">
            <a:extLst>
              <a:ext uri="{FF2B5EF4-FFF2-40B4-BE49-F238E27FC236}">
                <a16:creationId xmlns:a16="http://schemas.microsoft.com/office/drawing/2014/main" id="{F520DEE3-FCC2-A778-6BF6-48566B648E69}"/>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405C210-5078-0C7A-8DC2-BD1F432A0E20}"/>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3315046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66109C-F94E-0DF1-9F4B-70517BDC7949}"/>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B4FA3EB-211E-B8D4-0262-89633FA04A5E}"/>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4" name="Alatunnisteen paikkamerkki 3">
            <a:extLst>
              <a:ext uri="{FF2B5EF4-FFF2-40B4-BE49-F238E27FC236}">
                <a16:creationId xmlns:a16="http://schemas.microsoft.com/office/drawing/2014/main" id="{AD69DCBF-CEAA-51BF-032A-58ECFB802C13}"/>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35D8B509-E89B-F912-BE22-4CE1F9F78AE1}"/>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3755954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7D7FC97-66F4-BF1F-F7DA-3D4B2F3A7787}"/>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3" name="Alatunnisteen paikkamerkki 2">
            <a:extLst>
              <a:ext uri="{FF2B5EF4-FFF2-40B4-BE49-F238E27FC236}">
                <a16:creationId xmlns:a16="http://schemas.microsoft.com/office/drawing/2014/main" id="{5A2A9452-B15B-1EE4-7587-B380E88EE6D6}"/>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62790A7D-FF09-FE23-CA40-8D1C3164C71B}"/>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318800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BF04942-6F38-D812-881C-A64A331BEE04}"/>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C4B7356-501F-28CA-F253-5F4B6F9403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DFBCA27B-1089-E37E-4D3D-A59BCDF65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2C63C9C0-C381-E0F7-638D-078E83AC567E}"/>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6" name="Alatunnisteen paikkamerkki 5">
            <a:extLst>
              <a:ext uri="{FF2B5EF4-FFF2-40B4-BE49-F238E27FC236}">
                <a16:creationId xmlns:a16="http://schemas.microsoft.com/office/drawing/2014/main" id="{294A99FA-8F73-CA36-CEF0-3F58454D0D3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44A6509-9332-4DAB-FDB4-BBB5222537E6}"/>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3525599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2658C3-9D7C-7E1D-2042-45499E90F4A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9C65EBF-A14A-26F1-F01F-90112940A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B532CC63-F61A-62D5-B340-FA4552566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4922C07-9E53-519A-BC9D-5DA1D241A312}"/>
              </a:ext>
            </a:extLst>
          </p:cNvPr>
          <p:cNvSpPr>
            <a:spLocks noGrp="1"/>
          </p:cNvSpPr>
          <p:nvPr>
            <p:ph type="dt" sz="half" idx="10"/>
          </p:nvPr>
        </p:nvSpPr>
        <p:spPr/>
        <p:txBody>
          <a:bodyPr/>
          <a:lstStyle/>
          <a:p>
            <a:fld id="{8692B379-074A-4F75-B349-3FEAD21CD39C}" type="datetimeFigureOut">
              <a:rPr lang="fi-FI" smtClean="0"/>
              <a:t>10.9.2026</a:t>
            </a:fld>
            <a:endParaRPr lang="fi-FI"/>
          </a:p>
        </p:txBody>
      </p:sp>
      <p:sp>
        <p:nvSpPr>
          <p:cNvPr id="6" name="Alatunnisteen paikkamerkki 5">
            <a:extLst>
              <a:ext uri="{FF2B5EF4-FFF2-40B4-BE49-F238E27FC236}">
                <a16:creationId xmlns:a16="http://schemas.microsoft.com/office/drawing/2014/main" id="{225CB41A-3E0C-44BE-0B55-4BC1C1CE035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2D5B3D0-5572-9642-8840-181A624A9C38}"/>
              </a:ext>
            </a:extLst>
          </p:cNvPr>
          <p:cNvSpPr>
            <a:spLocks noGrp="1"/>
          </p:cNvSpPr>
          <p:nvPr>
            <p:ph type="sldNum" sz="quarter" idx="12"/>
          </p:nvPr>
        </p:nvSpPr>
        <p:spPr/>
        <p:txBody>
          <a:bodyPr/>
          <a:lstStyle/>
          <a:p>
            <a:fld id="{5CB3BC0C-4CDE-49B9-9964-51B8AC8C91A9}" type="slidenum">
              <a:rPr lang="fi-FI" smtClean="0"/>
              <a:t>‹#›</a:t>
            </a:fld>
            <a:endParaRPr lang="fi-FI"/>
          </a:p>
        </p:txBody>
      </p:sp>
    </p:spTree>
    <p:extLst>
      <p:ext uri="{BB962C8B-B14F-4D97-AF65-F5344CB8AC3E}">
        <p14:creationId xmlns:p14="http://schemas.microsoft.com/office/powerpoint/2010/main" val="1015942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3193A87-320E-5969-3DA0-C5D54F2EBF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68252BD-A36A-51C7-BB34-4229F29449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7386E05-AB21-5FB5-DF01-FBE2BC6048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2B379-074A-4F75-B349-3FEAD21CD39C}" type="datetimeFigureOut">
              <a:rPr lang="fi-FI" smtClean="0"/>
              <a:t>10.9.2026</a:t>
            </a:fld>
            <a:endParaRPr lang="fi-FI"/>
          </a:p>
        </p:txBody>
      </p:sp>
      <p:sp>
        <p:nvSpPr>
          <p:cNvPr id="5" name="Alatunnisteen paikkamerkki 4">
            <a:extLst>
              <a:ext uri="{FF2B5EF4-FFF2-40B4-BE49-F238E27FC236}">
                <a16:creationId xmlns:a16="http://schemas.microsoft.com/office/drawing/2014/main" id="{CD8FFB41-F033-7F23-EB40-3B18726FBC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02F1BC1A-FE9D-6F41-53EE-5A632C03D8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3BC0C-4CDE-49B9-9964-51B8AC8C91A9}" type="slidenum">
              <a:rPr lang="fi-FI" smtClean="0"/>
              <a:t>‹#›</a:t>
            </a:fld>
            <a:endParaRPr lang="fi-FI"/>
          </a:p>
        </p:txBody>
      </p:sp>
    </p:spTree>
    <p:extLst>
      <p:ext uri="{BB962C8B-B14F-4D97-AF65-F5344CB8AC3E}">
        <p14:creationId xmlns:p14="http://schemas.microsoft.com/office/powerpoint/2010/main" val="3914982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reena.yle.fi/1-70704973"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hs.fi/haku/?query=Kaisa-Maria%20Kimmel" TargetMode="External"/><Relationship Id="rId2" Type="http://schemas.openxmlformats.org/officeDocument/2006/relationships/image" Target="../media/image8.jpg"/><Relationship Id="rId1" Type="http://schemas.openxmlformats.org/officeDocument/2006/relationships/slideLayout" Target="../slideLayouts/slideLayout4.xml"/><Relationship Id="rId5" Type="http://schemas.openxmlformats.org/officeDocument/2006/relationships/hyperlink" Target="https://www.tehylehti.fi/fi/toissa/mita-priorisointi-oikeastaan-tarkoittaa-paulus-torkki" TargetMode="External"/><Relationship Id="rId4" Type="http://schemas.openxmlformats.org/officeDocument/2006/relationships/hyperlink" Target="https://perustuslakiblogi.wordpress.com/2020/04/07/kaisa-maria-kimmel-terveydenhuollon-priorisointi-poikkeusoloissa-milla-perusteella-vaikeimmat-valinnat-tulisi-tehd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ilkkapohjalainen.fi/yleisolta/v%C3%A4est%C3%B6mme-vanhenee-samalla-lis%C3%A4%C3%A4ntyv%C3%A4t-kaatumistapaturmat-osteoporoosi-ja-murtumat" TargetMode="Externa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hyperlink" Target="https://yle.fi/a/74-2011632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tv.fi/lyhyet/ba3243dbf7fa6f96583a/video-hoitojonoista-eroon-miten-terveydenhoito-tulisi-turvata" TargetMode="External"/><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hyperlink" Target="https://yle.fi/a/74-20181795"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areena.yle.fi/1-70653788" TargetMode="External"/><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ilkkapohjalainen.fi/uutiset/kuolemansairas-ik%C3%A4ihminen-vietiin-sairaalasta-terveyskeskukseen-ihan-selke%C3%A4sti-potilaiden-priorisointia-sanoo-kuolleen-miehen-omainen" TargetMode="External"/><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isällön paikkamerkki 4" descr="Kuva, joka sisältää kohteen sisä, henkilö, lattia, sisäkatto&#10;&#10;Kuvaus luotu automaattisesti">
            <a:extLst>
              <a:ext uri="{FF2B5EF4-FFF2-40B4-BE49-F238E27FC236}">
                <a16:creationId xmlns:a16="http://schemas.microsoft.com/office/drawing/2014/main" id="{AD771F60-C569-1E6D-BC64-69AF4B6A785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2835" r="1" b="26638"/>
          <a:stretch/>
        </p:blipFill>
        <p:spPr>
          <a:xfrm>
            <a:off x="20" y="10"/>
            <a:ext cx="7534636" cy="6857990"/>
          </a:xfrm>
          <a:prstGeom prst="rect">
            <a:avLst/>
          </a:prstGeom>
        </p:spPr>
      </p:pic>
      <p:sp>
        <p:nvSpPr>
          <p:cNvPr id="11" name="Rectangle 10">
            <a:extLst>
              <a:ext uri="{FF2B5EF4-FFF2-40B4-BE49-F238E27FC236}">
                <a16:creationId xmlns:a16="http://schemas.microsoft.com/office/drawing/2014/main" id="{7A627F2F-FE66-45EE-9738-2828B5939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899991"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Otsikko 1">
            <a:extLst>
              <a:ext uri="{FF2B5EF4-FFF2-40B4-BE49-F238E27FC236}">
                <a16:creationId xmlns:a16="http://schemas.microsoft.com/office/drawing/2014/main" id="{93AE6712-D7F0-0C5E-A9DF-CAF1DF6960FA}"/>
              </a:ext>
            </a:extLst>
          </p:cNvPr>
          <p:cNvSpPr>
            <a:spLocks noGrp="1"/>
          </p:cNvSpPr>
          <p:nvPr>
            <p:ph type="title"/>
          </p:nvPr>
        </p:nvSpPr>
        <p:spPr>
          <a:xfrm>
            <a:off x="7534656" y="0"/>
            <a:ext cx="4899991" cy="2314785"/>
          </a:xfrm>
          <a:noFill/>
        </p:spPr>
        <p:txBody>
          <a:bodyPr vert="horz" lIns="91440" tIns="45720" rIns="91440" bIns="45720" rtlCol="0" anchor="b">
            <a:normAutofit/>
          </a:bodyPr>
          <a:lstStyle/>
          <a:p>
            <a:pPr algn="ctr"/>
            <a:r>
              <a:rPr lang="en-US" sz="5400" dirty="0">
                <a:solidFill>
                  <a:schemeClr val="bg1"/>
                </a:solidFill>
              </a:rPr>
              <a:t>15. </a:t>
            </a:r>
            <a:r>
              <a:rPr lang="en-US" sz="5400" dirty="0" err="1">
                <a:solidFill>
                  <a:schemeClr val="bg1"/>
                </a:solidFill>
              </a:rPr>
              <a:t>Terveydenhuolto</a:t>
            </a:r>
            <a:r>
              <a:rPr lang="en-US" sz="5400" dirty="0">
                <a:solidFill>
                  <a:schemeClr val="bg1"/>
                </a:solidFill>
              </a:rPr>
              <a:t> ja </a:t>
            </a:r>
            <a:r>
              <a:rPr lang="en-US" sz="5400" dirty="0" err="1">
                <a:solidFill>
                  <a:schemeClr val="bg1"/>
                </a:solidFill>
              </a:rPr>
              <a:t>etiikka</a:t>
            </a:r>
            <a:endParaRPr lang="en-US" sz="5400" dirty="0">
              <a:solidFill>
                <a:schemeClr val="bg1"/>
              </a:solidFill>
            </a:endParaRPr>
          </a:p>
        </p:txBody>
      </p:sp>
      <p:sp>
        <p:nvSpPr>
          <p:cNvPr id="4" name="Tekstiruutu 3">
            <a:extLst>
              <a:ext uri="{FF2B5EF4-FFF2-40B4-BE49-F238E27FC236}">
                <a16:creationId xmlns:a16="http://schemas.microsoft.com/office/drawing/2014/main" id="{7D6EAAF9-8C3D-60A5-4A07-2AEE1450CBF8}"/>
              </a:ext>
            </a:extLst>
          </p:cNvPr>
          <p:cNvSpPr txBox="1"/>
          <p:nvPr/>
        </p:nvSpPr>
        <p:spPr>
          <a:xfrm>
            <a:off x="639316" y="234062"/>
            <a:ext cx="3956754" cy="923330"/>
          </a:xfrm>
          <a:prstGeom prst="rect">
            <a:avLst/>
          </a:prstGeom>
          <a:noFill/>
        </p:spPr>
        <p:txBody>
          <a:bodyPr wrap="square">
            <a:spAutoFit/>
          </a:bodyPr>
          <a:lstStyle/>
          <a:p>
            <a:r>
              <a:rPr lang="fi-FI" dirty="0">
                <a:hlinkClick r:id="rId3"/>
              </a:rPr>
              <a:t>https://areena.yle.fi/1-70704973</a:t>
            </a:r>
            <a:endParaRPr lang="fi-FI" dirty="0"/>
          </a:p>
          <a:p>
            <a:endParaRPr lang="fi-FI" dirty="0"/>
          </a:p>
          <a:p>
            <a:endParaRPr lang="fi-FI" dirty="0"/>
          </a:p>
        </p:txBody>
      </p:sp>
      <p:sp>
        <p:nvSpPr>
          <p:cNvPr id="6" name="Tekstiruutu 5">
            <a:extLst>
              <a:ext uri="{FF2B5EF4-FFF2-40B4-BE49-F238E27FC236}">
                <a16:creationId xmlns:a16="http://schemas.microsoft.com/office/drawing/2014/main" id="{8770AD8B-CBB4-16C4-6A77-91C41CA60C02}"/>
              </a:ext>
            </a:extLst>
          </p:cNvPr>
          <p:cNvSpPr txBox="1"/>
          <p:nvPr/>
        </p:nvSpPr>
        <p:spPr>
          <a:xfrm>
            <a:off x="7668883" y="2558057"/>
            <a:ext cx="4765763" cy="3139321"/>
          </a:xfrm>
          <a:prstGeom prst="rect">
            <a:avLst/>
          </a:prstGeom>
          <a:noFill/>
        </p:spPr>
        <p:txBody>
          <a:bodyPr wrap="square">
            <a:spAutoFit/>
          </a:bodyPr>
          <a:lstStyle/>
          <a:p>
            <a:r>
              <a:rPr lang="fi-FI" dirty="0"/>
              <a:t>ETENE - Valtakunnallinen sosiaali- ja terveysalan eettinen neuvottelukunta - Valtakunnallinen sosiaali- ja terveysalan eettinen neuvottelukunta, joka toimii sosiaali- ja terveysministeriön yhteydessä</a:t>
            </a:r>
          </a:p>
          <a:p>
            <a:r>
              <a:rPr lang="fi-FI" dirty="0"/>
              <a:t>Se on asiantuntijatoimielin, joka käsittelee sosiaali- ja terveysalan eettisiä kysymyksiä.</a:t>
            </a:r>
          </a:p>
          <a:p>
            <a:r>
              <a:rPr lang="fi-FI" dirty="0"/>
              <a:t>Sen tehtävänä on edistää potilaan ja asiakkaan perusoikeuksia, ihmisarvoa sekä hyvää kohtelua.</a:t>
            </a:r>
          </a:p>
          <a:p>
            <a:r>
              <a:rPr lang="fi-FI"/>
              <a:t>(Sosiaali- ja terveysministeriö)</a:t>
            </a:r>
            <a:endParaRPr lang="fi-FI" dirty="0"/>
          </a:p>
          <a:p>
            <a:endParaRPr lang="fi-FI" dirty="0"/>
          </a:p>
        </p:txBody>
      </p:sp>
    </p:spTree>
    <p:extLst>
      <p:ext uri="{BB962C8B-B14F-4D97-AF65-F5344CB8AC3E}">
        <p14:creationId xmlns:p14="http://schemas.microsoft.com/office/powerpoint/2010/main" val="2269810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Sisällön paikkamerkki 5" descr="Kuva, joka sisältää kohteen henkilö, tumma, siluetti&#10;&#10;Kuvaus luotu automaattisesti">
            <a:extLst>
              <a:ext uri="{FF2B5EF4-FFF2-40B4-BE49-F238E27FC236}">
                <a16:creationId xmlns:a16="http://schemas.microsoft.com/office/drawing/2014/main" id="{063B5D8A-91F9-06BC-0DD3-1C4284FB0351}"/>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2" b="1335"/>
          <a:stretch/>
        </p:blipFill>
        <p:spPr>
          <a:xfrm>
            <a:off x="7421032" y="0"/>
            <a:ext cx="4639733" cy="6857990"/>
          </a:xfrm>
          <a:prstGeom prst="rect">
            <a:avLst/>
          </a:prstGeom>
        </p:spPr>
      </p:pic>
      <p:sp>
        <p:nvSpPr>
          <p:cNvPr id="2" name="Otsikko 1">
            <a:extLst>
              <a:ext uri="{FF2B5EF4-FFF2-40B4-BE49-F238E27FC236}">
                <a16:creationId xmlns:a16="http://schemas.microsoft.com/office/drawing/2014/main" id="{6B298880-6933-A3AE-6684-0C95C7AED868}"/>
              </a:ext>
            </a:extLst>
          </p:cNvPr>
          <p:cNvSpPr>
            <a:spLocks noGrp="1"/>
          </p:cNvSpPr>
          <p:nvPr>
            <p:ph type="title"/>
          </p:nvPr>
        </p:nvSpPr>
        <p:spPr>
          <a:xfrm>
            <a:off x="0" y="66677"/>
            <a:ext cx="12192000" cy="409057"/>
          </a:xfrm>
        </p:spPr>
        <p:txBody>
          <a:bodyPr vert="horz" lIns="91440" tIns="45720" rIns="91440" bIns="45720" rtlCol="0" anchor="ctr">
            <a:noAutofit/>
          </a:bodyPr>
          <a:lstStyle/>
          <a:p>
            <a:r>
              <a:rPr lang="en-US" sz="3200" b="1" dirty="0" err="1"/>
              <a:t>Terveydenhuollossa</a:t>
            </a:r>
            <a:r>
              <a:rPr lang="en-US" sz="3200" b="1" dirty="0"/>
              <a:t> </a:t>
            </a:r>
            <a:r>
              <a:rPr lang="en-US" sz="3200" b="1" dirty="0" err="1"/>
              <a:t>priorisointi</a:t>
            </a:r>
            <a:r>
              <a:rPr lang="en-US" sz="3200" b="1" dirty="0"/>
              <a:t> </a:t>
            </a:r>
            <a:r>
              <a:rPr lang="en-US" sz="3200" b="1" dirty="0" err="1"/>
              <a:t>aiheuttaa</a:t>
            </a:r>
            <a:r>
              <a:rPr lang="en-US" sz="3200" b="1" dirty="0"/>
              <a:t> </a:t>
            </a:r>
            <a:r>
              <a:rPr lang="en-US" sz="3200" b="1" dirty="0" err="1"/>
              <a:t>usein</a:t>
            </a:r>
            <a:r>
              <a:rPr lang="en-US" sz="3200" b="1" dirty="0"/>
              <a:t> </a:t>
            </a:r>
            <a:r>
              <a:rPr lang="en-US" sz="3200" b="1" dirty="0" err="1"/>
              <a:t>eettisiä</a:t>
            </a:r>
            <a:r>
              <a:rPr lang="en-US" sz="3200" b="1" dirty="0"/>
              <a:t> </a:t>
            </a:r>
            <a:r>
              <a:rPr lang="en-US" sz="3200" b="1" dirty="0" err="1"/>
              <a:t>haasteita</a:t>
            </a:r>
            <a:endParaRPr lang="en-US" sz="3200" b="1" dirty="0"/>
          </a:p>
        </p:txBody>
      </p:sp>
      <p:sp>
        <p:nvSpPr>
          <p:cNvPr id="8" name="Tekstiruutu 7">
            <a:extLst>
              <a:ext uri="{FF2B5EF4-FFF2-40B4-BE49-F238E27FC236}">
                <a16:creationId xmlns:a16="http://schemas.microsoft.com/office/drawing/2014/main" id="{AF8F6296-2C61-F9C1-D61A-F8A77C2F991E}"/>
              </a:ext>
            </a:extLst>
          </p:cNvPr>
          <p:cNvSpPr txBox="1"/>
          <p:nvPr/>
        </p:nvSpPr>
        <p:spPr>
          <a:xfrm>
            <a:off x="131235" y="481335"/>
            <a:ext cx="9084028" cy="2308324"/>
          </a:xfrm>
          <a:prstGeom prst="rect">
            <a:avLst/>
          </a:prstGeom>
          <a:noFill/>
        </p:spPr>
        <p:txBody>
          <a:bodyPr wrap="square">
            <a:spAutoFit/>
          </a:bodyPr>
          <a:lstStyle/>
          <a:p>
            <a:pPr marL="0" indent="0">
              <a:buNone/>
            </a:pPr>
            <a:r>
              <a:rPr lang="en-US" sz="2400" b="1" dirty="0" err="1"/>
              <a:t>Keskeisiä</a:t>
            </a:r>
            <a:r>
              <a:rPr lang="en-US" sz="2400" b="1" dirty="0"/>
              <a:t> </a:t>
            </a:r>
            <a:r>
              <a:rPr lang="en-US" sz="2400" b="1" dirty="0" err="1"/>
              <a:t>priorisoinnin</a:t>
            </a:r>
            <a:r>
              <a:rPr lang="en-US" sz="2400" b="1" dirty="0"/>
              <a:t> </a:t>
            </a:r>
            <a:r>
              <a:rPr lang="en-US" sz="2400" b="1" dirty="0" err="1"/>
              <a:t>tarvetta</a:t>
            </a:r>
            <a:r>
              <a:rPr lang="en-US" sz="2400" b="1" dirty="0"/>
              <a:t> </a:t>
            </a:r>
            <a:r>
              <a:rPr lang="en-US" sz="2400" b="1" dirty="0" err="1"/>
              <a:t>lisääviä</a:t>
            </a:r>
            <a:r>
              <a:rPr lang="en-US" sz="2400" b="1" dirty="0"/>
              <a:t> </a:t>
            </a:r>
            <a:r>
              <a:rPr lang="en-US" sz="2400" b="1" dirty="0" err="1"/>
              <a:t>tekijöitä</a:t>
            </a:r>
            <a:endParaRPr lang="en-US" sz="2400" b="1" dirty="0"/>
          </a:p>
          <a:p>
            <a:r>
              <a:rPr lang="en-US" sz="2000" dirty="0"/>
              <a:t>* </a:t>
            </a:r>
            <a:r>
              <a:rPr lang="en-US" sz="2400" dirty="0" err="1"/>
              <a:t>yhteiskunnan</a:t>
            </a:r>
            <a:r>
              <a:rPr lang="en-US" sz="2400" dirty="0"/>
              <a:t> </a:t>
            </a:r>
            <a:r>
              <a:rPr lang="en-US" sz="2400" dirty="0" err="1"/>
              <a:t>rajalliset</a:t>
            </a:r>
            <a:r>
              <a:rPr lang="en-US" sz="2400" dirty="0"/>
              <a:t> </a:t>
            </a:r>
            <a:r>
              <a:rPr lang="en-US" sz="2400" dirty="0" err="1"/>
              <a:t>taloudelliset</a:t>
            </a:r>
            <a:r>
              <a:rPr lang="en-US" sz="2400" dirty="0"/>
              <a:t> </a:t>
            </a:r>
            <a:r>
              <a:rPr lang="en-US" sz="2400" dirty="0" err="1"/>
              <a:t>resurssit</a:t>
            </a:r>
            <a:endParaRPr lang="en-US" sz="2400" dirty="0"/>
          </a:p>
          <a:p>
            <a:r>
              <a:rPr lang="en-US" sz="2400" dirty="0"/>
              <a:t>* </a:t>
            </a:r>
            <a:r>
              <a:rPr lang="en-US" sz="2400" dirty="0" err="1"/>
              <a:t>ammattitaitoisen</a:t>
            </a:r>
            <a:r>
              <a:rPr lang="en-US" sz="2400" dirty="0"/>
              <a:t> </a:t>
            </a:r>
            <a:r>
              <a:rPr lang="en-US" sz="2400" dirty="0" err="1"/>
              <a:t>hoitohenkilökunnan</a:t>
            </a:r>
            <a:r>
              <a:rPr lang="en-US" sz="2400" dirty="0"/>
              <a:t> </a:t>
            </a:r>
            <a:r>
              <a:rPr lang="en-US" sz="2400" dirty="0" err="1"/>
              <a:t>riittävyys</a:t>
            </a:r>
            <a:r>
              <a:rPr lang="en-US" sz="2400" dirty="0"/>
              <a:t> ja </a:t>
            </a:r>
            <a:r>
              <a:rPr lang="en-US" sz="2400" dirty="0" err="1"/>
              <a:t>voimavarat</a:t>
            </a:r>
            <a:endParaRPr lang="en-US" sz="2400" dirty="0"/>
          </a:p>
          <a:p>
            <a:r>
              <a:rPr lang="en-US" sz="2400" dirty="0"/>
              <a:t>* </a:t>
            </a:r>
            <a:r>
              <a:rPr lang="en-US" sz="2400" dirty="0" err="1"/>
              <a:t>tieteen</a:t>
            </a:r>
            <a:r>
              <a:rPr lang="en-US" sz="2400" dirty="0"/>
              <a:t> ja </a:t>
            </a:r>
            <a:r>
              <a:rPr lang="en-US" sz="2400" dirty="0" err="1"/>
              <a:t>teknologian</a:t>
            </a:r>
            <a:r>
              <a:rPr lang="en-US" sz="2400" dirty="0"/>
              <a:t> </a:t>
            </a:r>
            <a:r>
              <a:rPr lang="en-US" sz="2400" dirty="0" err="1"/>
              <a:t>nopea</a:t>
            </a:r>
            <a:r>
              <a:rPr lang="en-US" sz="2400" dirty="0"/>
              <a:t> </a:t>
            </a:r>
            <a:r>
              <a:rPr lang="en-US" sz="2400" dirty="0" err="1"/>
              <a:t>kehitys</a:t>
            </a:r>
            <a:r>
              <a:rPr lang="en-US" sz="2400" dirty="0"/>
              <a:t> </a:t>
            </a:r>
          </a:p>
          <a:p>
            <a:r>
              <a:rPr lang="en-US" sz="2400" dirty="0"/>
              <a:t>* </a:t>
            </a:r>
            <a:r>
              <a:rPr lang="en-US" sz="2400" dirty="0" err="1"/>
              <a:t>väestön</a:t>
            </a:r>
            <a:r>
              <a:rPr lang="en-US" sz="2400" dirty="0"/>
              <a:t> </a:t>
            </a:r>
            <a:r>
              <a:rPr lang="en-US" sz="2400" dirty="0" err="1"/>
              <a:t>ikääntyminen</a:t>
            </a:r>
            <a:endParaRPr lang="en-US" sz="2400" dirty="0"/>
          </a:p>
          <a:p>
            <a:r>
              <a:rPr lang="en-US" sz="2400" dirty="0"/>
              <a:t>* </a:t>
            </a:r>
            <a:r>
              <a:rPr lang="en-US" sz="2400" dirty="0" err="1"/>
              <a:t>medikalisaatio</a:t>
            </a:r>
            <a:r>
              <a:rPr lang="en-US" sz="2400" dirty="0"/>
              <a:t> (</a:t>
            </a:r>
            <a:r>
              <a:rPr lang="en-US" sz="2400" dirty="0" err="1"/>
              <a:t>ylitutkiminen</a:t>
            </a:r>
            <a:r>
              <a:rPr lang="en-US" sz="2400" dirty="0"/>
              <a:t>, </a:t>
            </a:r>
            <a:r>
              <a:rPr lang="en-US" sz="2400" dirty="0" err="1"/>
              <a:t>ylidiagnosointi</a:t>
            </a:r>
            <a:r>
              <a:rPr lang="en-US" sz="2400" dirty="0"/>
              <a:t>, </a:t>
            </a:r>
            <a:r>
              <a:rPr lang="en-US" sz="2400" dirty="0" err="1"/>
              <a:t>ylihoito</a:t>
            </a:r>
            <a:r>
              <a:rPr lang="en-US" sz="2400" dirty="0"/>
              <a:t>)</a:t>
            </a:r>
            <a:endParaRPr lang="fi-FI" sz="2400" dirty="0"/>
          </a:p>
        </p:txBody>
      </p:sp>
      <p:sp>
        <p:nvSpPr>
          <p:cNvPr id="3" name="Sisällön paikkamerkki 2">
            <a:extLst>
              <a:ext uri="{FF2B5EF4-FFF2-40B4-BE49-F238E27FC236}">
                <a16:creationId xmlns:a16="http://schemas.microsoft.com/office/drawing/2014/main" id="{898C9C27-05C8-DDEF-7449-CBFBB584AE5D}"/>
              </a:ext>
            </a:extLst>
          </p:cNvPr>
          <p:cNvSpPr>
            <a:spLocks noGrp="1"/>
          </p:cNvSpPr>
          <p:nvPr>
            <p:ph sz="half" idx="1"/>
          </p:nvPr>
        </p:nvSpPr>
        <p:spPr>
          <a:xfrm>
            <a:off x="102964" y="2850195"/>
            <a:ext cx="11406009" cy="2599350"/>
          </a:xfrm>
        </p:spPr>
        <p:txBody>
          <a:bodyPr vert="horz" lIns="91440" tIns="45720" rIns="91440" bIns="45720" rtlCol="0">
            <a:normAutofit lnSpcReduction="10000"/>
          </a:bodyPr>
          <a:lstStyle/>
          <a:p>
            <a:r>
              <a:rPr lang="en-US" sz="2400" b="1" dirty="0" err="1"/>
              <a:t>Terveydenhuollon</a:t>
            </a:r>
            <a:r>
              <a:rPr lang="en-US" sz="2400" b="1" dirty="0"/>
              <a:t> </a:t>
            </a:r>
            <a:r>
              <a:rPr lang="en-US" sz="2400" b="1" dirty="0" err="1"/>
              <a:t>priorisoinnissa</a:t>
            </a:r>
            <a:r>
              <a:rPr lang="en-US" sz="2400" b="1" dirty="0"/>
              <a:t> </a:t>
            </a:r>
            <a:r>
              <a:rPr lang="en-US" sz="2400" dirty="0" err="1"/>
              <a:t>joudutaan</a:t>
            </a:r>
            <a:r>
              <a:rPr lang="en-US" sz="2400" dirty="0"/>
              <a:t> </a:t>
            </a:r>
            <a:r>
              <a:rPr lang="en-US" sz="2400" dirty="0" err="1"/>
              <a:t>ratkomaan</a:t>
            </a:r>
            <a:r>
              <a:rPr lang="en-US" sz="2400" dirty="0"/>
              <a:t>, </a:t>
            </a:r>
            <a:r>
              <a:rPr lang="en-US" sz="2400" dirty="0" err="1"/>
              <a:t>mitä</a:t>
            </a:r>
            <a:r>
              <a:rPr lang="en-US" sz="2400" dirty="0"/>
              <a:t> </a:t>
            </a:r>
            <a:r>
              <a:rPr lang="en-US" sz="2400" dirty="0" err="1"/>
              <a:t>hoitoja</a:t>
            </a:r>
            <a:r>
              <a:rPr lang="en-US" sz="2400" dirty="0"/>
              <a:t> </a:t>
            </a:r>
            <a:r>
              <a:rPr lang="en-US" sz="2400" dirty="0" err="1"/>
              <a:t>järjestetään</a:t>
            </a:r>
            <a:r>
              <a:rPr lang="en-US" sz="2400" dirty="0"/>
              <a:t>, </a:t>
            </a:r>
            <a:r>
              <a:rPr lang="en-US" sz="2400" dirty="0" err="1"/>
              <a:t>millä</a:t>
            </a:r>
            <a:r>
              <a:rPr lang="en-US" sz="2400" dirty="0"/>
              <a:t> </a:t>
            </a:r>
            <a:r>
              <a:rPr lang="en-US" sz="2400" dirty="0" err="1"/>
              <a:t>tavalla</a:t>
            </a:r>
            <a:r>
              <a:rPr lang="en-US" sz="2400" dirty="0"/>
              <a:t> ja </a:t>
            </a:r>
            <a:r>
              <a:rPr lang="en-US" sz="2400" dirty="0" err="1"/>
              <a:t>mille</a:t>
            </a:r>
            <a:r>
              <a:rPr lang="en-US" sz="2400" dirty="0"/>
              <a:t> </a:t>
            </a:r>
            <a:r>
              <a:rPr lang="en-US" sz="2400" dirty="0" err="1"/>
              <a:t>potilasryhmille</a:t>
            </a:r>
            <a:r>
              <a:rPr lang="en-US" sz="2400" dirty="0"/>
              <a:t>.</a:t>
            </a:r>
          </a:p>
          <a:p>
            <a:r>
              <a:rPr lang="en-US" sz="2400" b="1" dirty="0" err="1"/>
              <a:t>Hoidon</a:t>
            </a:r>
            <a:r>
              <a:rPr lang="en-US" sz="2400" b="1" dirty="0"/>
              <a:t> </a:t>
            </a:r>
            <a:r>
              <a:rPr lang="en-US" sz="2400" b="1" dirty="0" err="1"/>
              <a:t>saatavuuteen</a:t>
            </a:r>
            <a:r>
              <a:rPr lang="en-US" sz="2400" b="1" dirty="0"/>
              <a:t> tai </a:t>
            </a:r>
            <a:r>
              <a:rPr lang="en-US" sz="2400" b="1" dirty="0" err="1"/>
              <a:t>laatuun</a:t>
            </a:r>
            <a:r>
              <a:rPr lang="en-US" sz="2400" b="1" dirty="0"/>
              <a:t> </a:t>
            </a:r>
            <a:r>
              <a:rPr lang="en-US" sz="2400" b="1" dirty="0" err="1"/>
              <a:t>eivät</a:t>
            </a:r>
            <a:r>
              <a:rPr lang="en-US" sz="2400" b="1" dirty="0"/>
              <a:t> </a:t>
            </a:r>
            <a:r>
              <a:rPr lang="en-US" sz="2400" b="1" dirty="0" err="1"/>
              <a:t>saa</a:t>
            </a:r>
            <a:r>
              <a:rPr lang="en-US" sz="2400" b="1" dirty="0"/>
              <a:t> </a:t>
            </a:r>
            <a:r>
              <a:rPr lang="en-US" sz="2400" b="1" dirty="0" err="1"/>
              <a:t>vaikuttaa</a:t>
            </a:r>
            <a:r>
              <a:rPr lang="en-US" sz="2400" b="1" dirty="0"/>
              <a:t> </a:t>
            </a:r>
            <a:r>
              <a:rPr lang="en-US" sz="2400" dirty="0" err="1"/>
              <a:t>esim</a:t>
            </a:r>
            <a:r>
              <a:rPr lang="en-US" sz="2400" dirty="0"/>
              <a:t>. </a:t>
            </a:r>
            <a:r>
              <a:rPr lang="en-US" sz="2400" dirty="0" err="1"/>
              <a:t>potilaan</a:t>
            </a:r>
            <a:r>
              <a:rPr lang="en-US" sz="2400" dirty="0"/>
              <a:t> </a:t>
            </a:r>
            <a:r>
              <a:rPr lang="en-US" sz="2400" dirty="0" err="1"/>
              <a:t>ikä</a:t>
            </a:r>
            <a:r>
              <a:rPr lang="en-US" sz="2400" dirty="0"/>
              <a:t>, </a:t>
            </a:r>
            <a:r>
              <a:rPr lang="en-US" sz="2400" dirty="0" err="1"/>
              <a:t>asuinpaikka</a:t>
            </a:r>
            <a:r>
              <a:rPr lang="en-US" sz="2400" dirty="0"/>
              <a:t>, </a:t>
            </a:r>
            <a:r>
              <a:rPr lang="en-US" sz="2400" dirty="0" err="1"/>
              <a:t>sosiaalinen</a:t>
            </a:r>
            <a:r>
              <a:rPr lang="en-US" sz="2400" dirty="0"/>
              <a:t> </a:t>
            </a:r>
            <a:r>
              <a:rPr lang="en-US" sz="2400" dirty="0" err="1"/>
              <a:t>asema</a:t>
            </a:r>
            <a:r>
              <a:rPr lang="en-US" sz="2400" dirty="0"/>
              <a:t>, </a:t>
            </a:r>
            <a:r>
              <a:rPr lang="en-US" sz="2400" dirty="0" err="1"/>
              <a:t>sukupuoli</a:t>
            </a:r>
            <a:r>
              <a:rPr lang="en-US" sz="2400" dirty="0"/>
              <a:t>, </a:t>
            </a:r>
            <a:r>
              <a:rPr lang="en-US" sz="2400" dirty="0" err="1"/>
              <a:t>etninen</a:t>
            </a:r>
            <a:r>
              <a:rPr lang="en-US" sz="2400" dirty="0"/>
              <a:t> </a:t>
            </a:r>
            <a:r>
              <a:rPr lang="en-US" sz="2400" dirty="0" err="1"/>
              <a:t>tausta</a:t>
            </a:r>
            <a:r>
              <a:rPr lang="en-US" sz="2400" dirty="0"/>
              <a:t>, </a:t>
            </a:r>
            <a:r>
              <a:rPr lang="en-US" sz="2400" dirty="0" err="1"/>
              <a:t>kulttuuri</a:t>
            </a:r>
            <a:r>
              <a:rPr lang="en-US" sz="2400" dirty="0"/>
              <a:t>, </a:t>
            </a:r>
            <a:r>
              <a:rPr lang="en-US" sz="2400" dirty="0" err="1"/>
              <a:t>sukupuolinen</a:t>
            </a:r>
            <a:r>
              <a:rPr lang="en-US" sz="2400" dirty="0"/>
              <a:t> </a:t>
            </a:r>
            <a:r>
              <a:rPr lang="en-US" sz="2400" dirty="0" err="1"/>
              <a:t>suuntautuminen</a:t>
            </a:r>
            <a:r>
              <a:rPr lang="en-US" sz="2400" dirty="0"/>
              <a:t> tai se, </a:t>
            </a:r>
            <a:r>
              <a:rPr lang="en-US" sz="2400" dirty="0" err="1"/>
              <a:t>onko</a:t>
            </a:r>
            <a:r>
              <a:rPr lang="en-US" sz="2400" dirty="0"/>
              <a:t> </a:t>
            </a:r>
            <a:r>
              <a:rPr lang="en-US" sz="2400" dirty="0" err="1"/>
              <a:t>potilas</a:t>
            </a:r>
            <a:r>
              <a:rPr lang="en-US" sz="2400" dirty="0"/>
              <a:t> </a:t>
            </a:r>
            <a:r>
              <a:rPr lang="en-US" sz="2400" dirty="0" err="1"/>
              <a:t>omilla</a:t>
            </a:r>
            <a:r>
              <a:rPr lang="en-US" sz="2400" dirty="0"/>
              <a:t> </a:t>
            </a:r>
            <a:r>
              <a:rPr lang="en-US" sz="2400" dirty="0" err="1"/>
              <a:t>elämäntavoillaan</a:t>
            </a:r>
            <a:r>
              <a:rPr lang="en-US" sz="2400" dirty="0"/>
              <a:t> </a:t>
            </a:r>
            <a:r>
              <a:rPr lang="en-US" sz="2400" dirty="0" err="1"/>
              <a:t>mahdollisesti</a:t>
            </a:r>
            <a:r>
              <a:rPr lang="en-US" sz="2400" dirty="0"/>
              <a:t> </a:t>
            </a:r>
            <a:r>
              <a:rPr lang="en-US" sz="2400" dirty="0" err="1"/>
              <a:t>aiheuttanut</a:t>
            </a:r>
            <a:r>
              <a:rPr lang="en-US" sz="2400" dirty="0"/>
              <a:t> </a:t>
            </a:r>
            <a:r>
              <a:rPr lang="en-US" sz="2400" dirty="0" err="1"/>
              <a:t>sairauden</a:t>
            </a:r>
            <a:r>
              <a:rPr lang="en-US" sz="2400" dirty="0"/>
              <a:t>.</a:t>
            </a:r>
          </a:p>
          <a:p>
            <a:r>
              <a:rPr lang="en-US" sz="2400" b="1" dirty="0" err="1"/>
              <a:t>Hoitoetiikan</a:t>
            </a:r>
            <a:r>
              <a:rPr lang="en-US" sz="2400" dirty="0"/>
              <a:t> </a:t>
            </a:r>
            <a:r>
              <a:rPr lang="en-US" sz="2400" dirty="0" err="1"/>
              <a:t>mukaa</a:t>
            </a:r>
            <a:r>
              <a:rPr lang="en-US" sz="2400" dirty="0"/>
              <a:t> </a:t>
            </a:r>
            <a:r>
              <a:rPr lang="en-US" sz="2400" dirty="0" err="1"/>
              <a:t>priorisointi</a:t>
            </a:r>
            <a:r>
              <a:rPr lang="en-US" sz="2400" dirty="0"/>
              <a:t> </a:t>
            </a:r>
            <a:r>
              <a:rPr lang="en-US" sz="2400" dirty="0" err="1"/>
              <a:t>voi</a:t>
            </a:r>
            <a:r>
              <a:rPr lang="en-US" sz="2400" dirty="0"/>
              <a:t> </a:t>
            </a:r>
            <a:r>
              <a:rPr lang="en-US" sz="2400" dirty="0" err="1"/>
              <a:t>perustua</a:t>
            </a:r>
            <a:r>
              <a:rPr lang="en-US" sz="2400" dirty="0"/>
              <a:t> </a:t>
            </a:r>
            <a:r>
              <a:rPr lang="en-US" sz="2400" dirty="0" err="1"/>
              <a:t>sairauteen</a:t>
            </a:r>
            <a:r>
              <a:rPr lang="en-US" sz="2400" dirty="0"/>
              <a:t>, </a:t>
            </a:r>
            <a:r>
              <a:rPr lang="en-US" sz="2400" dirty="0" err="1"/>
              <a:t>hoidon</a:t>
            </a:r>
            <a:r>
              <a:rPr lang="en-US" sz="2400" dirty="0"/>
              <a:t> </a:t>
            </a:r>
            <a:r>
              <a:rPr lang="en-US" sz="2400" dirty="0" err="1"/>
              <a:t>tarpeeseen</a:t>
            </a:r>
            <a:r>
              <a:rPr lang="en-US" sz="2400" dirty="0"/>
              <a:t> tai </a:t>
            </a:r>
            <a:r>
              <a:rPr lang="en-US" sz="2400" dirty="0" err="1"/>
              <a:t>hoidon</a:t>
            </a:r>
            <a:r>
              <a:rPr lang="en-US" sz="2400" dirty="0"/>
              <a:t> </a:t>
            </a:r>
            <a:r>
              <a:rPr lang="en-US" sz="2400" dirty="0" err="1"/>
              <a:t>vaikuttavuuteen</a:t>
            </a:r>
            <a:r>
              <a:rPr lang="en-US" sz="2400" dirty="0"/>
              <a:t>.</a:t>
            </a:r>
          </a:p>
          <a:p>
            <a:endParaRPr lang="en-US" sz="2000" dirty="0"/>
          </a:p>
        </p:txBody>
      </p:sp>
      <p:sp>
        <p:nvSpPr>
          <p:cNvPr id="14" name="Tekstiruutu 13">
            <a:extLst>
              <a:ext uri="{FF2B5EF4-FFF2-40B4-BE49-F238E27FC236}">
                <a16:creationId xmlns:a16="http://schemas.microsoft.com/office/drawing/2014/main" id="{48B4EC31-3153-213A-4F9A-117167215EAB}"/>
              </a:ext>
            </a:extLst>
          </p:cNvPr>
          <p:cNvSpPr txBox="1"/>
          <p:nvPr/>
        </p:nvSpPr>
        <p:spPr>
          <a:xfrm rot="5400000">
            <a:off x="8571071" y="3265589"/>
            <a:ext cx="6705597" cy="307777"/>
          </a:xfrm>
          <a:prstGeom prst="rect">
            <a:avLst/>
          </a:prstGeom>
          <a:noFill/>
        </p:spPr>
        <p:txBody>
          <a:bodyPr wrap="square">
            <a:spAutoFit/>
          </a:bodyPr>
          <a:lstStyle/>
          <a:p>
            <a:pPr algn="ctr"/>
            <a:r>
              <a:rPr lang="fi-FI" sz="1400" dirty="0"/>
              <a:t>Kuva: Unsplash.com </a:t>
            </a:r>
            <a:r>
              <a:rPr lang="fi-FI" sz="1400" dirty="0" err="1"/>
              <a:t>Mulyadi</a:t>
            </a:r>
            <a:endParaRPr lang="fi-FI" sz="1400" dirty="0"/>
          </a:p>
        </p:txBody>
      </p:sp>
      <p:sp>
        <p:nvSpPr>
          <p:cNvPr id="5" name="Tekstiruutu 4">
            <a:extLst>
              <a:ext uri="{FF2B5EF4-FFF2-40B4-BE49-F238E27FC236}">
                <a16:creationId xmlns:a16="http://schemas.microsoft.com/office/drawing/2014/main" id="{258C15DD-4012-A475-766C-9132E5BE3221}"/>
              </a:ext>
            </a:extLst>
          </p:cNvPr>
          <p:cNvSpPr txBox="1"/>
          <p:nvPr/>
        </p:nvSpPr>
        <p:spPr>
          <a:xfrm>
            <a:off x="5480717" y="6636776"/>
            <a:ext cx="6175022" cy="261610"/>
          </a:xfrm>
          <a:prstGeom prst="rect">
            <a:avLst/>
          </a:prstGeom>
          <a:noFill/>
        </p:spPr>
        <p:txBody>
          <a:bodyPr wrap="square">
            <a:spAutoFit/>
          </a:bodyPr>
          <a:lstStyle/>
          <a:p>
            <a:r>
              <a:rPr lang="fi-FI" sz="1100" dirty="0"/>
              <a:t>https://www.hs.fi/mielipide/art-2000006260563.html</a:t>
            </a:r>
          </a:p>
        </p:txBody>
      </p:sp>
      <p:sp>
        <p:nvSpPr>
          <p:cNvPr id="9" name="Tekstiruutu 8">
            <a:extLst>
              <a:ext uri="{FF2B5EF4-FFF2-40B4-BE49-F238E27FC236}">
                <a16:creationId xmlns:a16="http://schemas.microsoft.com/office/drawing/2014/main" id="{014F0887-1A08-06DD-C544-14E48DA8F5C4}"/>
              </a:ext>
            </a:extLst>
          </p:cNvPr>
          <p:cNvSpPr txBox="1"/>
          <p:nvPr/>
        </p:nvSpPr>
        <p:spPr>
          <a:xfrm>
            <a:off x="-31349" y="6604556"/>
            <a:ext cx="6175022" cy="276999"/>
          </a:xfrm>
          <a:prstGeom prst="rect">
            <a:avLst/>
          </a:prstGeom>
          <a:noFill/>
        </p:spPr>
        <p:txBody>
          <a:bodyPr wrap="square">
            <a:spAutoFit/>
          </a:bodyPr>
          <a:lstStyle/>
          <a:p>
            <a:r>
              <a:rPr lang="fi-FI" sz="1200" dirty="0"/>
              <a:t>https://www.hs.fi/kotimaa/art-2000009026804.html</a:t>
            </a:r>
          </a:p>
        </p:txBody>
      </p:sp>
      <p:sp>
        <p:nvSpPr>
          <p:cNvPr id="11" name="Tekstiruutu 10">
            <a:extLst>
              <a:ext uri="{FF2B5EF4-FFF2-40B4-BE49-F238E27FC236}">
                <a16:creationId xmlns:a16="http://schemas.microsoft.com/office/drawing/2014/main" id="{E9E528FC-946D-E97E-48C9-9CF0FF3A15C5}"/>
              </a:ext>
            </a:extLst>
          </p:cNvPr>
          <p:cNvSpPr txBox="1"/>
          <p:nvPr/>
        </p:nvSpPr>
        <p:spPr>
          <a:xfrm>
            <a:off x="7010401" y="4904509"/>
            <a:ext cx="5181600" cy="1569660"/>
          </a:xfrm>
          <a:prstGeom prst="rect">
            <a:avLst/>
          </a:prstGeom>
          <a:noFill/>
        </p:spPr>
        <p:txBody>
          <a:bodyPr wrap="square">
            <a:spAutoFit/>
          </a:bodyPr>
          <a:lstStyle/>
          <a:p>
            <a:r>
              <a:rPr lang="fi-FI" sz="1600" b="0" i="0" dirty="0">
                <a:solidFill>
                  <a:schemeClr val="accent1"/>
                </a:solidFill>
                <a:effectLst/>
                <a:latin typeface="Publico"/>
              </a:rPr>
              <a:t>Suomen perustuslaki velvoittaa julkisen vallan turvaamaan lailla jokaiselle riittävät sosiaali- ja terveyspalvelut. Esimerkiksi Kuntaliiton lakimies </a:t>
            </a:r>
            <a:r>
              <a:rPr lang="fi-FI" sz="1600" i="0" dirty="0">
                <a:solidFill>
                  <a:srgbClr val="0563C1"/>
                </a:solidFill>
                <a:effectLst/>
                <a:latin typeface="Publico"/>
                <a:hlinkClick r:id="rId3">
                  <a:extLst>
                    <a:ext uri="{A12FA001-AC4F-418D-AE19-62706E023703}">
                      <ahyp:hlinkClr xmlns:ahyp="http://schemas.microsoft.com/office/drawing/2018/hyperlinkcolor" val="tx"/>
                    </a:ext>
                  </a:extLst>
                </a:hlinkClick>
              </a:rPr>
              <a:t>Kaisa-Maria </a:t>
            </a:r>
            <a:r>
              <a:rPr lang="fi-FI" sz="1600" i="0" dirty="0" err="1">
                <a:solidFill>
                  <a:schemeClr val="accent1"/>
                </a:solidFill>
                <a:effectLst/>
                <a:latin typeface="Publico"/>
                <a:hlinkClick r:id="rId3">
                  <a:extLst>
                    <a:ext uri="{A12FA001-AC4F-418D-AE19-62706E023703}">
                      <ahyp:hlinkClr xmlns:ahyp="http://schemas.microsoft.com/office/drawing/2018/hyperlinkcolor" val="tx"/>
                    </a:ext>
                  </a:extLst>
                </a:hlinkClick>
              </a:rPr>
              <a:t>Kimmel</a:t>
            </a:r>
            <a:r>
              <a:rPr lang="fi-FI" sz="1600" b="0" i="0" dirty="0">
                <a:solidFill>
                  <a:schemeClr val="accent1"/>
                </a:solidFill>
                <a:effectLst/>
                <a:latin typeface="Publico"/>
              </a:rPr>
              <a:t> on todennut </a:t>
            </a:r>
            <a:r>
              <a:rPr lang="fi-FI" sz="1600" b="0" i="0" dirty="0">
                <a:solidFill>
                  <a:schemeClr val="accent1"/>
                </a:solidFill>
                <a:effectLst/>
                <a:latin typeface="Publico"/>
                <a:hlinkClick r:id="rId4">
                  <a:extLst>
                    <a:ext uri="{A12FA001-AC4F-418D-AE19-62706E023703}">
                      <ahyp:hlinkClr xmlns:ahyp="http://schemas.microsoft.com/office/drawing/2018/hyperlinkcolor" val="tx"/>
                    </a:ext>
                  </a:extLst>
                </a:hlinkClick>
              </a:rPr>
              <a:t>Perustuslakiblogissa </a:t>
            </a:r>
            <a:r>
              <a:rPr lang="fi-FI" sz="1600" b="0" i="0" dirty="0">
                <a:solidFill>
                  <a:schemeClr val="accent1"/>
                </a:solidFill>
                <a:effectLst/>
                <a:latin typeface="Publico"/>
              </a:rPr>
              <a:t>vuonna 2020, että potilaan ”sosioekonominen asema, vammaisuus, sukupuoli tai etninen tausta” eivät saa vaikuttaa hoitoon pääsyyn.</a:t>
            </a:r>
            <a:endParaRPr lang="fi-FI" sz="1600" dirty="0">
              <a:solidFill>
                <a:schemeClr val="accent1"/>
              </a:solidFill>
            </a:endParaRPr>
          </a:p>
        </p:txBody>
      </p:sp>
      <p:sp>
        <p:nvSpPr>
          <p:cNvPr id="13" name="Tekstiruutu 12">
            <a:extLst>
              <a:ext uri="{FF2B5EF4-FFF2-40B4-BE49-F238E27FC236}">
                <a16:creationId xmlns:a16="http://schemas.microsoft.com/office/drawing/2014/main" id="{CB8E6094-FC70-1FB1-B2A6-F00C05B884B1}"/>
              </a:ext>
            </a:extLst>
          </p:cNvPr>
          <p:cNvSpPr txBox="1"/>
          <p:nvPr/>
        </p:nvSpPr>
        <p:spPr>
          <a:xfrm>
            <a:off x="0" y="6326836"/>
            <a:ext cx="6175022" cy="261610"/>
          </a:xfrm>
          <a:prstGeom prst="rect">
            <a:avLst/>
          </a:prstGeom>
          <a:noFill/>
        </p:spPr>
        <p:txBody>
          <a:bodyPr wrap="square">
            <a:spAutoFit/>
          </a:bodyPr>
          <a:lstStyle/>
          <a:p>
            <a:r>
              <a:rPr lang="fi-FI" sz="1100" dirty="0"/>
              <a:t>https://www.hs.fi/paivanlehti/30082022/art-2000009033987.html</a:t>
            </a:r>
          </a:p>
        </p:txBody>
      </p:sp>
      <p:sp>
        <p:nvSpPr>
          <p:cNvPr id="7" name="Tekstiruutu 6">
            <a:extLst>
              <a:ext uri="{FF2B5EF4-FFF2-40B4-BE49-F238E27FC236}">
                <a16:creationId xmlns:a16="http://schemas.microsoft.com/office/drawing/2014/main" id="{4B293F11-8F7B-D1B0-57AC-3B5E05C1C191}"/>
              </a:ext>
            </a:extLst>
          </p:cNvPr>
          <p:cNvSpPr txBox="1"/>
          <p:nvPr/>
        </p:nvSpPr>
        <p:spPr>
          <a:xfrm>
            <a:off x="8402342" y="462635"/>
            <a:ext cx="3521527" cy="1200329"/>
          </a:xfrm>
          <a:prstGeom prst="rect">
            <a:avLst/>
          </a:prstGeom>
          <a:noFill/>
        </p:spPr>
        <p:txBody>
          <a:bodyPr wrap="square">
            <a:spAutoFit/>
          </a:bodyPr>
          <a:lstStyle/>
          <a:p>
            <a:r>
              <a:rPr lang="fi-FI" dirty="0">
                <a:hlinkClick r:id="rId5"/>
              </a:rPr>
              <a:t>https://www.tehylehti.fi/fi/toissa/mita-priorisointi-oikeastaan-tarkoittaa-paulus-torkki</a:t>
            </a:r>
            <a:endParaRPr lang="fi-FI" dirty="0"/>
          </a:p>
          <a:p>
            <a:endParaRPr lang="fi-FI" dirty="0"/>
          </a:p>
        </p:txBody>
      </p:sp>
      <p:sp>
        <p:nvSpPr>
          <p:cNvPr id="10" name="Tekstiruutu 9">
            <a:extLst>
              <a:ext uri="{FF2B5EF4-FFF2-40B4-BE49-F238E27FC236}">
                <a16:creationId xmlns:a16="http://schemas.microsoft.com/office/drawing/2014/main" id="{12CF22D5-8094-AAAC-20B7-FC0AAD393E13}"/>
              </a:ext>
            </a:extLst>
          </p:cNvPr>
          <p:cNvSpPr txBox="1"/>
          <p:nvPr/>
        </p:nvSpPr>
        <p:spPr>
          <a:xfrm>
            <a:off x="28008" y="5176336"/>
            <a:ext cx="6999082" cy="1200329"/>
          </a:xfrm>
          <a:prstGeom prst="rect">
            <a:avLst/>
          </a:prstGeom>
          <a:noFill/>
        </p:spPr>
        <p:txBody>
          <a:bodyPr wrap="square">
            <a:spAutoFit/>
          </a:bodyPr>
          <a:lstStyle/>
          <a:p>
            <a:r>
              <a:rPr lang="fi-FI" dirty="0"/>
              <a:t>Kaikilla koulutusaloilla niin perus-, jatko- kuin täydennyskoulutuksessa tarvitaan lisää ymmärrystä siitä, mitä on kustannusvaikuttavuus, mitä on näyttöön perustuva päätöksenteko ja mitä ovat vaihtoehtoiskustannukset, Rajaniemi summaa.</a:t>
            </a:r>
          </a:p>
        </p:txBody>
      </p:sp>
      <p:sp>
        <p:nvSpPr>
          <p:cNvPr id="15" name="Tekstiruutu 14">
            <a:extLst>
              <a:ext uri="{FF2B5EF4-FFF2-40B4-BE49-F238E27FC236}">
                <a16:creationId xmlns:a16="http://schemas.microsoft.com/office/drawing/2014/main" id="{21B314DC-9B8B-E50F-65DA-CBED3E2E0F3F}"/>
              </a:ext>
            </a:extLst>
          </p:cNvPr>
          <p:cNvSpPr txBox="1"/>
          <p:nvPr/>
        </p:nvSpPr>
        <p:spPr>
          <a:xfrm>
            <a:off x="6129163" y="1799602"/>
            <a:ext cx="6172200" cy="307777"/>
          </a:xfrm>
          <a:prstGeom prst="rect">
            <a:avLst/>
          </a:prstGeom>
          <a:noFill/>
        </p:spPr>
        <p:txBody>
          <a:bodyPr wrap="square">
            <a:spAutoFit/>
          </a:bodyPr>
          <a:lstStyle/>
          <a:p>
            <a:r>
              <a:rPr lang="fi-FI" sz="1400" dirty="0"/>
              <a:t>https://www.apteekkari.fi/uutiset/jokainen-on-sairas-kun-oikein-tutkitaan/</a:t>
            </a:r>
          </a:p>
        </p:txBody>
      </p:sp>
    </p:spTree>
    <p:extLst>
      <p:ext uri="{BB962C8B-B14F-4D97-AF65-F5344CB8AC3E}">
        <p14:creationId xmlns:p14="http://schemas.microsoft.com/office/powerpoint/2010/main" val="328027094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fade">
                                      <p:cBhvr>
                                        <p:cTn id="37" dur="1000"/>
                                        <p:tgtEl>
                                          <p:spTgt spid="3">
                                            <p:txEl>
                                              <p:pRg st="0" end="0"/>
                                            </p:txEl>
                                          </p:spTgt>
                                        </p:tgtEl>
                                      </p:cBhvr>
                                    </p:animEffect>
                                    <p:anim calcmode="lin" valueType="num">
                                      <p:cBhvr>
                                        <p:cTn id="3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Effect transition="in" filter="fade">
                                      <p:cBhvr>
                                        <p:cTn id="44" dur="1000"/>
                                        <p:tgtEl>
                                          <p:spTgt spid="3">
                                            <p:txEl>
                                              <p:pRg st="1" end="1"/>
                                            </p:txEl>
                                          </p:spTgt>
                                        </p:tgtEl>
                                      </p:cBhvr>
                                    </p:animEffect>
                                    <p:anim calcmode="lin" valueType="num">
                                      <p:cBhvr>
                                        <p:cTn id="4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fade">
                                      <p:cBhvr>
                                        <p:cTn id="51" dur="1000"/>
                                        <p:tgtEl>
                                          <p:spTgt spid="3">
                                            <p:txEl>
                                              <p:pRg st="2" end="2"/>
                                            </p:txEl>
                                          </p:spTgt>
                                        </p:tgtEl>
                                      </p:cBhvr>
                                    </p:animEffect>
                                    <p:anim calcmode="lin" valueType="num">
                                      <p:cBhvr>
                                        <p:cTn id="5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8213CCB-A716-8D90-7165-215A0F1A3F4D}"/>
              </a:ext>
            </a:extLst>
          </p:cNvPr>
          <p:cNvPicPr>
            <a:picLocks noChangeAspect="1"/>
          </p:cNvPicPr>
          <p:nvPr/>
        </p:nvPicPr>
        <p:blipFill>
          <a:blip r:embed="rId2"/>
          <a:stretch>
            <a:fillRect/>
          </a:stretch>
        </p:blipFill>
        <p:spPr>
          <a:xfrm>
            <a:off x="0" y="0"/>
            <a:ext cx="9549356" cy="5248501"/>
          </a:xfrm>
          <a:prstGeom prst="rect">
            <a:avLst/>
          </a:prstGeom>
        </p:spPr>
      </p:pic>
      <p:sp>
        <p:nvSpPr>
          <p:cNvPr id="4" name="Tekstiruutu 3">
            <a:extLst>
              <a:ext uri="{FF2B5EF4-FFF2-40B4-BE49-F238E27FC236}">
                <a16:creationId xmlns:a16="http://schemas.microsoft.com/office/drawing/2014/main" id="{77EB1448-EC26-ADEE-7998-746CF1FE74EF}"/>
              </a:ext>
            </a:extLst>
          </p:cNvPr>
          <p:cNvSpPr txBox="1"/>
          <p:nvPr/>
        </p:nvSpPr>
        <p:spPr>
          <a:xfrm>
            <a:off x="434296" y="5557609"/>
            <a:ext cx="6231466" cy="1200329"/>
          </a:xfrm>
          <a:prstGeom prst="rect">
            <a:avLst/>
          </a:prstGeom>
          <a:noFill/>
        </p:spPr>
        <p:txBody>
          <a:bodyPr wrap="square">
            <a:spAutoFit/>
          </a:bodyPr>
          <a:lstStyle/>
          <a:p>
            <a:r>
              <a:rPr lang="fi-FI" dirty="0">
                <a:hlinkClick r:id="rId3"/>
              </a:rPr>
              <a:t>https://ilkkapohjalainen.fi/yleisolta/v%C3%A4est%C3%B6mme-vanhenee-samalla-lis%C3%A4%C3%A4ntyv%C3%A4t-kaatumistapaturmat-osteoporoosi-ja-murtumat</a:t>
            </a:r>
            <a:endParaRPr lang="fi-FI" dirty="0"/>
          </a:p>
          <a:p>
            <a:endParaRPr lang="fi-FI" dirty="0"/>
          </a:p>
        </p:txBody>
      </p:sp>
      <p:sp>
        <p:nvSpPr>
          <p:cNvPr id="5" name="Tekstiruutu 4">
            <a:extLst>
              <a:ext uri="{FF2B5EF4-FFF2-40B4-BE49-F238E27FC236}">
                <a16:creationId xmlns:a16="http://schemas.microsoft.com/office/drawing/2014/main" id="{DFDE3DC8-5E7F-FEDD-1BEB-3A87FF2315AB}"/>
              </a:ext>
            </a:extLst>
          </p:cNvPr>
          <p:cNvSpPr txBox="1"/>
          <p:nvPr/>
        </p:nvSpPr>
        <p:spPr>
          <a:xfrm>
            <a:off x="9624447" y="0"/>
            <a:ext cx="2410002" cy="5262979"/>
          </a:xfrm>
          <a:prstGeom prst="rect">
            <a:avLst/>
          </a:prstGeom>
          <a:noFill/>
        </p:spPr>
        <p:txBody>
          <a:bodyPr wrap="square">
            <a:spAutoFit/>
          </a:bodyPr>
          <a:lstStyle/>
          <a:p>
            <a:r>
              <a:rPr lang="fi-FI" sz="1600" dirty="0"/>
              <a:t>Tuloksemme viittaavat siihen, että liikunnan edistäminen voi tuoda merkittäviä taloudellisia hyötyjä sekä yksilöille että yhteiskunnalle. Terveystaloustieteellisestä näkökulmasta liikuntaan panostaminen voidaan nähdä investointina, jonka tulokset näkyvät terveyden lisäksi tuottavuuden parantumisena ja terveydenhuoltokulujen alenemisena, hän kommentoi yliopiston tiedotteessa.</a:t>
            </a:r>
          </a:p>
          <a:p>
            <a:r>
              <a:rPr lang="fi-FI" sz="1600" dirty="0">
                <a:hlinkClick r:id="rId4"/>
              </a:rPr>
              <a:t>https://yle.fi/a/74-20116322</a:t>
            </a:r>
            <a:endParaRPr lang="fi-FI" sz="1600" dirty="0"/>
          </a:p>
          <a:p>
            <a:endParaRPr lang="fi-FI" sz="1600" dirty="0"/>
          </a:p>
        </p:txBody>
      </p:sp>
    </p:spTree>
    <p:extLst>
      <p:ext uri="{BB962C8B-B14F-4D97-AF65-F5344CB8AC3E}">
        <p14:creationId xmlns:p14="http://schemas.microsoft.com/office/powerpoint/2010/main" val="268976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Sisällön paikkamerkki 5" descr="Kuva, joka sisältää kohteen henkilö, käyttäminen, käsi&#10;&#10;Kuvaus luotu automaattisesti">
            <a:extLst>
              <a:ext uri="{FF2B5EF4-FFF2-40B4-BE49-F238E27FC236}">
                <a16:creationId xmlns:a16="http://schemas.microsoft.com/office/drawing/2014/main" id="{AED696E6-8195-AC4B-B7CC-822F03B21A9E}"/>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852" r="2031"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1AEDD8FA-3BB6-13BA-BADE-699036EFB267}"/>
              </a:ext>
            </a:extLst>
          </p:cNvPr>
          <p:cNvSpPr>
            <a:spLocks noGrp="1"/>
          </p:cNvSpPr>
          <p:nvPr>
            <p:ph type="title"/>
          </p:nvPr>
        </p:nvSpPr>
        <p:spPr>
          <a:xfrm>
            <a:off x="66017" y="0"/>
            <a:ext cx="5455396" cy="1175921"/>
          </a:xfrm>
        </p:spPr>
        <p:txBody>
          <a:bodyPr vert="horz" lIns="91440" tIns="45720" rIns="91440" bIns="45720" rtlCol="0" anchor="ctr">
            <a:normAutofit fontScale="90000"/>
          </a:bodyPr>
          <a:lstStyle/>
          <a:p>
            <a:r>
              <a:rPr lang="en-US" sz="3700" b="1" dirty="0" err="1"/>
              <a:t>Terveydenhuollon</a:t>
            </a:r>
            <a:r>
              <a:rPr lang="en-US" sz="3700" b="1" dirty="0"/>
              <a:t> </a:t>
            </a:r>
            <a:br>
              <a:rPr lang="en-US" sz="3700" b="1" dirty="0"/>
            </a:br>
            <a:r>
              <a:rPr lang="en-US" sz="3700" b="1" dirty="0" err="1"/>
              <a:t>keskeiset</a:t>
            </a:r>
            <a:r>
              <a:rPr lang="en-US" sz="3700" b="1" dirty="0"/>
              <a:t> </a:t>
            </a:r>
            <a:r>
              <a:rPr lang="en-US" sz="3700" b="1" dirty="0" err="1"/>
              <a:t>eettiset</a:t>
            </a:r>
            <a:r>
              <a:rPr lang="en-US" sz="3700" b="1" dirty="0"/>
              <a:t> </a:t>
            </a:r>
            <a:r>
              <a:rPr lang="en-US" sz="3700" b="1" dirty="0" err="1"/>
              <a:t>periaatteet</a:t>
            </a:r>
            <a:endParaRPr lang="en-US" sz="3700" b="1" dirty="0"/>
          </a:p>
        </p:txBody>
      </p:sp>
      <p:sp>
        <p:nvSpPr>
          <p:cNvPr id="3" name="Sisällön paikkamerkki 2">
            <a:extLst>
              <a:ext uri="{FF2B5EF4-FFF2-40B4-BE49-F238E27FC236}">
                <a16:creationId xmlns:a16="http://schemas.microsoft.com/office/drawing/2014/main" id="{241F515E-0819-95BE-CC95-60F52F4D2ED0}"/>
              </a:ext>
            </a:extLst>
          </p:cNvPr>
          <p:cNvSpPr>
            <a:spLocks noGrp="1"/>
          </p:cNvSpPr>
          <p:nvPr>
            <p:ph sz="half" idx="1"/>
          </p:nvPr>
        </p:nvSpPr>
        <p:spPr>
          <a:xfrm>
            <a:off x="66017" y="1223962"/>
            <a:ext cx="4650851" cy="4410076"/>
          </a:xfrm>
        </p:spPr>
        <p:txBody>
          <a:bodyPr vert="horz" lIns="91440" tIns="45720" rIns="91440" bIns="45720" rtlCol="0">
            <a:normAutofit/>
          </a:bodyPr>
          <a:lstStyle/>
          <a:p>
            <a:pPr marL="0" indent="0">
              <a:buNone/>
            </a:pPr>
            <a:r>
              <a:rPr lang="en-US" sz="2400" dirty="0" err="1"/>
              <a:t>Kunnioittaa</a:t>
            </a:r>
            <a:endParaRPr lang="en-US" sz="2400" dirty="0"/>
          </a:p>
          <a:p>
            <a:pPr lvl="1"/>
            <a:r>
              <a:rPr lang="en-US" dirty="0" err="1"/>
              <a:t>ihmiselämää</a:t>
            </a:r>
            <a:endParaRPr lang="en-US" dirty="0"/>
          </a:p>
          <a:p>
            <a:pPr lvl="1"/>
            <a:r>
              <a:rPr lang="en-US" dirty="0" err="1"/>
              <a:t>ihmisarvoa</a:t>
            </a:r>
            <a:endParaRPr lang="en-US" dirty="0"/>
          </a:p>
          <a:p>
            <a:pPr lvl="1"/>
            <a:r>
              <a:rPr lang="en-US" dirty="0" err="1"/>
              <a:t>itsemääräämisoikeutta</a:t>
            </a:r>
            <a:endParaRPr lang="en-US" dirty="0"/>
          </a:p>
          <a:p>
            <a:pPr marL="0" indent="0">
              <a:buNone/>
            </a:pPr>
            <a:r>
              <a:rPr lang="en-US" sz="2400" dirty="0" err="1"/>
              <a:t>Velvoitteet</a:t>
            </a:r>
            <a:endParaRPr lang="en-US" sz="2400" dirty="0"/>
          </a:p>
          <a:p>
            <a:pPr lvl="1"/>
            <a:r>
              <a:rPr lang="en-US" dirty="0" err="1"/>
              <a:t>pitää</a:t>
            </a:r>
            <a:r>
              <a:rPr lang="en-US" dirty="0"/>
              <a:t> </a:t>
            </a:r>
            <a:r>
              <a:rPr lang="en-US" dirty="0" err="1"/>
              <a:t>huolta</a:t>
            </a:r>
            <a:r>
              <a:rPr lang="en-US" dirty="0"/>
              <a:t> ja </a:t>
            </a:r>
            <a:r>
              <a:rPr lang="en-US" dirty="0" err="1"/>
              <a:t>auttaa</a:t>
            </a:r>
            <a:endParaRPr lang="en-US" dirty="0"/>
          </a:p>
          <a:p>
            <a:pPr lvl="1"/>
            <a:r>
              <a:rPr lang="en-US" dirty="0" err="1"/>
              <a:t>välttää</a:t>
            </a:r>
            <a:r>
              <a:rPr lang="en-US" dirty="0"/>
              <a:t> </a:t>
            </a:r>
            <a:r>
              <a:rPr lang="en-US" dirty="0" err="1"/>
              <a:t>vahingon</a:t>
            </a:r>
            <a:r>
              <a:rPr lang="en-US" dirty="0"/>
              <a:t> </a:t>
            </a:r>
            <a:r>
              <a:rPr lang="en-US" dirty="0" err="1"/>
              <a:t>tuottamista</a:t>
            </a:r>
            <a:endParaRPr lang="en-US" dirty="0"/>
          </a:p>
          <a:p>
            <a:pPr marL="0" indent="0">
              <a:buNone/>
            </a:pPr>
            <a:r>
              <a:rPr lang="en-US" sz="2400" dirty="0" err="1"/>
              <a:t>Periaatteet</a:t>
            </a:r>
            <a:endParaRPr lang="en-US" sz="2400" dirty="0"/>
          </a:p>
          <a:p>
            <a:pPr lvl="1"/>
            <a:r>
              <a:rPr lang="en-US" dirty="0" err="1"/>
              <a:t>hyödyn</a:t>
            </a:r>
            <a:r>
              <a:rPr lang="en-US" dirty="0"/>
              <a:t>/</a:t>
            </a:r>
            <a:r>
              <a:rPr lang="en-US" dirty="0" err="1"/>
              <a:t>hyvän</a:t>
            </a:r>
            <a:r>
              <a:rPr lang="en-US" dirty="0"/>
              <a:t> </a:t>
            </a:r>
            <a:r>
              <a:rPr lang="en-US" dirty="0" err="1"/>
              <a:t>maksimointi</a:t>
            </a:r>
            <a:endParaRPr lang="en-US" dirty="0"/>
          </a:p>
          <a:p>
            <a:pPr lvl="1"/>
            <a:r>
              <a:rPr lang="en-US" dirty="0" err="1"/>
              <a:t>oikeudenmukaisuus</a:t>
            </a:r>
            <a:endParaRPr lang="en-US" dirty="0"/>
          </a:p>
          <a:p>
            <a:pPr lvl="1"/>
            <a:endParaRPr lang="en-US" sz="2000" dirty="0"/>
          </a:p>
        </p:txBody>
      </p:sp>
      <p:sp>
        <p:nvSpPr>
          <p:cNvPr id="10" name="Tekstiruutu 9">
            <a:extLst>
              <a:ext uri="{FF2B5EF4-FFF2-40B4-BE49-F238E27FC236}">
                <a16:creationId xmlns:a16="http://schemas.microsoft.com/office/drawing/2014/main" id="{0AB64060-5D6E-BD5F-CD04-C912B6732F8B}"/>
              </a:ext>
            </a:extLst>
          </p:cNvPr>
          <p:cNvSpPr txBox="1"/>
          <p:nvPr/>
        </p:nvSpPr>
        <p:spPr>
          <a:xfrm rot="5400000">
            <a:off x="8543094" y="3275113"/>
            <a:ext cx="6858000" cy="307777"/>
          </a:xfrm>
          <a:prstGeom prst="rect">
            <a:avLst/>
          </a:prstGeom>
          <a:noFill/>
        </p:spPr>
        <p:txBody>
          <a:bodyPr wrap="square">
            <a:spAutoFit/>
          </a:bodyPr>
          <a:lstStyle/>
          <a:p>
            <a:pPr algn="ctr"/>
            <a:r>
              <a:rPr lang="fi-FI" sz="1400" dirty="0">
                <a:solidFill>
                  <a:schemeClr val="bg1"/>
                </a:solidFill>
              </a:rPr>
              <a:t>Kuva: Unsplash.com National </a:t>
            </a:r>
            <a:r>
              <a:rPr lang="fi-FI" sz="1400" dirty="0" err="1">
                <a:solidFill>
                  <a:schemeClr val="bg1"/>
                </a:solidFill>
              </a:rPr>
              <a:t>Cancer</a:t>
            </a:r>
            <a:r>
              <a:rPr lang="fi-FI" sz="1400" dirty="0">
                <a:solidFill>
                  <a:schemeClr val="bg1"/>
                </a:solidFill>
              </a:rPr>
              <a:t> Institute</a:t>
            </a:r>
          </a:p>
        </p:txBody>
      </p:sp>
      <p:sp>
        <p:nvSpPr>
          <p:cNvPr id="5" name="Tekstiruutu 4">
            <a:extLst>
              <a:ext uri="{FF2B5EF4-FFF2-40B4-BE49-F238E27FC236}">
                <a16:creationId xmlns:a16="http://schemas.microsoft.com/office/drawing/2014/main" id="{CDE11110-072E-7E1C-A676-B7A0676866C5}"/>
              </a:ext>
            </a:extLst>
          </p:cNvPr>
          <p:cNvSpPr txBox="1"/>
          <p:nvPr/>
        </p:nvSpPr>
        <p:spPr>
          <a:xfrm>
            <a:off x="3862634" y="1223960"/>
            <a:ext cx="6141562" cy="646331"/>
          </a:xfrm>
          <a:prstGeom prst="rect">
            <a:avLst/>
          </a:prstGeom>
          <a:noFill/>
        </p:spPr>
        <p:txBody>
          <a:bodyPr wrap="square">
            <a:spAutoFit/>
          </a:bodyPr>
          <a:lstStyle/>
          <a:p>
            <a:r>
              <a:rPr lang="fi-FI" dirty="0"/>
              <a:t>Hoitojonoista eroon – miten terveydenhoito tulisi turvata? Haastattelussa HALI ry:n toimitusjohtaja Sanna </a:t>
            </a:r>
            <a:r>
              <a:rPr lang="fi-FI" dirty="0" err="1"/>
              <a:t>Aunesluoma</a:t>
            </a:r>
            <a:r>
              <a:rPr lang="fi-FI" dirty="0"/>
              <a:t>.</a:t>
            </a:r>
          </a:p>
        </p:txBody>
      </p:sp>
      <p:sp>
        <p:nvSpPr>
          <p:cNvPr id="8" name="Tekstiruutu 7">
            <a:extLst>
              <a:ext uri="{FF2B5EF4-FFF2-40B4-BE49-F238E27FC236}">
                <a16:creationId xmlns:a16="http://schemas.microsoft.com/office/drawing/2014/main" id="{2D049B61-B03F-1C49-78FA-24E1B51DCB97}"/>
              </a:ext>
            </a:extLst>
          </p:cNvPr>
          <p:cNvSpPr txBox="1"/>
          <p:nvPr/>
        </p:nvSpPr>
        <p:spPr>
          <a:xfrm>
            <a:off x="4448474" y="2088298"/>
            <a:ext cx="6141562" cy="923330"/>
          </a:xfrm>
          <a:prstGeom prst="rect">
            <a:avLst/>
          </a:prstGeom>
          <a:noFill/>
        </p:spPr>
        <p:txBody>
          <a:bodyPr wrap="square">
            <a:spAutoFit/>
          </a:bodyPr>
          <a:lstStyle/>
          <a:p>
            <a:r>
              <a:rPr lang="fi-FI" dirty="0">
                <a:hlinkClick r:id="rId3"/>
              </a:rPr>
              <a:t>https://www.mtv.fi/lyhyet/ba3243dbf7fa6f96583a/video-hoitojonoista-eroon-miten-terveydenhoito-tulisi-turvata</a:t>
            </a:r>
            <a:endParaRPr lang="fi-FI" dirty="0"/>
          </a:p>
          <a:p>
            <a:endParaRPr lang="fi-FI" dirty="0"/>
          </a:p>
        </p:txBody>
      </p:sp>
      <p:sp>
        <p:nvSpPr>
          <p:cNvPr id="12" name="Tekstiruutu 11">
            <a:extLst>
              <a:ext uri="{FF2B5EF4-FFF2-40B4-BE49-F238E27FC236}">
                <a16:creationId xmlns:a16="http://schemas.microsoft.com/office/drawing/2014/main" id="{1ED4AF67-5D64-DAFD-59F1-88D41E1781BE}"/>
              </a:ext>
            </a:extLst>
          </p:cNvPr>
          <p:cNvSpPr txBox="1"/>
          <p:nvPr/>
        </p:nvSpPr>
        <p:spPr>
          <a:xfrm>
            <a:off x="5128181" y="3229635"/>
            <a:ext cx="4876015" cy="3231654"/>
          </a:xfrm>
          <a:prstGeom prst="rect">
            <a:avLst/>
          </a:prstGeom>
          <a:noFill/>
        </p:spPr>
        <p:txBody>
          <a:bodyPr wrap="square">
            <a:spAutoFit/>
          </a:bodyPr>
          <a:lstStyle/>
          <a:p>
            <a:pPr algn="l">
              <a:spcAft>
                <a:spcPts val="1200"/>
              </a:spcAft>
              <a:buNone/>
            </a:pPr>
            <a:r>
              <a:rPr lang="fi-FI" b="1" i="0" dirty="0">
                <a:solidFill>
                  <a:srgbClr val="131415"/>
                </a:solidFill>
                <a:effectLst/>
                <a:latin typeface="Yle Next"/>
              </a:rPr>
              <a:t>Tampereella tutkitaan, voisiko tekoäly auttaa pikkulasten hoidon arvioinnissa</a:t>
            </a:r>
          </a:p>
          <a:p>
            <a:pPr algn="l">
              <a:spcAft>
                <a:spcPts val="1200"/>
              </a:spcAft>
              <a:buNone/>
            </a:pPr>
            <a:r>
              <a:rPr lang="fi-FI" b="0" i="0" dirty="0">
                <a:solidFill>
                  <a:srgbClr val="131415"/>
                </a:solidFill>
                <a:effectLst/>
                <a:latin typeface="Yle Next"/>
              </a:rPr>
              <a:t>Tampereella etsitään tekoälyltä apua kysymykseen, milloin lapsen oireet vaativat lähtöä päivystykseen ja milloin riittää kotihoito.</a:t>
            </a:r>
          </a:p>
          <a:p>
            <a:pPr algn="l">
              <a:spcAft>
                <a:spcPts val="2400"/>
              </a:spcAft>
              <a:buNone/>
            </a:pPr>
            <a:r>
              <a:rPr lang="fi-FI" b="0" i="0" dirty="0">
                <a:solidFill>
                  <a:srgbClr val="131415"/>
                </a:solidFill>
                <a:effectLst/>
                <a:latin typeface="Yle Next"/>
                <a:hlinkClick r:id="rId4"/>
              </a:rPr>
              <a:t>https://yle.fi/a/74-20181795</a:t>
            </a:r>
            <a:endParaRPr lang="fi-FI" b="0" i="0" dirty="0">
              <a:solidFill>
                <a:srgbClr val="131415"/>
              </a:solidFill>
              <a:effectLst/>
              <a:latin typeface="Yle Next"/>
            </a:endParaRPr>
          </a:p>
          <a:p>
            <a:pPr algn="l">
              <a:spcAft>
                <a:spcPts val="2400"/>
              </a:spcAft>
              <a:buNone/>
            </a:pPr>
            <a:endParaRPr lang="fi-FI" b="0" i="0" dirty="0">
              <a:solidFill>
                <a:srgbClr val="131415"/>
              </a:solidFill>
              <a:effectLst/>
              <a:latin typeface="Yle Next"/>
            </a:endParaRPr>
          </a:p>
          <a:p>
            <a:pPr algn="l">
              <a:spcAft>
                <a:spcPts val="2400"/>
              </a:spcAft>
              <a:buNone/>
            </a:pPr>
            <a:endParaRPr lang="fi-FI" b="0" i="0" dirty="0">
              <a:solidFill>
                <a:srgbClr val="131415"/>
              </a:solidFill>
              <a:effectLst/>
              <a:latin typeface="Yle Next"/>
            </a:endParaRPr>
          </a:p>
        </p:txBody>
      </p:sp>
    </p:spTree>
    <p:extLst>
      <p:ext uri="{BB962C8B-B14F-4D97-AF65-F5344CB8AC3E}">
        <p14:creationId xmlns:p14="http://schemas.microsoft.com/office/powerpoint/2010/main" val="23201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isällön paikkamerkki 9" descr="Kuva, joka sisältää kohteen henkilö, sisä, seinä, pitäminen&#10;&#10;Kuvaus luotu automaattisesti">
            <a:extLst>
              <a:ext uri="{FF2B5EF4-FFF2-40B4-BE49-F238E27FC236}">
                <a16:creationId xmlns:a16="http://schemas.microsoft.com/office/drawing/2014/main" id="{F6630BE9-EF1C-2EA1-B2D9-B3A9F939ADED}"/>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4883" b="10685"/>
          <a:stretch/>
        </p:blipFill>
        <p:spPr>
          <a:xfrm>
            <a:off x="2522356" y="10"/>
            <a:ext cx="9669642" cy="6857990"/>
          </a:xfrm>
          <a:prstGeom prst="rect">
            <a:avLst/>
          </a:prstGeom>
        </p:spPr>
      </p:pic>
      <p:sp>
        <p:nvSpPr>
          <p:cNvPr id="25" name="Rectangle 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2EBE0ACC-225F-6704-443C-03E640B2C4F7}"/>
              </a:ext>
            </a:extLst>
          </p:cNvPr>
          <p:cNvSpPr>
            <a:spLocks noGrp="1"/>
          </p:cNvSpPr>
          <p:nvPr>
            <p:ph type="title"/>
          </p:nvPr>
        </p:nvSpPr>
        <p:spPr>
          <a:xfrm>
            <a:off x="121920" y="0"/>
            <a:ext cx="5322046" cy="614779"/>
          </a:xfrm>
        </p:spPr>
        <p:txBody>
          <a:bodyPr vert="horz" lIns="91440" tIns="45720" rIns="91440" bIns="45720" rtlCol="0" anchor="ctr">
            <a:normAutofit/>
          </a:bodyPr>
          <a:lstStyle/>
          <a:p>
            <a:r>
              <a:rPr lang="en-US" sz="2800" b="1" dirty="0" err="1"/>
              <a:t>Esimerkkejä</a:t>
            </a:r>
            <a:r>
              <a:rPr lang="en-US" sz="2800" b="1" dirty="0"/>
              <a:t> </a:t>
            </a:r>
            <a:r>
              <a:rPr lang="en-US" sz="2800" b="1" dirty="0" err="1"/>
              <a:t>keskeisistä</a:t>
            </a:r>
            <a:r>
              <a:rPr lang="en-US" sz="2800" b="1" dirty="0"/>
              <a:t> </a:t>
            </a:r>
            <a:r>
              <a:rPr lang="en-US" sz="2800" b="1" dirty="0" err="1"/>
              <a:t>periaatteista</a:t>
            </a:r>
            <a:endParaRPr lang="en-US" sz="2800" b="1" dirty="0"/>
          </a:p>
        </p:txBody>
      </p:sp>
      <p:sp>
        <p:nvSpPr>
          <p:cNvPr id="3" name="Sisällön paikkamerkki 2">
            <a:extLst>
              <a:ext uri="{FF2B5EF4-FFF2-40B4-BE49-F238E27FC236}">
                <a16:creationId xmlns:a16="http://schemas.microsoft.com/office/drawing/2014/main" id="{AEA98B3B-FAD4-5AA7-2E10-FBFD53F9B537}"/>
              </a:ext>
            </a:extLst>
          </p:cNvPr>
          <p:cNvSpPr>
            <a:spLocks noGrp="1"/>
          </p:cNvSpPr>
          <p:nvPr>
            <p:ph sz="half" idx="1"/>
          </p:nvPr>
        </p:nvSpPr>
        <p:spPr>
          <a:xfrm>
            <a:off x="4934" y="707699"/>
            <a:ext cx="5974081" cy="5906770"/>
          </a:xfrm>
        </p:spPr>
        <p:txBody>
          <a:bodyPr vert="horz" lIns="91440" tIns="45720" rIns="91440" bIns="45720" rtlCol="0">
            <a:normAutofit/>
          </a:bodyPr>
          <a:lstStyle/>
          <a:p>
            <a:pPr marL="0" indent="0">
              <a:buNone/>
            </a:pPr>
            <a:r>
              <a:rPr lang="en-US" sz="2000" b="1" dirty="0" err="1"/>
              <a:t>Ihmisarvon</a:t>
            </a:r>
            <a:r>
              <a:rPr lang="en-US" sz="2000" b="1" dirty="0"/>
              <a:t> </a:t>
            </a:r>
            <a:r>
              <a:rPr lang="en-US" sz="2000" b="1" dirty="0" err="1"/>
              <a:t>kunnioittaminen</a:t>
            </a:r>
            <a:endParaRPr lang="en-US" sz="2000" b="1" dirty="0"/>
          </a:p>
          <a:p>
            <a:r>
              <a:rPr lang="en-US" sz="2000" dirty="0" err="1"/>
              <a:t>ihmisoikeudet</a:t>
            </a:r>
            <a:r>
              <a:rPr lang="en-US" sz="2000" dirty="0"/>
              <a:t>, </a:t>
            </a:r>
            <a:r>
              <a:rPr lang="en-US" sz="2000" dirty="0" err="1"/>
              <a:t>itsemääräämisoikeus</a:t>
            </a:r>
            <a:r>
              <a:rPr lang="en-US" sz="2000" dirty="0"/>
              <a:t>, </a:t>
            </a:r>
            <a:r>
              <a:rPr lang="en-US" sz="2000" dirty="0" err="1"/>
              <a:t>valinnanvapaus</a:t>
            </a:r>
            <a:endParaRPr lang="en-US" sz="2000" dirty="0"/>
          </a:p>
          <a:p>
            <a:r>
              <a:rPr lang="en-US" sz="2000" dirty="0" err="1"/>
              <a:t>oikeus</a:t>
            </a:r>
            <a:r>
              <a:rPr lang="en-US" sz="2000" dirty="0"/>
              <a:t> </a:t>
            </a:r>
            <a:r>
              <a:rPr lang="en-US" sz="2000" dirty="0" err="1"/>
              <a:t>elää</a:t>
            </a:r>
            <a:r>
              <a:rPr lang="en-US" sz="2000" dirty="0"/>
              <a:t> </a:t>
            </a:r>
            <a:r>
              <a:rPr lang="en-US" sz="2000" dirty="0" err="1"/>
              <a:t>vapaana</a:t>
            </a:r>
            <a:r>
              <a:rPr lang="en-US" sz="2000" dirty="0"/>
              <a:t> </a:t>
            </a:r>
            <a:r>
              <a:rPr lang="en-US" sz="2000" dirty="0" err="1"/>
              <a:t>kivusta</a:t>
            </a:r>
            <a:r>
              <a:rPr lang="en-US" sz="2000" dirty="0"/>
              <a:t> ja </a:t>
            </a:r>
            <a:r>
              <a:rPr lang="en-US" sz="2000" dirty="0" err="1"/>
              <a:t>kärsimyksestä</a:t>
            </a:r>
            <a:endParaRPr lang="en-US" sz="2000" dirty="0"/>
          </a:p>
          <a:p>
            <a:r>
              <a:rPr lang="en-US" sz="2000" dirty="0" err="1"/>
              <a:t>oikeus</a:t>
            </a:r>
            <a:r>
              <a:rPr lang="en-US" sz="2000" dirty="0"/>
              <a:t> </a:t>
            </a:r>
            <a:r>
              <a:rPr lang="en-US" sz="2000" dirty="0" err="1"/>
              <a:t>avunsaantiin</a:t>
            </a:r>
            <a:r>
              <a:rPr lang="en-US" sz="2000" dirty="0"/>
              <a:t>, </a:t>
            </a:r>
            <a:r>
              <a:rPr lang="en-US" sz="2000" dirty="0" err="1"/>
              <a:t>yksityisyyteen</a:t>
            </a:r>
            <a:r>
              <a:rPr lang="en-US" sz="2000" dirty="0"/>
              <a:t> ja </a:t>
            </a:r>
            <a:r>
              <a:rPr lang="en-US" sz="2000" dirty="0" err="1"/>
              <a:t>arvokkaaseen</a:t>
            </a:r>
            <a:r>
              <a:rPr lang="en-US" sz="2000" dirty="0"/>
              <a:t> </a:t>
            </a:r>
            <a:r>
              <a:rPr lang="en-US" sz="2000" dirty="0" err="1"/>
              <a:t>kohteluun</a:t>
            </a:r>
            <a:endParaRPr lang="en-US" sz="2000" dirty="0"/>
          </a:p>
          <a:p>
            <a:r>
              <a:rPr lang="en-US" sz="2000" dirty="0" err="1"/>
              <a:t>koskee</a:t>
            </a:r>
            <a:r>
              <a:rPr lang="en-US" sz="2000" dirty="0"/>
              <a:t> </a:t>
            </a:r>
            <a:r>
              <a:rPr lang="en-US" sz="2000" dirty="0" err="1"/>
              <a:t>niin</a:t>
            </a:r>
            <a:r>
              <a:rPr lang="en-US" sz="2000" dirty="0"/>
              <a:t> </a:t>
            </a:r>
            <a:r>
              <a:rPr lang="en-US" sz="2000" dirty="0" err="1"/>
              <a:t>asiakkaita</a:t>
            </a:r>
            <a:r>
              <a:rPr lang="en-US" sz="2000" dirty="0"/>
              <a:t>/</a:t>
            </a:r>
            <a:r>
              <a:rPr lang="en-US" sz="2000" dirty="0" err="1"/>
              <a:t>potilaita</a:t>
            </a:r>
            <a:r>
              <a:rPr lang="en-US" sz="2000" dirty="0"/>
              <a:t> </a:t>
            </a:r>
            <a:r>
              <a:rPr lang="en-US" sz="2000" dirty="0" err="1"/>
              <a:t>kuin</a:t>
            </a:r>
            <a:r>
              <a:rPr lang="en-US" sz="2000" dirty="0"/>
              <a:t> </a:t>
            </a:r>
            <a:r>
              <a:rPr lang="en-US" sz="2000" dirty="0" err="1"/>
              <a:t>heidän</a:t>
            </a:r>
            <a:r>
              <a:rPr lang="en-US" sz="2000" dirty="0"/>
              <a:t> </a:t>
            </a:r>
            <a:r>
              <a:rPr lang="en-US" sz="2000" dirty="0" err="1"/>
              <a:t>läheisiään</a:t>
            </a:r>
            <a:endParaRPr lang="en-US" sz="2000" dirty="0"/>
          </a:p>
          <a:p>
            <a:pPr marL="0" indent="0">
              <a:buNone/>
            </a:pPr>
            <a:r>
              <a:rPr lang="en-US" sz="2000" b="1" dirty="0" err="1"/>
              <a:t>Elämän</a:t>
            </a:r>
            <a:r>
              <a:rPr lang="en-US" sz="2000" b="1" dirty="0"/>
              <a:t> </a:t>
            </a:r>
            <a:r>
              <a:rPr lang="en-US" sz="2000" b="1" dirty="0" err="1"/>
              <a:t>kunnioittaminen</a:t>
            </a:r>
            <a:endParaRPr lang="en-US" sz="2000" b="1" dirty="0"/>
          </a:p>
          <a:p>
            <a:r>
              <a:rPr lang="en-US" sz="2000" dirty="0" err="1"/>
              <a:t>periaate</a:t>
            </a:r>
            <a:r>
              <a:rPr lang="en-US" sz="2000" dirty="0"/>
              <a:t>: </a:t>
            </a:r>
            <a:r>
              <a:rPr lang="en-US" sz="2000" dirty="0" err="1"/>
              <a:t>kaikella</a:t>
            </a:r>
            <a:r>
              <a:rPr lang="en-US" sz="2000" dirty="0"/>
              <a:t> </a:t>
            </a:r>
            <a:r>
              <a:rPr lang="en-US" sz="2000" dirty="0" err="1"/>
              <a:t>elämällä</a:t>
            </a:r>
            <a:r>
              <a:rPr lang="en-US" sz="2000" dirty="0"/>
              <a:t> on </a:t>
            </a:r>
            <a:r>
              <a:rPr lang="en-US" sz="2000" dirty="0" err="1"/>
              <a:t>arvoa</a:t>
            </a:r>
            <a:endParaRPr lang="en-US" sz="2000" dirty="0"/>
          </a:p>
          <a:p>
            <a:r>
              <a:rPr lang="en-US" sz="2000" dirty="0" err="1"/>
              <a:t>pyrittävä</a:t>
            </a:r>
            <a:r>
              <a:rPr lang="en-US" sz="2000" dirty="0"/>
              <a:t> </a:t>
            </a:r>
            <a:r>
              <a:rPr lang="en-US" sz="2000" dirty="0" err="1"/>
              <a:t>edistämään</a:t>
            </a:r>
            <a:r>
              <a:rPr lang="en-US" sz="2000" dirty="0"/>
              <a:t> </a:t>
            </a:r>
            <a:r>
              <a:rPr lang="en-US" sz="2000" dirty="0" err="1"/>
              <a:t>inhimillisen</a:t>
            </a:r>
            <a:r>
              <a:rPr lang="en-US" sz="2000" dirty="0"/>
              <a:t> </a:t>
            </a:r>
            <a:r>
              <a:rPr lang="en-US" sz="2000" dirty="0" err="1"/>
              <a:t>elämän</a:t>
            </a:r>
            <a:r>
              <a:rPr lang="en-US" sz="2000" dirty="0"/>
              <a:t> </a:t>
            </a:r>
            <a:r>
              <a:rPr lang="en-US" sz="2000" dirty="0" err="1"/>
              <a:t>säilymistä</a:t>
            </a:r>
            <a:r>
              <a:rPr lang="en-US" sz="2000" dirty="0"/>
              <a:t> ja </a:t>
            </a:r>
            <a:r>
              <a:rPr lang="en-US" sz="2000" dirty="0" err="1"/>
              <a:t>vältettävä</a:t>
            </a:r>
            <a:r>
              <a:rPr lang="en-US" sz="2000" dirty="0"/>
              <a:t> </a:t>
            </a:r>
            <a:r>
              <a:rPr lang="en-US" sz="2000" dirty="0" err="1"/>
              <a:t>sitä</a:t>
            </a:r>
            <a:r>
              <a:rPr lang="en-US" sz="2000" dirty="0"/>
              <a:t>, </a:t>
            </a:r>
            <a:r>
              <a:rPr lang="en-US" sz="2000" dirty="0" err="1"/>
              <a:t>mikä</a:t>
            </a:r>
            <a:r>
              <a:rPr lang="en-US" sz="2000" dirty="0"/>
              <a:t> </a:t>
            </a:r>
            <a:r>
              <a:rPr lang="en-US" sz="2000" dirty="0" err="1"/>
              <a:t>heikentää</a:t>
            </a:r>
            <a:r>
              <a:rPr lang="en-US" sz="2000" dirty="0"/>
              <a:t> </a:t>
            </a:r>
            <a:r>
              <a:rPr lang="en-US" sz="2000" dirty="0" err="1"/>
              <a:t>sitä</a:t>
            </a:r>
            <a:endParaRPr lang="en-US" sz="2000" dirty="0"/>
          </a:p>
          <a:p>
            <a:r>
              <a:rPr lang="en-US" sz="2000" dirty="0" err="1"/>
              <a:t>velvoittaa</a:t>
            </a:r>
            <a:r>
              <a:rPr lang="en-US" sz="2000" dirty="0"/>
              <a:t> </a:t>
            </a:r>
            <a:r>
              <a:rPr lang="en-US" sz="2000" dirty="0" err="1"/>
              <a:t>huolehtimaan</a:t>
            </a:r>
            <a:r>
              <a:rPr lang="en-US" sz="2000" dirty="0"/>
              <a:t> </a:t>
            </a:r>
            <a:r>
              <a:rPr lang="en-US" sz="2000" dirty="0" err="1"/>
              <a:t>potilaan</a:t>
            </a:r>
            <a:r>
              <a:rPr lang="en-US" sz="2000" dirty="0"/>
              <a:t> </a:t>
            </a:r>
            <a:r>
              <a:rPr lang="en-US" sz="2000" dirty="0" err="1"/>
              <a:t>hengen</a:t>
            </a:r>
            <a:r>
              <a:rPr lang="en-US" sz="2000" dirty="0"/>
              <a:t> </a:t>
            </a:r>
            <a:r>
              <a:rPr lang="en-US" sz="2000" dirty="0" err="1"/>
              <a:t>säilymisestä</a:t>
            </a:r>
            <a:r>
              <a:rPr lang="en-US" sz="2000" dirty="0"/>
              <a:t> </a:t>
            </a:r>
            <a:r>
              <a:rPr lang="en-US" sz="2000" dirty="0" err="1"/>
              <a:t>mahdollisimman</a:t>
            </a:r>
            <a:r>
              <a:rPr lang="en-US" sz="2000" dirty="0"/>
              <a:t> </a:t>
            </a:r>
            <a:r>
              <a:rPr lang="en-US" sz="2000" dirty="0" err="1"/>
              <a:t>pitkään</a:t>
            </a:r>
            <a:endParaRPr lang="en-US" sz="2000" dirty="0"/>
          </a:p>
          <a:p>
            <a:pPr marL="0" indent="0">
              <a:buNone/>
            </a:pPr>
            <a:r>
              <a:rPr lang="en-US" sz="2000" b="1" dirty="0" err="1"/>
              <a:t>Oikeudenmukaisuus</a:t>
            </a:r>
            <a:endParaRPr lang="en-US" sz="2000" b="1" dirty="0"/>
          </a:p>
          <a:p>
            <a:r>
              <a:rPr lang="en-US" sz="2000" dirty="0" err="1"/>
              <a:t>yhtäläisen</a:t>
            </a:r>
            <a:r>
              <a:rPr lang="en-US" sz="2000" dirty="0"/>
              <a:t> </a:t>
            </a:r>
            <a:r>
              <a:rPr lang="en-US" sz="2000" dirty="0" err="1"/>
              <a:t>hoidon</a:t>
            </a:r>
            <a:r>
              <a:rPr lang="en-US" sz="2000" dirty="0"/>
              <a:t> </a:t>
            </a:r>
            <a:r>
              <a:rPr lang="en-US" sz="2000" dirty="0" err="1"/>
              <a:t>tarpeessa</a:t>
            </a:r>
            <a:r>
              <a:rPr lang="en-US" sz="2000" dirty="0"/>
              <a:t> </a:t>
            </a:r>
            <a:r>
              <a:rPr lang="en-US" sz="2000" dirty="0" err="1"/>
              <a:t>olevat</a:t>
            </a:r>
            <a:r>
              <a:rPr lang="en-US" sz="2000" dirty="0"/>
              <a:t> </a:t>
            </a:r>
            <a:r>
              <a:rPr lang="en-US" sz="2000" dirty="0" err="1"/>
              <a:t>potilaat</a:t>
            </a:r>
            <a:r>
              <a:rPr lang="en-US" sz="2000" dirty="0"/>
              <a:t> </a:t>
            </a:r>
            <a:r>
              <a:rPr lang="en-US" sz="2000" dirty="0" err="1"/>
              <a:t>hoidetaan</a:t>
            </a:r>
            <a:r>
              <a:rPr lang="en-US" sz="2000" dirty="0"/>
              <a:t> </a:t>
            </a:r>
            <a:r>
              <a:rPr lang="en-US" sz="2000" dirty="0" err="1"/>
              <a:t>samojen</a:t>
            </a:r>
            <a:r>
              <a:rPr lang="en-US" sz="2000" dirty="0"/>
              <a:t> </a:t>
            </a:r>
            <a:r>
              <a:rPr lang="en-US" sz="2000" dirty="0" err="1"/>
              <a:t>periaatteiden</a:t>
            </a:r>
            <a:r>
              <a:rPr lang="en-US" sz="2000" dirty="0"/>
              <a:t> </a:t>
            </a:r>
            <a:r>
              <a:rPr lang="en-US" sz="2000" dirty="0" err="1"/>
              <a:t>mukaisesti</a:t>
            </a:r>
            <a:endParaRPr lang="en-US" sz="2000" dirty="0"/>
          </a:p>
        </p:txBody>
      </p:sp>
      <p:sp>
        <p:nvSpPr>
          <p:cNvPr id="15" name="Tekstiruutu 14">
            <a:extLst>
              <a:ext uri="{FF2B5EF4-FFF2-40B4-BE49-F238E27FC236}">
                <a16:creationId xmlns:a16="http://schemas.microsoft.com/office/drawing/2014/main" id="{B23C9EF3-3AC1-CFF7-280F-9723AC33D087}"/>
              </a:ext>
            </a:extLst>
          </p:cNvPr>
          <p:cNvSpPr txBox="1"/>
          <p:nvPr/>
        </p:nvSpPr>
        <p:spPr>
          <a:xfrm rot="5400000">
            <a:off x="8580112" y="3182191"/>
            <a:ext cx="6672159" cy="307777"/>
          </a:xfrm>
          <a:prstGeom prst="rect">
            <a:avLst/>
          </a:prstGeom>
          <a:noFill/>
        </p:spPr>
        <p:txBody>
          <a:bodyPr wrap="square">
            <a:spAutoFit/>
          </a:bodyPr>
          <a:lstStyle/>
          <a:p>
            <a:pPr algn="ctr"/>
            <a:r>
              <a:rPr lang="fi-FI" sz="1400" dirty="0">
                <a:solidFill>
                  <a:schemeClr val="bg1"/>
                </a:solidFill>
              </a:rPr>
              <a:t>Kuva: Unsplash.com Patty </a:t>
            </a:r>
            <a:r>
              <a:rPr lang="fi-FI" sz="1400" dirty="0" err="1">
                <a:solidFill>
                  <a:schemeClr val="bg1"/>
                </a:solidFill>
              </a:rPr>
              <a:t>Brito</a:t>
            </a:r>
            <a:endParaRPr lang="fi-FI" sz="1400" dirty="0">
              <a:solidFill>
                <a:schemeClr val="bg1"/>
              </a:solidFill>
            </a:endParaRPr>
          </a:p>
        </p:txBody>
      </p:sp>
      <p:sp>
        <p:nvSpPr>
          <p:cNvPr id="5" name="Tekstiruutu 4">
            <a:extLst>
              <a:ext uri="{FF2B5EF4-FFF2-40B4-BE49-F238E27FC236}">
                <a16:creationId xmlns:a16="http://schemas.microsoft.com/office/drawing/2014/main" id="{FA80CB4C-FD9A-32EB-3920-7D38BB4CD78E}"/>
              </a:ext>
            </a:extLst>
          </p:cNvPr>
          <p:cNvSpPr txBox="1"/>
          <p:nvPr/>
        </p:nvSpPr>
        <p:spPr>
          <a:xfrm>
            <a:off x="4328153" y="551879"/>
            <a:ext cx="6124222" cy="646331"/>
          </a:xfrm>
          <a:prstGeom prst="rect">
            <a:avLst/>
          </a:prstGeom>
          <a:noFill/>
        </p:spPr>
        <p:txBody>
          <a:bodyPr wrap="square">
            <a:spAutoFit/>
          </a:bodyPr>
          <a:lstStyle/>
          <a:p>
            <a:r>
              <a:rPr lang="fi-FI" dirty="0">
                <a:hlinkClick r:id="rId3"/>
              </a:rPr>
              <a:t>https://areena.yle.fi/1-70653788</a:t>
            </a:r>
            <a:endParaRPr lang="fi-FI" dirty="0"/>
          </a:p>
          <a:p>
            <a:endParaRPr lang="fi-FI" dirty="0"/>
          </a:p>
        </p:txBody>
      </p:sp>
    </p:spTree>
    <p:extLst>
      <p:ext uri="{BB962C8B-B14F-4D97-AF65-F5344CB8AC3E}">
        <p14:creationId xmlns:p14="http://schemas.microsoft.com/office/powerpoint/2010/main" val="173741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C6117BF-C595-303A-02CA-CC93761A383E}"/>
              </a:ext>
            </a:extLst>
          </p:cNvPr>
          <p:cNvSpPr>
            <a:spLocks noGrp="1"/>
          </p:cNvSpPr>
          <p:nvPr>
            <p:ph type="title"/>
          </p:nvPr>
        </p:nvSpPr>
        <p:spPr>
          <a:xfrm>
            <a:off x="66674" y="0"/>
            <a:ext cx="10687051" cy="582473"/>
          </a:xfrm>
        </p:spPr>
        <p:txBody>
          <a:bodyPr>
            <a:normAutofit/>
          </a:bodyPr>
          <a:lstStyle/>
          <a:p>
            <a:pPr algn="ctr"/>
            <a:r>
              <a:rPr lang="fi-FI" sz="3200" b="1" dirty="0">
                <a:solidFill>
                  <a:srgbClr val="0070C0"/>
                </a:solidFill>
              </a:rPr>
              <a:t>Terveyspalveluiden eriarvoisuuteen liittyviä tekijöitä</a:t>
            </a:r>
          </a:p>
        </p:txBody>
      </p:sp>
      <p:sp>
        <p:nvSpPr>
          <p:cNvPr id="3" name="Sisällön paikkamerkki 2">
            <a:extLst>
              <a:ext uri="{FF2B5EF4-FFF2-40B4-BE49-F238E27FC236}">
                <a16:creationId xmlns:a16="http://schemas.microsoft.com/office/drawing/2014/main" id="{5748B18F-CC31-F7FD-94E8-D63B4E9DA013}"/>
              </a:ext>
            </a:extLst>
          </p:cNvPr>
          <p:cNvSpPr>
            <a:spLocks noGrp="1"/>
          </p:cNvSpPr>
          <p:nvPr>
            <p:ph sz="half" idx="1"/>
          </p:nvPr>
        </p:nvSpPr>
        <p:spPr>
          <a:xfrm>
            <a:off x="-3240" y="1347128"/>
            <a:ext cx="3587967" cy="4743450"/>
          </a:xfrm>
        </p:spPr>
        <p:txBody>
          <a:bodyPr>
            <a:normAutofit/>
          </a:bodyPr>
          <a:lstStyle/>
          <a:p>
            <a:pPr marL="0" indent="0">
              <a:buNone/>
            </a:pPr>
            <a:r>
              <a:rPr lang="fi-FI" sz="2000" b="1" dirty="0"/>
              <a:t>Erot palveluiden</a:t>
            </a:r>
          </a:p>
          <a:p>
            <a:r>
              <a:rPr lang="fi-FI" sz="2000" dirty="0"/>
              <a:t>saatavuudessa</a:t>
            </a:r>
          </a:p>
          <a:p>
            <a:r>
              <a:rPr lang="fi-FI" sz="2000" dirty="0"/>
              <a:t>saavutettavuudessa</a:t>
            </a:r>
          </a:p>
          <a:p>
            <a:r>
              <a:rPr lang="fi-FI" sz="2000" dirty="0"/>
              <a:t>laadussa </a:t>
            </a:r>
          </a:p>
          <a:p>
            <a:r>
              <a:rPr lang="fi-FI" sz="2000" dirty="0"/>
              <a:t>kustannuksissa</a:t>
            </a:r>
          </a:p>
          <a:p>
            <a:pPr marL="0" indent="0">
              <a:buNone/>
            </a:pPr>
            <a:r>
              <a:rPr lang="fi-FI" sz="2000" b="1" dirty="0"/>
              <a:t>Palvelujärjestelmä</a:t>
            </a:r>
          </a:p>
          <a:p>
            <a:pPr marL="0" indent="0">
              <a:buNone/>
            </a:pPr>
            <a:r>
              <a:rPr lang="fi-FI" sz="2000" dirty="0"/>
              <a:t>- monikanavainen ja sosiaalisen aseman mukaan erotteleva palvelujärjestelmä</a:t>
            </a:r>
          </a:p>
          <a:p>
            <a:pPr marL="0" indent="0">
              <a:buNone/>
            </a:pPr>
            <a:r>
              <a:rPr lang="fi-FI" sz="2000" b="1" dirty="0"/>
              <a:t>Toimintakulttuuri</a:t>
            </a:r>
          </a:p>
          <a:p>
            <a:r>
              <a:rPr lang="fi-FI" sz="2000" dirty="0"/>
              <a:t>väestö- ja asiakaslähtöisyyden puutteet</a:t>
            </a:r>
          </a:p>
          <a:p>
            <a:pPr marL="0" indent="0">
              <a:buNone/>
            </a:pPr>
            <a:endParaRPr lang="fi-FI" dirty="0"/>
          </a:p>
        </p:txBody>
      </p:sp>
      <p:sp>
        <p:nvSpPr>
          <p:cNvPr id="8" name="Tekstiruutu 7">
            <a:extLst>
              <a:ext uri="{FF2B5EF4-FFF2-40B4-BE49-F238E27FC236}">
                <a16:creationId xmlns:a16="http://schemas.microsoft.com/office/drawing/2014/main" id="{82A73501-C10E-FA69-635A-FAB113DF74D4}"/>
              </a:ext>
            </a:extLst>
          </p:cNvPr>
          <p:cNvSpPr txBox="1"/>
          <p:nvPr/>
        </p:nvSpPr>
        <p:spPr>
          <a:xfrm>
            <a:off x="8858656" y="1162759"/>
            <a:ext cx="3005261" cy="3785652"/>
          </a:xfrm>
          <a:prstGeom prst="rect">
            <a:avLst/>
          </a:prstGeom>
          <a:noFill/>
        </p:spPr>
        <p:txBody>
          <a:bodyPr wrap="square">
            <a:spAutoFit/>
          </a:bodyPr>
          <a:lstStyle/>
          <a:p>
            <a:pPr marL="0" indent="0">
              <a:buNone/>
            </a:pPr>
            <a:r>
              <a:rPr lang="fi-FI" sz="2000" b="1" dirty="0"/>
              <a:t>Erot </a:t>
            </a:r>
          </a:p>
          <a:p>
            <a:endParaRPr lang="fi-FI" sz="800" dirty="0"/>
          </a:p>
          <a:p>
            <a:pPr marL="342900" indent="-342900">
              <a:buFont typeface="Arial" panose="020B0604020202020204" pitchFamily="34" charset="0"/>
              <a:buChar char="•"/>
            </a:pPr>
            <a:r>
              <a:rPr lang="fi-FI" sz="2000" dirty="0"/>
              <a:t>terveysosaamisessa</a:t>
            </a:r>
          </a:p>
          <a:p>
            <a:endParaRPr lang="fi-FI" sz="800" dirty="0"/>
          </a:p>
          <a:p>
            <a:pPr marL="342900" indent="-342900">
              <a:buFont typeface="Arial" panose="020B0604020202020204" pitchFamily="34" charset="0"/>
              <a:buChar char="•"/>
            </a:pPr>
            <a:r>
              <a:rPr lang="fi-FI" sz="2000" dirty="0"/>
              <a:t>hakeutumisessa palveluihin</a:t>
            </a:r>
          </a:p>
          <a:p>
            <a:endParaRPr lang="fi-FI" sz="800" dirty="0"/>
          </a:p>
          <a:p>
            <a:pPr marL="342900" indent="-342900">
              <a:buFont typeface="Arial" panose="020B0604020202020204" pitchFamily="34" charset="0"/>
              <a:buChar char="•"/>
            </a:pPr>
            <a:r>
              <a:rPr lang="fi-FI" sz="2000" dirty="0"/>
              <a:t>kyvyssä navigoida palvelujärjestelmissä</a:t>
            </a:r>
          </a:p>
          <a:p>
            <a:pPr marL="342900" indent="-342900">
              <a:buFont typeface="Arial" panose="020B0604020202020204" pitchFamily="34" charset="0"/>
              <a:buChar char="•"/>
            </a:pPr>
            <a:endParaRPr lang="fi-FI" sz="800" dirty="0"/>
          </a:p>
          <a:p>
            <a:pPr marL="342900" indent="-342900">
              <a:buFont typeface="Arial" panose="020B0604020202020204" pitchFamily="34" charset="0"/>
              <a:buChar char="•"/>
            </a:pPr>
            <a:r>
              <a:rPr lang="fi-FI" sz="2000" dirty="0"/>
              <a:t>kyvyssä hyötyä palveluista</a:t>
            </a:r>
          </a:p>
          <a:p>
            <a:endParaRPr lang="fi-FI" sz="800" dirty="0"/>
          </a:p>
          <a:p>
            <a:pPr marL="342900" indent="-342900">
              <a:buFont typeface="Arial" panose="020B0604020202020204" pitchFamily="34" charset="0"/>
              <a:buChar char="•"/>
            </a:pPr>
            <a:r>
              <a:rPr lang="fi-FI" sz="2000" dirty="0"/>
              <a:t>lääkärin ja potilaan vuorovaikutuksessa</a:t>
            </a:r>
          </a:p>
        </p:txBody>
      </p:sp>
      <p:sp>
        <p:nvSpPr>
          <p:cNvPr id="10" name="Tekstiruutu 9">
            <a:extLst>
              <a:ext uri="{FF2B5EF4-FFF2-40B4-BE49-F238E27FC236}">
                <a16:creationId xmlns:a16="http://schemas.microsoft.com/office/drawing/2014/main" id="{983ED007-AEF0-D163-1DEB-F80726C96C6B}"/>
              </a:ext>
            </a:extLst>
          </p:cNvPr>
          <p:cNvSpPr txBox="1"/>
          <p:nvPr/>
        </p:nvSpPr>
        <p:spPr>
          <a:xfrm>
            <a:off x="66674" y="566635"/>
            <a:ext cx="2806917" cy="707886"/>
          </a:xfrm>
          <a:prstGeom prst="rect">
            <a:avLst/>
          </a:prstGeom>
          <a:noFill/>
        </p:spPr>
        <p:txBody>
          <a:bodyPr wrap="square">
            <a:spAutoFit/>
          </a:bodyPr>
          <a:lstStyle/>
          <a:p>
            <a:pPr algn="ctr"/>
            <a:r>
              <a:rPr lang="fi-FI" sz="2000" b="1" dirty="0">
                <a:solidFill>
                  <a:srgbClr val="0070C0"/>
                </a:solidFill>
              </a:rPr>
              <a:t>Palveluntarjoajaan </a:t>
            </a:r>
          </a:p>
          <a:p>
            <a:pPr algn="ctr"/>
            <a:r>
              <a:rPr lang="fi-FI" sz="2000" b="1" dirty="0">
                <a:solidFill>
                  <a:srgbClr val="0070C0"/>
                </a:solidFill>
              </a:rPr>
              <a:t>liittyviä tekijöitä</a:t>
            </a:r>
          </a:p>
        </p:txBody>
      </p:sp>
      <p:pic>
        <p:nvPicPr>
          <p:cNvPr id="14" name="Sisällön paikkamerkki 13" descr="Kuva, joka sisältää kohteen henkilö, seinä, sisä&#10;&#10;Kuvaus luotu automaattisesti">
            <a:extLst>
              <a:ext uri="{FF2B5EF4-FFF2-40B4-BE49-F238E27FC236}">
                <a16:creationId xmlns:a16="http://schemas.microsoft.com/office/drawing/2014/main" id="{06685078-F822-D539-C6C6-9ED80788A02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flipH="1">
            <a:off x="3683217" y="1274521"/>
            <a:ext cx="4944593" cy="4343127"/>
          </a:xfrm>
        </p:spPr>
      </p:pic>
      <p:sp>
        <p:nvSpPr>
          <p:cNvPr id="16" name="Tekstiruutu 15">
            <a:extLst>
              <a:ext uri="{FF2B5EF4-FFF2-40B4-BE49-F238E27FC236}">
                <a16:creationId xmlns:a16="http://schemas.microsoft.com/office/drawing/2014/main" id="{B5D3C5B7-74DB-A7A5-38CB-EFC5764F9522}"/>
              </a:ext>
            </a:extLst>
          </p:cNvPr>
          <p:cNvSpPr txBox="1"/>
          <p:nvPr/>
        </p:nvSpPr>
        <p:spPr>
          <a:xfrm>
            <a:off x="8858656" y="454873"/>
            <a:ext cx="3005261" cy="707886"/>
          </a:xfrm>
          <a:prstGeom prst="rect">
            <a:avLst/>
          </a:prstGeom>
          <a:noFill/>
        </p:spPr>
        <p:txBody>
          <a:bodyPr wrap="square">
            <a:spAutoFit/>
          </a:bodyPr>
          <a:lstStyle/>
          <a:p>
            <a:pPr algn="ctr"/>
            <a:r>
              <a:rPr lang="fi-FI" sz="2000" b="1" dirty="0">
                <a:solidFill>
                  <a:srgbClr val="0070C0"/>
                </a:solidFill>
              </a:rPr>
              <a:t>Potilaaseen/asiakkaaseen liittyviä tekijöitä</a:t>
            </a:r>
          </a:p>
        </p:txBody>
      </p:sp>
      <p:sp>
        <p:nvSpPr>
          <p:cNvPr id="20" name="Tekstiruutu 19">
            <a:extLst>
              <a:ext uri="{FF2B5EF4-FFF2-40B4-BE49-F238E27FC236}">
                <a16:creationId xmlns:a16="http://schemas.microsoft.com/office/drawing/2014/main" id="{1D94905B-179D-1B23-E348-0D04388FBBE8}"/>
              </a:ext>
            </a:extLst>
          </p:cNvPr>
          <p:cNvSpPr txBox="1"/>
          <p:nvPr/>
        </p:nvSpPr>
        <p:spPr>
          <a:xfrm>
            <a:off x="3683215" y="6135730"/>
            <a:ext cx="4944595" cy="307777"/>
          </a:xfrm>
          <a:prstGeom prst="rect">
            <a:avLst/>
          </a:prstGeom>
          <a:noFill/>
        </p:spPr>
        <p:txBody>
          <a:bodyPr wrap="square">
            <a:spAutoFit/>
          </a:bodyPr>
          <a:lstStyle/>
          <a:p>
            <a:pPr algn="ctr"/>
            <a:r>
              <a:rPr lang="fi-FI" sz="1400" dirty="0"/>
              <a:t>Kuva: Unsplash.com CDC</a:t>
            </a:r>
          </a:p>
        </p:txBody>
      </p:sp>
    </p:spTree>
    <p:extLst>
      <p:ext uri="{BB962C8B-B14F-4D97-AF65-F5344CB8AC3E}">
        <p14:creationId xmlns:p14="http://schemas.microsoft.com/office/powerpoint/2010/main" val="94558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heel(1)">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p:cTn id="5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6" dur="5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3" dur="500"/>
                                        <p:tgtEl>
                                          <p:spTgt spid="3">
                                            <p:txEl>
                                              <p:pRg st="8" end="8"/>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8">
                                            <p:txEl>
                                              <p:pRg st="0" end="0"/>
                                            </p:txEl>
                                          </p:spTgt>
                                        </p:tgtEl>
                                        <p:attrNameLst>
                                          <p:attrName>style.visibility</p:attrName>
                                        </p:attrNameLst>
                                      </p:cBhvr>
                                      <p:to>
                                        <p:strVal val="visible"/>
                                      </p:to>
                                    </p:set>
                                    <p:anim calcmode="lin" valueType="num">
                                      <p:cBhvr>
                                        <p:cTn id="6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6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70" dur="500"/>
                                        <p:tgtEl>
                                          <p:spTgt spid="8">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8">
                                            <p:txEl>
                                              <p:pRg st="2" end="2"/>
                                            </p:txEl>
                                          </p:spTgt>
                                        </p:tgtEl>
                                        <p:attrNameLst>
                                          <p:attrName>style.visibility</p:attrName>
                                        </p:attrNameLst>
                                      </p:cBhvr>
                                      <p:to>
                                        <p:strVal val="visible"/>
                                      </p:to>
                                    </p:set>
                                    <p:anim calcmode="lin" valueType="num">
                                      <p:cBhvr>
                                        <p:cTn id="75"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76"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77" dur="500"/>
                                        <p:tgtEl>
                                          <p:spTgt spid="8">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8">
                                            <p:txEl>
                                              <p:pRg st="4" end="4"/>
                                            </p:txEl>
                                          </p:spTgt>
                                        </p:tgtEl>
                                        <p:attrNameLst>
                                          <p:attrName>style.visibility</p:attrName>
                                        </p:attrNameLst>
                                      </p:cBhvr>
                                      <p:to>
                                        <p:strVal val="visible"/>
                                      </p:to>
                                    </p:set>
                                    <p:anim calcmode="lin" valueType="num">
                                      <p:cBhvr>
                                        <p:cTn id="82"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83"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84" dur="500"/>
                                        <p:tgtEl>
                                          <p:spTgt spid="8">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8">
                                            <p:txEl>
                                              <p:pRg st="6" end="6"/>
                                            </p:txEl>
                                          </p:spTgt>
                                        </p:tgtEl>
                                        <p:attrNameLst>
                                          <p:attrName>style.visibility</p:attrName>
                                        </p:attrNameLst>
                                      </p:cBhvr>
                                      <p:to>
                                        <p:strVal val="visible"/>
                                      </p:to>
                                    </p:set>
                                    <p:anim calcmode="lin" valueType="num">
                                      <p:cBhvr>
                                        <p:cTn id="89"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90"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91" dur="500"/>
                                        <p:tgtEl>
                                          <p:spTgt spid="8">
                                            <p:txEl>
                                              <p:pRg st="6" end="6"/>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nodeType="clickEffect">
                                  <p:stCondLst>
                                    <p:cond delay="0"/>
                                  </p:stCondLst>
                                  <p:childTnLst>
                                    <p:set>
                                      <p:cBhvr>
                                        <p:cTn id="95" dur="1" fill="hold">
                                          <p:stCondLst>
                                            <p:cond delay="0"/>
                                          </p:stCondLst>
                                        </p:cTn>
                                        <p:tgtEl>
                                          <p:spTgt spid="8">
                                            <p:txEl>
                                              <p:pRg st="8" end="8"/>
                                            </p:txEl>
                                          </p:spTgt>
                                        </p:tgtEl>
                                        <p:attrNameLst>
                                          <p:attrName>style.visibility</p:attrName>
                                        </p:attrNameLst>
                                      </p:cBhvr>
                                      <p:to>
                                        <p:strVal val="visible"/>
                                      </p:to>
                                    </p:set>
                                    <p:anim calcmode="lin" valueType="num">
                                      <p:cBhvr>
                                        <p:cTn id="96" dur="500" fill="hold"/>
                                        <p:tgtEl>
                                          <p:spTgt spid="8">
                                            <p:txEl>
                                              <p:pRg st="8" end="8"/>
                                            </p:txEl>
                                          </p:spTgt>
                                        </p:tgtEl>
                                        <p:attrNameLst>
                                          <p:attrName>ppt_w</p:attrName>
                                        </p:attrNameLst>
                                      </p:cBhvr>
                                      <p:tavLst>
                                        <p:tav tm="0">
                                          <p:val>
                                            <p:fltVal val="0"/>
                                          </p:val>
                                        </p:tav>
                                        <p:tav tm="100000">
                                          <p:val>
                                            <p:strVal val="#ppt_w"/>
                                          </p:val>
                                        </p:tav>
                                      </p:tavLst>
                                    </p:anim>
                                    <p:anim calcmode="lin" valueType="num">
                                      <p:cBhvr>
                                        <p:cTn id="97" dur="500" fill="hold"/>
                                        <p:tgtEl>
                                          <p:spTgt spid="8">
                                            <p:txEl>
                                              <p:pRg st="8" end="8"/>
                                            </p:txEl>
                                          </p:spTgt>
                                        </p:tgtEl>
                                        <p:attrNameLst>
                                          <p:attrName>ppt_h</p:attrName>
                                        </p:attrNameLst>
                                      </p:cBhvr>
                                      <p:tavLst>
                                        <p:tav tm="0">
                                          <p:val>
                                            <p:fltVal val="0"/>
                                          </p:val>
                                        </p:tav>
                                        <p:tav tm="100000">
                                          <p:val>
                                            <p:strVal val="#ppt_h"/>
                                          </p:val>
                                        </p:tav>
                                      </p:tavLst>
                                    </p:anim>
                                    <p:animEffect transition="in" filter="fade">
                                      <p:cBhvr>
                                        <p:cTn id="98" dur="500"/>
                                        <p:tgtEl>
                                          <p:spTgt spid="8">
                                            <p:txEl>
                                              <p:pRg st="8" end="8"/>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nodeType="clickEffect">
                                  <p:stCondLst>
                                    <p:cond delay="0"/>
                                  </p:stCondLst>
                                  <p:childTnLst>
                                    <p:set>
                                      <p:cBhvr>
                                        <p:cTn id="102" dur="1" fill="hold">
                                          <p:stCondLst>
                                            <p:cond delay="0"/>
                                          </p:stCondLst>
                                        </p:cTn>
                                        <p:tgtEl>
                                          <p:spTgt spid="8">
                                            <p:txEl>
                                              <p:pRg st="10" end="10"/>
                                            </p:txEl>
                                          </p:spTgt>
                                        </p:tgtEl>
                                        <p:attrNameLst>
                                          <p:attrName>style.visibility</p:attrName>
                                        </p:attrNameLst>
                                      </p:cBhvr>
                                      <p:to>
                                        <p:strVal val="visible"/>
                                      </p:to>
                                    </p:set>
                                    <p:anim calcmode="lin" valueType="num">
                                      <p:cBhvr>
                                        <p:cTn id="103" dur="500" fill="hold"/>
                                        <p:tgtEl>
                                          <p:spTgt spid="8">
                                            <p:txEl>
                                              <p:pRg st="10" end="10"/>
                                            </p:txEl>
                                          </p:spTgt>
                                        </p:tgtEl>
                                        <p:attrNameLst>
                                          <p:attrName>ppt_w</p:attrName>
                                        </p:attrNameLst>
                                      </p:cBhvr>
                                      <p:tavLst>
                                        <p:tav tm="0">
                                          <p:val>
                                            <p:fltVal val="0"/>
                                          </p:val>
                                        </p:tav>
                                        <p:tav tm="100000">
                                          <p:val>
                                            <p:strVal val="#ppt_w"/>
                                          </p:val>
                                        </p:tav>
                                      </p:tavLst>
                                    </p:anim>
                                    <p:anim calcmode="lin" valueType="num">
                                      <p:cBhvr>
                                        <p:cTn id="104" dur="500" fill="hold"/>
                                        <p:tgtEl>
                                          <p:spTgt spid="8">
                                            <p:txEl>
                                              <p:pRg st="10" end="10"/>
                                            </p:txEl>
                                          </p:spTgt>
                                        </p:tgtEl>
                                        <p:attrNameLst>
                                          <p:attrName>ppt_h</p:attrName>
                                        </p:attrNameLst>
                                      </p:cBhvr>
                                      <p:tavLst>
                                        <p:tav tm="0">
                                          <p:val>
                                            <p:fltVal val="0"/>
                                          </p:val>
                                        </p:tav>
                                        <p:tav tm="100000">
                                          <p:val>
                                            <p:strVal val="#ppt_h"/>
                                          </p:val>
                                        </p:tav>
                                      </p:tavLst>
                                    </p:anim>
                                    <p:animEffect transition="in" filter="fade">
                                      <p:cBhvr>
                                        <p:cTn id="105"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7B98426-9AC5-1CC5-AADE-CAA2BD06E570}"/>
              </a:ext>
            </a:extLst>
          </p:cNvPr>
          <p:cNvSpPr>
            <a:spLocks noGrp="1"/>
          </p:cNvSpPr>
          <p:nvPr>
            <p:ph type="title"/>
          </p:nvPr>
        </p:nvSpPr>
        <p:spPr>
          <a:xfrm>
            <a:off x="691551" y="0"/>
            <a:ext cx="10515600" cy="506143"/>
          </a:xfrm>
        </p:spPr>
        <p:txBody>
          <a:bodyPr>
            <a:normAutofit fontScale="90000"/>
          </a:bodyPr>
          <a:lstStyle/>
          <a:p>
            <a:r>
              <a:rPr lang="fi-FI" sz="4000" dirty="0"/>
              <a:t>Itsemääräämisoikeudesta esimerkki</a:t>
            </a:r>
          </a:p>
        </p:txBody>
      </p:sp>
      <p:sp>
        <p:nvSpPr>
          <p:cNvPr id="3" name="Sisällön paikkamerkki 2">
            <a:extLst>
              <a:ext uri="{FF2B5EF4-FFF2-40B4-BE49-F238E27FC236}">
                <a16:creationId xmlns:a16="http://schemas.microsoft.com/office/drawing/2014/main" id="{FE877CD2-3A3A-5070-5DE8-1A07D341EC0C}"/>
              </a:ext>
            </a:extLst>
          </p:cNvPr>
          <p:cNvSpPr>
            <a:spLocks noGrp="1"/>
          </p:cNvSpPr>
          <p:nvPr>
            <p:ph sz="half" idx="1"/>
          </p:nvPr>
        </p:nvSpPr>
        <p:spPr>
          <a:xfrm>
            <a:off x="-1" y="643805"/>
            <a:ext cx="12192001" cy="6214195"/>
          </a:xfrm>
        </p:spPr>
        <p:txBody>
          <a:bodyPr>
            <a:normAutofit fontScale="40000" lnSpcReduction="20000"/>
          </a:bodyPr>
          <a:lstStyle/>
          <a:p>
            <a:r>
              <a:rPr lang="fi-FI" sz="3500" dirty="0"/>
              <a:t>Toisin kuin esim.  alaikäisten kohdalla, täysi-ikäisen ja tietoisen Jehovan todistajan oikeus kieltäytyä verensiirrosta on ehdoton. Suomen laissa täysi-ikäisen ihmisen itsemääräämisoikeus ajaa jopa hengen pelastamisen edelle.</a:t>
            </a:r>
          </a:p>
          <a:p>
            <a:r>
              <a:rPr lang="fi-FI" sz="3500" dirty="0"/>
              <a:t>Tämä oikeus ja sen käytännön toteutus perustuvat seuraaviin periaatteisiin:</a:t>
            </a:r>
          </a:p>
          <a:p>
            <a:r>
              <a:rPr lang="fi-FI" sz="3500" dirty="0"/>
              <a:t>1. Itsemääräämisoikeus on perustuslaillinen oikeus</a:t>
            </a:r>
          </a:p>
          <a:p>
            <a:r>
              <a:rPr lang="fi-FI" sz="3500" dirty="0"/>
              <a:t>Laki potilaan asemasta ja oikeuksista sanoo selvästi, että potilasta on hoidettava yhteisymmärryksessä hänen kanssaan.</a:t>
            </a:r>
          </a:p>
          <a:p>
            <a:r>
              <a:rPr lang="fi-FI" sz="3500" dirty="0"/>
              <a:t>Jos täysi-ikäinen, mielentilaltaan vakaa ja tajuissaan oleva potilas kieltäytyy tietystä hoidosta (kuten verensiirrosta), lääkärillä ei ole oikeutta antaa sitä väkisin.</a:t>
            </a:r>
          </a:p>
          <a:p>
            <a:r>
              <a:rPr lang="fi-FI" sz="3500" dirty="0"/>
              <a:t>Pakolla annettu verensiirto katsottaisiin laissa potilaan henkilökohtaisen koskemattomuuden loukkaamiseksi ja pahoinpitelyksi, vaikka lääkärin tarkoitus olisi pelastaa henki.</a:t>
            </a:r>
          </a:p>
          <a:p>
            <a:r>
              <a:rPr lang="fi-FI" sz="3500" dirty="0"/>
              <a:t>2. Hoitotahto turvaa tahdon toteutumisen, jos taju menee</a:t>
            </a:r>
          </a:p>
          <a:p>
            <a:r>
              <a:rPr lang="fi-FI" sz="3500" dirty="0"/>
              <a:t>Jehovan todistajat kantavat yleensä mukanaan allekirjoitettua ja todistettua hoitotahtokorttia (niin sanottu "No Blood" -kortti) tai he ovat tehneet virallisen hoitotahdon </a:t>
            </a:r>
            <a:r>
              <a:rPr lang="fi-FI" sz="3500" dirty="0" err="1"/>
              <a:t>OmaKanta</a:t>
            </a:r>
            <a:r>
              <a:rPr lang="fi-FI" sz="3500" dirty="0"/>
              <a:t>-palveluun.</a:t>
            </a:r>
          </a:p>
          <a:p>
            <a:r>
              <a:rPr lang="fi-FI" sz="3500" dirty="0"/>
              <a:t>Jos potilas joutuu sairaalaan tajuttomana (esimerkiksi onnettomuuden vuoksi) ja hänellä on mukanaan selkeä ja ajantasainen hoitotahto, lääkäreiden on noudatettava sitä.</a:t>
            </a:r>
          </a:p>
          <a:p>
            <a:r>
              <a:rPr lang="fi-FI" sz="3500" dirty="0"/>
              <a:t>Lääkäri ei saa antaa verta tajuttomallekaan potilaalle, jos on varmaa tietoa siitä, että potilas vakaumuksensa vuoksi vastustaa sitä.</a:t>
            </a:r>
          </a:p>
          <a:p>
            <a:r>
              <a:rPr lang="fi-FI" sz="3500" dirty="0"/>
              <a:t>3. Lääkärin velvollisuus varmistaa potilaan ymmärrys</a:t>
            </a:r>
          </a:p>
          <a:p>
            <a:r>
              <a:rPr lang="fi-FI" sz="3500" dirty="0"/>
              <a:t>Ennen kuin lääkäri hyväksyy kieltäytymisen hengenpelastavasta hoidosta, hänen täytyy varmistaa kaksi asiaa:</a:t>
            </a:r>
          </a:p>
          <a:p>
            <a:r>
              <a:rPr lang="fi-FI" sz="3500" dirty="0"/>
              <a:t>Tietoisuus: Potilaan täytyy ymmärtää kieltäytymisensä seuraukset (eli se, että hän voi kuolla ilman verta).</a:t>
            </a:r>
          </a:p>
          <a:p>
            <a:r>
              <a:rPr lang="fi-FI" sz="3500" dirty="0"/>
              <a:t>Vapaaehtoisuus: Lääkärin on pyrittävä varmistamaan, että potilas tekee päätöksen omasta tahdostaan ilman yhteisön tai perheen painostusta. Tämän vuoksi lääkäri keskustelee potilaan kanssa usein kahden kesken ilman omaisten läsnäoloa.</a:t>
            </a:r>
          </a:p>
          <a:p>
            <a:r>
              <a:rPr lang="fi-FI" sz="3500" dirty="0"/>
              <a:t>4. Sairaalan toiminta käytännössä</a:t>
            </a:r>
          </a:p>
          <a:p>
            <a:r>
              <a:rPr lang="fi-FI" sz="3500" dirty="0"/>
              <a:t>Verettömät hoitovaihtoehdot: Sairaala tekee kaikkensa pelastaakseen potilaan hengen muilla keinoilla. Käytössä on kehittyneitä verettömän kirurgian menetelmiä, kuten potilaan oman veren kierrätystä leikkauksen aikana tai lääkkeitä, jotka kiihdyttävät punasolujen tuotantoa.</a:t>
            </a:r>
          </a:p>
          <a:p>
            <a:r>
              <a:rPr lang="fi-FI" sz="3500" dirty="0"/>
              <a:t>Lääkärin oikeus vetäytyä hoitovastuusta: Jos lääkärin oma vakaumus tai ammatillinen etiikka ei salli potilaan jättämistä ilman verta tilanteessa, jossa tämä kuolee, lääkärillä on oikeus siirtää potilaan hoitovastuu toiselle lääkärille – kunhan potilaan turvallisuus ei siitä vaarannu.</a:t>
            </a:r>
          </a:p>
          <a:p>
            <a:endParaRPr lang="fi-FI" dirty="0"/>
          </a:p>
        </p:txBody>
      </p:sp>
    </p:spTree>
    <p:extLst>
      <p:ext uri="{BB962C8B-B14F-4D97-AF65-F5344CB8AC3E}">
        <p14:creationId xmlns:p14="http://schemas.microsoft.com/office/powerpoint/2010/main" val="131450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658E01-C856-73FF-128F-C6DBD7DBBAFC}"/>
              </a:ext>
            </a:extLst>
          </p:cNvPr>
          <p:cNvSpPr>
            <a:spLocks noGrp="1"/>
          </p:cNvSpPr>
          <p:nvPr>
            <p:ph type="title"/>
          </p:nvPr>
        </p:nvSpPr>
        <p:spPr>
          <a:xfrm>
            <a:off x="2076451" y="287372"/>
            <a:ext cx="7124699" cy="327407"/>
          </a:xfrm>
        </p:spPr>
        <p:txBody>
          <a:bodyPr>
            <a:noAutofit/>
          </a:bodyPr>
          <a:lstStyle/>
          <a:p>
            <a:r>
              <a:rPr lang="fi-FI" sz="3600" b="1" dirty="0">
                <a:solidFill>
                  <a:srgbClr val="0070C0"/>
                </a:solidFill>
              </a:rPr>
              <a:t>Laki potilaan asemasta ja oikeuksista</a:t>
            </a:r>
          </a:p>
        </p:txBody>
      </p:sp>
      <p:sp>
        <p:nvSpPr>
          <p:cNvPr id="3" name="Sisällön paikkamerkki 2">
            <a:extLst>
              <a:ext uri="{FF2B5EF4-FFF2-40B4-BE49-F238E27FC236}">
                <a16:creationId xmlns:a16="http://schemas.microsoft.com/office/drawing/2014/main" id="{22129315-4DCC-0242-D022-AA309E202B4B}"/>
              </a:ext>
            </a:extLst>
          </p:cNvPr>
          <p:cNvSpPr>
            <a:spLocks noGrp="1"/>
          </p:cNvSpPr>
          <p:nvPr>
            <p:ph sz="half" idx="1"/>
          </p:nvPr>
        </p:nvSpPr>
        <p:spPr>
          <a:xfrm>
            <a:off x="86940" y="827553"/>
            <a:ext cx="6093571" cy="5707364"/>
          </a:xfrm>
        </p:spPr>
        <p:txBody>
          <a:bodyPr>
            <a:normAutofit fontScale="92500" lnSpcReduction="10000"/>
          </a:bodyPr>
          <a:lstStyle/>
          <a:p>
            <a:pPr marL="0" indent="0">
              <a:buNone/>
            </a:pPr>
            <a:r>
              <a:rPr lang="fi-FI" sz="2000" b="1" dirty="0">
                <a:solidFill>
                  <a:srgbClr val="0070C0"/>
                </a:solidFill>
              </a:rPr>
              <a:t>Hoidon laatu</a:t>
            </a:r>
          </a:p>
          <a:p>
            <a:r>
              <a:rPr lang="fi-FI" sz="2000" b="0" dirty="0">
                <a:effectLst/>
              </a:rPr>
              <a:t>oikeus laadultaan hyvään terveyden- ja sairaanhoitoon</a:t>
            </a:r>
            <a:endParaRPr lang="fi-FI" sz="2000" dirty="0"/>
          </a:p>
          <a:p>
            <a:pPr marL="0" indent="0">
              <a:buNone/>
            </a:pPr>
            <a:r>
              <a:rPr lang="fi-FI" sz="2000" b="1" dirty="0">
                <a:solidFill>
                  <a:srgbClr val="0070C0"/>
                </a:solidFill>
              </a:rPr>
              <a:t>Kohtelu</a:t>
            </a:r>
          </a:p>
          <a:p>
            <a:pPr algn="l" rtl="0" fontAlgn="base">
              <a:buFont typeface="Arial" panose="020B0604020202020204" pitchFamily="34" charset="0"/>
              <a:buChar char="•"/>
            </a:pPr>
            <a:r>
              <a:rPr lang="fi-FI" sz="2000" b="0" i="0" dirty="0">
                <a:effectLst/>
              </a:rPr>
              <a:t>oikeus hyvään kohteluun (ihmisarvon, vakaumuksen ja yksityisyyden kunnioitus)</a:t>
            </a:r>
            <a:endParaRPr lang="fi-FI" sz="2000" dirty="0"/>
          </a:p>
          <a:p>
            <a:pPr marL="0" indent="0">
              <a:buNone/>
            </a:pPr>
            <a:r>
              <a:rPr lang="fi-FI" sz="2000" b="1" dirty="0">
                <a:solidFill>
                  <a:srgbClr val="0070C0"/>
                </a:solidFill>
              </a:rPr>
              <a:t>Itsemääräämisoikeus</a:t>
            </a:r>
          </a:p>
          <a:p>
            <a:pPr algn="l" rtl="0" fontAlgn="base">
              <a:buFont typeface="Arial" panose="020B0604020202020204" pitchFamily="34" charset="0"/>
              <a:buChar char="•"/>
            </a:pPr>
            <a:r>
              <a:rPr lang="fi-FI" sz="2000" dirty="0"/>
              <a:t>h</a:t>
            </a:r>
            <a:r>
              <a:rPr lang="fi-FI" sz="2000" b="0" i="0" dirty="0">
                <a:effectLst/>
              </a:rPr>
              <a:t>oitoon tarvitaan potilaan suostumus  </a:t>
            </a:r>
            <a:endParaRPr lang="fi-FI" sz="2000" b="1" i="0" dirty="0">
              <a:effectLst/>
            </a:endParaRPr>
          </a:p>
          <a:p>
            <a:pPr algn="l" rtl="0" fontAlgn="base">
              <a:buFont typeface="Arial" panose="020B0604020202020204" pitchFamily="34" charset="0"/>
              <a:buChar char="•"/>
            </a:pPr>
            <a:r>
              <a:rPr lang="fi-FI" sz="2000" dirty="0"/>
              <a:t>h</a:t>
            </a:r>
            <a:r>
              <a:rPr lang="fi-FI" sz="2000" b="0" i="0" dirty="0">
                <a:effectLst/>
              </a:rPr>
              <a:t>oidon on tapahduttava yhteisymmärryksessä potilaan kanssa.</a:t>
            </a:r>
            <a:endParaRPr lang="fi-FI" sz="2000" b="1" dirty="0"/>
          </a:p>
        </p:txBody>
      </p:sp>
      <p:pic>
        <p:nvPicPr>
          <p:cNvPr id="14" name="Kuva 13" descr="Kuva, joka sisältää kohteen seinä&#10;&#10;Kuvaus luotu automaattisesti">
            <a:extLst>
              <a:ext uri="{FF2B5EF4-FFF2-40B4-BE49-F238E27FC236}">
                <a16:creationId xmlns:a16="http://schemas.microsoft.com/office/drawing/2014/main" id="{BA006D4E-15E3-9EA3-6A08-D6428EE227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4622" y="3787190"/>
            <a:ext cx="5010149" cy="2277897"/>
          </a:xfrm>
          <a:prstGeom prst="rect">
            <a:avLst/>
          </a:prstGeom>
        </p:spPr>
      </p:pic>
      <p:sp>
        <p:nvSpPr>
          <p:cNvPr id="16" name="Tekstiruutu 15">
            <a:extLst>
              <a:ext uri="{FF2B5EF4-FFF2-40B4-BE49-F238E27FC236}">
                <a16:creationId xmlns:a16="http://schemas.microsoft.com/office/drawing/2014/main" id="{8BD4E2F2-6D34-B436-C2E5-5C7028ECB04D}"/>
              </a:ext>
            </a:extLst>
          </p:cNvPr>
          <p:cNvSpPr txBox="1"/>
          <p:nvPr/>
        </p:nvSpPr>
        <p:spPr>
          <a:xfrm>
            <a:off x="628652" y="6534917"/>
            <a:ext cx="5010149" cy="307777"/>
          </a:xfrm>
          <a:prstGeom prst="rect">
            <a:avLst/>
          </a:prstGeom>
          <a:noFill/>
        </p:spPr>
        <p:txBody>
          <a:bodyPr wrap="square">
            <a:spAutoFit/>
          </a:bodyPr>
          <a:lstStyle/>
          <a:p>
            <a:pPr algn="ctr"/>
            <a:r>
              <a:rPr lang="fi-FI" sz="1400" dirty="0"/>
              <a:t>Kuva: Unsplash.com </a:t>
            </a:r>
            <a:r>
              <a:rPr lang="fi-FI" sz="1400" dirty="0" err="1"/>
              <a:t>Tingey</a:t>
            </a:r>
            <a:r>
              <a:rPr lang="fi-FI" sz="1400" dirty="0"/>
              <a:t> </a:t>
            </a:r>
            <a:r>
              <a:rPr lang="fi-FI" sz="1400" dirty="0" err="1"/>
              <a:t>Injury</a:t>
            </a:r>
            <a:r>
              <a:rPr lang="fi-FI" sz="1400" dirty="0"/>
              <a:t> </a:t>
            </a:r>
            <a:r>
              <a:rPr lang="fi-FI" sz="1400" dirty="0" err="1"/>
              <a:t>Law</a:t>
            </a:r>
            <a:r>
              <a:rPr lang="fi-FI" sz="1400" dirty="0"/>
              <a:t> </a:t>
            </a:r>
            <a:r>
              <a:rPr lang="fi-FI" sz="1400" dirty="0" err="1"/>
              <a:t>Firm</a:t>
            </a:r>
            <a:endParaRPr lang="fi-FI" sz="1400" dirty="0"/>
          </a:p>
        </p:txBody>
      </p:sp>
      <p:sp>
        <p:nvSpPr>
          <p:cNvPr id="4" name="Sisällön paikkamerkki 3">
            <a:extLst>
              <a:ext uri="{FF2B5EF4-FFF2-40B4-BE49-F238E27FC236}">
                <a16:creationId xmlns:a16="http://schemas.microsoft.com/office/drawing/2014/main" id="{E03864BD-DD06-FAEC-4723-C74B735EAF5E}"/>
              </a:ext>
            </a:extLst>
          </p:cNvPr>
          <p:cNvSpPr>
            <a:spLocks noGrp="1"/>
          </p:cNvSpPr>
          <p:nvPr>
            <p:ph sz="half" idx="2"/>
          </p:nvPr>
        </p:nvSpPr>
        <p:spPr>
          <a:xfrm>
            <a:off x="6098429" y="803654"/>
            <a:ext cx="6093571" cy="5202894"/>
          </a:xfrm>
        </p:spPr>
        <p:txBody>
          <a:bodyPr>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2200" b="1" i="0" u="none" strike="noStrike" kern="1200" cap="none" spc="0" normalizeH="0" baseline="0" noProof="0" dirty="0">
                <a:ln>
                  <a:noFill/>
                </a:ln>
                <a:solidFill>
                  <a:srgbClr val="0070C0"/>
                </a:solidFill>
                <a:effectLst/>
                <a:uLnTx/>
                <a:uFillTx/>
                <a:ea typeface="+mn-ea"/>
                <a:cs typeface="+mn-cs"/>
              </a:rPr>
              <a:t>Tietojen antaminen potilaille</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prstClr val="black"/>
                </a:solidFill>
                <a:effectLst/>
                <a:uLnTx/>
                <a:uFillTx/>
                <a:ea typeface="+mn-ea"/>
                <a:cs typeface="+mn-cs"/>
              </a:rPr>
              <a:t>Potilaalle on annettava tiedot hänen terveydentilastaan sekä hoidon laajuudesta, riskitekijöistä ja vaihtoehdoista</a:t>
            </a:r>
            <a:r>
              <a:rPr lang="fi-FI" sz="2200" b="1" dirty="0">
                <a:solidFill>
                  <a:prstClr val="black"/>
                </a:solidFill>
              </a:rPr>
              <a:t>.</a:t>
            </a:r>
            <a:endParaRPr kumimoji="0" lang="fi-FI" sz="2200" b="1" i="0" u="none" strike="noStrike" kern="1200" cap="none" spc="0" normalizeH="0" baseline="0" noProof="0" dirty="0">
              <a:ln>
                <a:noFill/>
              </a:ln>
              <a:solidFill>
                <a:prstClr val="black"/>
              </a:solidFill>
              <a:effectLst/>
              <a:uLnTx/>
              <a:uFillTx/>
              <a:ea typeface="+mn-ea"/>
              <a:cs typeface="+mn-cs"/>
            </a:endParaRP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prstClr val="black"/>
                </a:solidFill>
                <a:effectLst/>
                <a:uLnTx/>
                <a:uFillTx/>
                <a:ea typeface="+mn-ea"/>
                <a:cs typeface="+mn-cs"/>
              </a:rPr>
              <a:t>Tiedot on </a:t>
            </a:r>
            <a:r>
              <a:rPr lang="fi-FI" sz="2200" dirty="0">
                <a:solidFill>
                  <a:prstClr val="black"/>
                </a:solidFill>
              </a:rPr>
              <a:t>annettava </a:t>
            </a:r>
            <a:r>
              <a:rPr kumimoji="0" lang="fi-FI" sz="2200" b="0" i="0" u="none" strike="noStrike" kern="1200" cap="none" spc="0" normalizeH="0" baseline="0" noProof="0" dirty="0">
                <a:ln>
                  <a:noFill/>
                </a:ln>
                <a:solidFill>
                  <a:prstClr val="black"/>
                </a:solidFill>
                <a:effectLst/>
                <a:uLnTx/>
                <a:uFillTx/>
                <a:ea typeface="+mn-ea"/>
                <a:cs typeface="+mn-cs"/>
              </a:rPr>
              <a:t>sellaisessa muodossa, että potilas ne ymmärtää (esim. huomioiden potilaan ikä ja </a:t>
            </a:r>
            <a:r>
              <a:rPr lang="fi-FI" sz="2200" dirty="0">
                <a:solidFill>
                  <a:prstClr val="black"/>
                </a:solidFill>
              </a:rPr>
              <a:t>äidinkieli</a:t>
            </a:r>
            <a:r>
              <a:rPr kumimoji="0" lang="fi-FI" sz="2200" b="0" i="0" u="none" strike="noStrike" kern="1200" cap="none" spc="0" normalizeH="0" baseline="0" noProof="0" dirty="0">
                <a:ln>
                  <a:noFill/>
                </a:ln>
                <a:solidFill>
                  <a:prstClr val="black"/>
                </a:solidFill>
                <a:effectLst/>
                <a:uLnTx/>
                <a:uFillTx/>
                <a:ea typeface="+mn-ea"/>
                <a:cs typeface="+mn-cs"/>
              </a:rPr>
              <a:t>).</a:t>
            </a:r>
            <a:endParaRPr kumimoji="0" lang="fi-FI" sz="2200" b="1" i="0" u="none" strike="noStrike" kern="1200" cap="none" spc="0" normalizeH="0" baseline="0" noProof="0" dirty="0">
              <a:ln>
                <a:noFill/>
              </a:ln>
              <a:solidFill>
                <a:prstClr val="black"/>
              </a:solidFill>
              <a:effectLst/>
              <a:uLnTx/>
              <a:uFillTx/>
              <a:ea typeface="+mn-ea"/>
              <a:cs typeface="+mn-cs"/>
            </a:endParaRP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prstClr val="black"/>
                </a:solidFill>
                <a:effectLst/>
                <a:uLnTx/>
                <a:uFillTx/>
                <a:ea typeface="+mn-ea"/>
                <a:cs typeface="+mn-cs"/>
              </a:rPr>
              <a:t>Potilaalla on oikeus tarkistaa potilasasiakirjoihin merkityt tietonsa ja tarvittaessa oikaista ne.</a:t>
            </a:r>
            <a:r>
              <a:rPr kumimoji="0" lang="fi-FI" sz="2200" b="1" i="0" u="none" strike="noStrike" kern="1200" cap="none" spc="0" normalizeH="0" baseline="0" noProof="0" dirty="0">
                <a:ln>
                  <a:noFill/>
                </a:ln>
                <a:solidFill>
                  <a:prstClr val="black"/>
                </a:solidFill>
                <a:effectLst/>
                <a:uLnTx/>
                <a:uFillTx/>
                <a:ea typeface="+mn-ea"/>
                <a:cs typeface="+mn-cs"/>
              </a:rPr>
              <a:t> </a:t>
            </a:r>
            <a:endParaRPr lang="fi-FI" sz="2200" b="1" dirty="0">
              <a:solidFill>
                <a:srgbClr val="0070C0"/>
              </a:solidFill>
            </a:endParaRPr>
          </a:p>
          <a:p>
            <a:pPr marL="0" indent="0">
              <a:buNone/>
            </a:pPr>
            <a:r>
              <a:rPr lang="fi-FI" sz="2200" b="1" dirty="0">
                <a:solidFill>
                  <a:srgbClr val="0070C0"/>
                </a:solidFill>
              </a:rPr>
              <a:t>Hoitosuunnitelma</a:t>
            </a:r>
          </a:p>
          <a:p>
            <a:r>
              <a:rPr lang="fi-FI" sz="2200" b="0" i="0" dirty="0">
                <a:effectLst/>
              </a:rPr>
              <a:t>Potilaalle on tarvittaessa laadittava hoitosuunnitelma.</a:t>
            </a:r>
            <a:r>
              <a:rPr lang="fi-FI" sz="2200" b="1" i="0" dirty="0">
                <a:effectLst/>
              </a:rPr>
              <a:t> </a:t>
            </a:r>
            <a:endParaRPr lang="fi-FI" sz="2200" dirty="0"/>
          </a:p>
          <a:p>
            <a:pPr marL="0" indent="0">
              <a:buNone/>
            </a:pPr>
            <a:r>
              <a:rPr lang="fi-FI" sz="2200" b="1" dirty="0">
                <a:solidFill>
                  <a:srgbClr val="0070C0"/>
                </a:solidFill>
              </a:rPr>
              <a:t>Valittaminen (oikeusturvakeinot)</a:t>
            </a:r>
          </a:p>
          <a:p>
            <a:r>
              <a:rPr lang="fi-FI" sz="2200" b="0" i="0" dirty="0">
                <a:effectLst/>
              </a:rPr>
              <a:t>Hoitolaitoksella on oltava </a:t>
            </a:r>
            <a:r>
              <a:rPr lang="fi-FI" sz="2200" b="1" i="1" dirty="0">
                <a:effectLst/>
              </a:rPr>
              <a:t>potilasasiamies</a:t>
            </a:r>
            <a:r>
              <a:rPr lang="fi-FI" sz="2200" b="0" i="0" dirty="0">
                <a:effectLst/>
              </a:rPr>
              <a:t>, joka antaa tietoa potilaan oikeuksista ja avustaa tarvittaessa muistutuksen, kantelun tai korvaushakemuksen teossa.</a:t>
            </a:r>
            <a:r>
              <a:rPr lang="fi-FI" sz="2200" b="1" i="0" dirty="0">
                <a:effectLst/>
              </a:rPr>
              <a:t> </a:t>
            </a:r>
          </a:p>
          <a:p>
            <a:pPr marL="0" indent="0">
              <a:buNone/>
            </a:pPr>
            <a:endParaRPr lang="fi-FI" sz="2000" dirty="0"/>
          </a:p>
        </p:txBody>
      </p:sp>
      <p:sp>
        <p:nvSpPr>
          <p:cNvPr id="6" name="Tekstiruutu 5">
            <a:extLst>
              <a:ext uri="{FF2B5EF4-FFF2-40B4-BE49-F238E27FC236}">
                <a16:creationId xmlns:a16="http://schemas.microsoft.com/office/drawing/2014/main" id="{DBF619C3-00DD-9A0A-64C1-259BACC3B3F5}"/>
              </a:ext>
            </a:extLst>
          </p:cNvPr>
          <p:cNvSpPr txBox="1"/>
          <p:nvPr/>
        </p:nvSpPr>
        <p:spPr>
          <a:xfrm>
            <a:off x="5638801" y="5614112"/>
            <a:ext cx="6118578" cy="1107996"/>
          </a:xfrm>
          <a:prstGeom prst="rect">
            <a:avLst/>
          </a:prstGeom>
          <a:noFill/>
        </p:spPr>
        <p:txBody>
          <a:bodyPr wrap="square">
            <a:spAutoFit/>
          </a:bodyPr>
          <a:lstStyle/>
          <a:p>
            <a:r>
              <a:rPr lang="fi-FI" sz="1600" dirty="0">
                <a:hlinkClick r:id="rId3"/>
              </a:rPr>
              <a:t>https://ilkkapohjalainen.fi/uutiset/kuolemansairas-ik%C3%A4ihminen-vietiin-sairaalasta-terveyskeskukseen-ihan-selke%C3%A4sti-potilaiden-priorisointia-sanoo-kuolleen-miehen-omainen</a:t>
            </a:r>
            <a:endParaRPr lang="fi-FI" sz="1600" dirty="0"/>
          </a:p>
          <a:p>
            <a:endParaRPr lang="fi-FI" dirty="0"/>
          </a:p>
        </p:txBody>
      </p:sp>
    </p:spTree>
    <p:extLst>
      <p:ext uri="{BB962C8B-B14F-4D97-AF65-F5344CB8AC3E}">
        <p14:creationId xmlns:p14="http://schemas.microsoft.com/office/powerpoint/2010/main" val="20148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 calcmode="lin" valueType="num">
                                      <p:cBhvr>
                                        <p:cTn id="4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46" dur="500"/>
                                        <p:tgtEl>
                                          <p:spTgt spid="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anim calcmode="lin" valueType="num">
                                      <p:cBhvr>
                                        <p:cTn id="5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52"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53" dur="500"/>
                                        <p:tgtEl>
                                          <p:spTgt spid="4">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4">
                                            <p:txEl>
                                              <p:pRg st="2" end="2"/>
                                            </p:txEl>
                                          </p:spTgt>
                                        </p:tgtEl>
                                        <p:attrNameLst>
                                          <p:attrName>style.visibility</p:attrName>
                                        </p:attrNameLst>
                                      </p:cBhvr>
                                      <p:to>
                                        <p:strVal val="visible"/>
                                      </p:to>
                                    </p:set>
                                    <p:anim calcmode="lin" valueType="num">
                                      <p:cBhvr>
                                        <p:cTn id="5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60" dur="500"/>
                                        <p:tgtEl>
                                          <p:spTgt spid="4">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4">
                                            <p:txEl>
                                              <p:pRg st="3" end="3"/>
                                            </p:txEl>
                                          </p:spTgt>
                                        </p:tgtEl>
                                        <p:attrNameLst>
                                          <p:attrName>style.visibility</p:attrName>
                                        </p:attrNameLst>
                                      </p:cBhvr>
                                      <p:to>
                                        <p:strVal val="visible"/>
                                      </p:to>
                                    </p:set>
                                    <p:anim calcmode="lin" valueType="num">
                                      <p:cBhvr>
                                        <p:cTn id="65"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66"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67" dur="500"/>
                                        <p:tgtEl>
                                          <p:spTgt spid="4">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4">
                                            <p:txEl>
                                              <p:pRg st="4" end="4"/>
                                            </p:txEl>
                                          </p:spTgt>
                                        </p:tgtEl>
                                        <p:attrNameLst>
                                          <p:attrName>style.visibility</p:attrName>
                                        </p:attrNameLst>
                                      </p:cBhvr>
                                      <p:to>
                                        <p:strVal val="visible"/>
                                      </p:to>
                                    </p:set>
                                    <p:anim calcmode="lin" valueType="num">
                                      <p:cBhvr>
                                        <p:cTn id="72"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73"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74" dur="500"/>
                                        <p:tgtEl>
                                          <p:spTgt spid="4">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p:cTn id="79"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80"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81" dur="500"/>
                                        <p:tgtEl>
                                          <p:spTgt spid="4">
                                            <p:txEl>
                                              <p:pRg st="5" end="5"/>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nodeType="clickEffect">
                                  <p:stCondLst>
                                    <p:cond delay="0"/>
                                  </p:stCondLst>
                                  <p:childTnLst>
                                    <p:set>
                                      <p:cBhvr>
                                        <p:cTn id="85" dur="1" fill="hold">
                                          <p:stCondLst>
                                            <p:cond delay="0"/>
                                          </p:stCondLst>
                                        </p:cTn>
                                        <p:tgtEl>
                                          <p:spTgt spid="4">
                                            <p:txEl>
                                              <p:pRg st="6" end="6"/>
                                            </p:txEl>
                                          </p:spTgt>
                                        </p:tgtEl>
                                        <p:attrNameLst>
                                          <p:attrName>style.visibility</p:attrName>
                                        </p:attrNameLst>
                                      </p:cBhvr>
                                      <p:to>
                                        <p:strVal val="visible"/>
                                      </p:to>
                                    </p:set>
                                    <p:anim calcmode="lin" valueType="num">
                                      <p:cBhvr>
                                        <p:cTn id="86"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87"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88" dur="500"/>
                                        <p:tgtEl>
                                          <p:spTgt spid="4">
                                            <p:txEl>
                                              <p:pRg st="6" end="6"/>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4">
                                            <p:txEl>
                                              <p:pRg st="7" end="7"/>
                                            </p:txEl>
                                          </p:spTgt>
                                        </p:tgtEl>
                                        <p:attrNameLst>
                                          <p:attrName>style.visibility</p:attrName>
                                        </p:attrNameLst>
                                      </p:cBhvr>
                                      <p:to>
                                        <p:strVal val="visible"/>
                                      </p:to>
                                    </p:set>
                                    <p:anim calcmode="lin" valueType="num">
                                      <p:cBhvr>
                                        <p:cTn id="93"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94"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9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4CE4DA-AAF1-CC8D-3CBC-AF42645FE21E}"/>
              </a:ext>
            </a:extLst>
          </p:cNvPr>
          <p:cNvSpPr>
            <a:spLocks noGrp="1"/>
          </p:cNvSpPr>
          <p:nvPr>
            <p:ph type="title"/>
          </p:nvPr>
        </p:nvSpPr>
        <p:spPr>
          <a:xfrm>
            <a:off x="225725" y="8625"/>
            <a:ext cx="10515600" cy="1268082"/>
          </a:xfrm>
        </p:spPr>
        <p:txBody>
          <a:bodyPr>
            <a:noAutofit/>
          </a:bodyPr>
          <a:lstStyle/>
          <a:p>
            <a:r>
              <a:rPr lang="fi-FI" sz="2400" dirty="0"/>
              <a:t>Millaisia ongelmia voi liittyä alaikäisen itsemääräämisoikeuteen - Käytännön tilanteissa tämän säännön soveltaminen voi johtaa vaikeisiin ristiriitoihin, jotka liittyvät perheiden vakaumukseen, viestintään ja viranomaisten yhteistyöhön.</a:t>
            </a:r>
          </a:p>
        </p:txBody>
      </p:sp>
      <p:sp>
        <p:nvSpPr>
          <p:cNvPr id="3" name="Sisällön paikkamerkki 2">
            <a:extLst>
              <a:ext uri="{FF2B5EF4-FFF2-40B4-BE49-F238E27FC236}">
                <a16:creationId xmlns:a16="http://schemas.microsoft.com/office/drawing/2014/main" id="{65C447A3-16F9-D5A5-93D7-E90789024679}"/>
              </a:ext>
            </a:extLst>
          </p:cNvPr>
          <p:cNvSpPr>
            <a:spLocks noGrp="1"/>
          </p:cNvSpPr>
          <p:nvPr>
            <p:ph sz="half" idx="1"/>
          </p:nvPr>
        </p:nvSpPr>
        <p:spPr>
          <a:xfrm>
            <a:off x="-1" y="1276707"/>
            <a:ext cx="6002547" cy="5443269"/>
          </a:xfrm>
        </p:spPr>
        <p:txBody>
          <a:bodyPr>
            <a:normAutofit fontScale="25000" lnSpcReduction="20000"/>
          </a:bodyPr>
          <a:lstStyle/>
          <a:p>
            <a:r>
              <a:rPr lang="fi-FI" sz="4800" dirty="0"/>
              <a:t>1. Uskonnolliset ja maailmankatsomukselliset ristiriidat</a:t>
            </a:r>
          </a:p>
          <a:p>
            <a:r>
              <a:rPr lang="fi-FI" sz="4800" dirty="0"/>
              <a:t>Verensiirrot: Tyypillisin ja tunnetuin ongelma liittyy Jehovan todistajien vakaumukseen, joka kieltää verensiirrot. Jos lapsi tarvitsee verta hengenpelastavana hoitona, lääkärit joutuvat toimimaan vanhempien tahtoa vastaan.</a:t>
            </a:r>
          </a:p>
          <a:p>
            <a:r>
              <a:rPr lang="fi-FI" sz="4800" dirty="0"/>
              <a:t>Hoitovastaisuus: Joissakin tapauksissa vanhemmilla voi olla vahva luonnonmukaisen hoidon ihannointi tai modernin lääketieteen vastaisuus, mikä viivästyttää hoitoon pääsyä.</a:t>
            </a:r>
          </a:p>
          <a:p>
            <a:r>
              <a:rPr lang="fi-FI" sz="4800" dirty="0"/>
              <a:t>2. Erimielisyydet hoidon välttämättömyydestä</a:t>
            </a:r>
          </a:p>
          <a:p>
            <a:r>
              <a:rPr lang="fi-FI" sz="4800" dirty="0"/>
              <a:t>Tulkintaerot: Vanhemmat ja lääkärit voivat olla eri mieltä siitä, onko kyseessä todella henkeä tai terveyttä uhkaava vaara vai voisiko tilannetta seurata tai hoitaa vaihtoehtoisilla tavoilla.</a:t>
            </a:r>
          </a:p>
          <a:p>
            <a:r>
              <a:rPr lang="fi-FI" sz="4800" dirty="0"/>
              <a:t>Luottamuksen menetys: Kun lääkäri ohittaa huoltajan kiellon, perheen ja hoitohenkilökunnan välinen luottamus voi rikkoutua vakavasti, mikä vaikeuttaa lapsen jatkohoitoa.</a:t>
            </a:r>
          </a:p>
          <a:p>
            <a:r>
              <a:rPr lang="fi-FI" sz="4800" dirty="0"/>
              <a:t>3. Lastensuojeluilmoitusten tekeminen ja byrokratia</a:t>
            </a:r>
          </a:p>
          <a:p>
            <a:r>
              <a:rPr lang="fi-FI" sz="4800" dirty="0"/>
              <a:t>Kiireelliset tilanteet: Jos kyseessä on hätätilanne, lääkäri antaa hoidon heti ja tekee lastensuojeluilmoituksen jälkikäteen. Tilanne on silti henkisesti raskas kaikille osapuolille.</a:t>
            </a:r>
          </a:p>
          <a:p>
            <a:r>
              <a:rPr lang="fi-FI" sz="4800" dirty="0"/>
              <a:t>Ei-kiireelliset hoitolinjaukset: Jos hoidon tarve on suuri mutta ei välitön hätä, lääkärit joutuvat neuvottelemaan lastensuojelun kanssa huoltajuuden osittaisesta siirrosta tai hoidon turvaamisesta. Tämä prosessi voi olla hidas ja kuluttava.</a:t>
            </a:r>
          </a:p>
          <a:p>
            <a:r>
              <a:rPr lang="fi-FI" sz="4800" dirty="0"/>
              <a:t>4. Lapsen oma kehitystaso ja tahto</a:t>
            </a:r>
          </a:p>
          <a:p>
            <a:r>
              <a:rPr lang="fi-FI" sz="4800" dirty="0"/>
              <a:t>Ristiriita lapsen ja vanhemman välillä: Joskus riittävän vanha ja kehittynyt lapsi (esim. 15-vuotias) haluaisi hoitoa, mutta vanhemmat kieltävät sen, tai päinvastoin.</a:t>
            </a:r>
          </a:p>
          <a:p>
            <a:r>
              <a:rPr lang="fi-FI" sz="4800" dirty="0"/>
              <a:t>Kypsyyden arviointi: Lääkärin voi olla vaikea arvioida kriisitilanteessa, onko alaikäinen itse tarpeeksi kypsä päättämään hoidostaan itsenäisesti.</a:t>
            </a:r>
          </a:p>
          <a:p>
            <a:endParaRPr lang="fi-FI" dirty="0"/>
          </a:p>
        </p:txBody>
      </p:sp>
      <p:sp>
        <p:nvSpPr>
          <p:cNvPr id="4" name="Sisällön paikkamerkki 3">
            <a:extLst>
              <a:ext uri="{FF2B5EF4-FFF2-40B4-BE49-F238E27FC236}">
                <a16:creationId xmlns:a16="http://schemas.microsoft.com/office/drawing/2014/main" id="{D9A16F5C-B071-92A5-584B-3C06F37E3F8F}"/>
              </a:ext>
            </a:extLst>
          </p:cNvPr>
          <p:cNvSpPr>
            <a:spLocks noGrp="1"/>
          </p:cNvSpPr>
          <p:nvPr>
            <p:ph sz="half" idx="2"/>
          </p:nvPr>
        </p:nvSpPr>
        <p:spPr>
          <a:xfrm>
            <a:off x="6002546" y="1138683"/>
            <a:ext cx="6189453" cy="5581293"/>
          </a:xfrm>
        </p:spPr>
        <p:txBody>
          <a:bodyPr>
            <a:normAutofit fontScale="25000" lnSpcReduction="20000"/>
          </a:bodyPr>
          <a:lstStyle/>
          <a:p>
            <a:r>
              <a:rPr lang="fi-FI" sz="3600" dirty="0"/>
              <a:t>Sairaaloissa alaikäisten Jehovan todistajien verensiirtotilanteet ratkaistaan aina lapsen edun ja hengen turvaamisen ehdoilla. Lääkäreillä on selkeät toimintaohjeet ja lakisääteinen velvollisuus suojella lapsen elämää.</a:t>
            </a:r>
          </a:p>
          <a:p>
            <a:r>
              <a:rPr lang="fi-FI" sz="3600" dirty="0"/>
              <a:t>Käytännössä tilanteet hoidetaan sairaaloissa seuraavien vaiheiden ja periaatteiden mukaisesti:</a:t>
            </a:r>
          </a:p>
          <a:p>
            <a:r>
              <a:rPr lang="fi-FI" sz="3600" dirty="0"/>
              <a:t>1. Vaihtoehtoisten hoitojen ensisijainen käyttö</a:t>
            </a:r>
          </a:p>
          <a:p>
            <a:r>
              <a:rPr lang="fi-FI" sz="3600" dirty="0"/>
              <a:t>Sairaalat pyrkivät aina kunnioittamaan perheen vakaumusta, jos se on lääketieteellisesti mahdollista.</a:t>
            </a:r>
          </a:p>
          <a:p>
            <a:r>
              <a:rPr lang="fi-FI" sz="3600" dirty="0"/>
              <a:t>Lääkärit käyttävät ensisijaisesti verettömiä hoitomenetelmiä, kuten verenvuotoa vähentäviä lääkkeitä tai rautavalmisteita.</a:t>
            </a:r>
          </a:p>
          <a:p>
            <a:r>
              <a:rPr lang="fi-FI" sz="3600" dirty="0"/>
              <a:t>Jos tilanne on vakaa ja hoito voidaan tehdä turvallisesti ilman verta, verensiirtoa ei aloiteta.</a:t>
            </a:r>
          </a:p>
          <a:p>
            <a:r>
              <a:rPr lang="fi-FI" sz="3600" dirty="0"/>
              <a:t>2. Keskustelu ja suostumuksen hakeminen</a:t>
            </a:r>
          </a:p>
          <a:p>
            <a:r>
              <a:rPr lang="fi-FI" sz="3600" dirty="0"/>
              <a:t>Jos verensiirto on välttämätön, lääkärit keskustelevat vanhempien ja lapsen kanssa.</a:t>
            </a:r>
          </a:p>
          <a:p>
            <a:r>
              <a:rPr lang="fi-FI" sz="3600" dirty="0"/>
              <a:t>Vanhemmille selitetään tarkasti, miksi veri on ainoa keino pelastaa lapsen henki tai estää vakava vammautuminen.</a:t>
            </a:r>
          </a:p>
          <a:p>
            <a:r>
              <a:rPr lang="fi-FI" sz="3600" dirty="0"/>
              <a:t>Joskus vanhemmat pitävät kiinni uskonnollisesta kiellostaan, mutta he voivat silti viestittää ymmärtävänsä, että sairaala ottaa vastuun päätöksestä.</a:t>
            </a:r>
          </a:p>
          <a:p>
            <a:r>
              <a:rPr lang="fi-FI" sz="3600" dirty="0"/>
              <a:t>3. Alaikäisen oman tahdon selvittäminen</a:t>
            </a:r>
          </a:p>
          <a:p>
            <a:r>
              <a:rPr lang="fi-FI" sz="3600" dirty="0"/>
              <a:t>Jos lapsi on riittävän vanha ja kypsä (usein nuoruusikäinen), lääkäri arvioi hänen itsemääräämiskykynsä.</a:t>
            </a:r>
          </a:p>
          <a:p>
            <a:r>
              <a:rPr lang="fi-FI" sz="3600" dirty="0"/>
              <a:t>Jos lääkäri toteaa, että alaikäinen kykenee ymmärtämään tilanteen ja hoidon merkityksen, hänen omaa tahtoaan kuunnellaan.</a:t>
            </a:r>
          </a:p>
          <a:p>
            <a:r>
              <a:rPr lang="fi-FI" sz="3600" dirty="0"/>
              <a:t>Jos kypsä alaikäinen itse kieltää verensiirron vakaumuksensa vuoksi, tilanne on äärimmäisen vaikea ja sairaala voi joutua hakemaan oikeudellista tai lastensuojelullista tukea hoidon antamiseksi.</a:t>
            </a:r>
          </a:p>
          <a:p>
            <a:r>
              <a:rPr lang="fi-FI" sz="3600" dirty="0"/>
              <a:t>4. Hätätilanteessa hoito annetaan aina</a:t>
            </a:r>
          </a:p>
          <a:p>
            <a:r>
              <a:rPr lang="fi-FI" sz="3600" dirty="0"/>
              <a:t>Jos kyseessä on äkillinen henkeä uhkaava hätätilanne (esimerkiksi vakavan onnettomuuden jälkeen), lääkäri ei odota lupia tai selvityksiä.</a:t>
            </a:r>
          </a:p>
          <a:p>
            <a:r>
              <a:rPr lang="fi-FI" sz="3600" dirty="0"/>
              <a:t>Lääkäri antaa verensiirron heti vanhempien kiellosta huolimatta.</a:t>
            </a:r>
          </a:p>
          <a:p>
            <a:r>
              <a:rPr lang="fi-FI" sz="3600" dirty="0"/>
              <a:t>Laki velvoittaa lääkärin pelastamaan lapsen hengen, eikä uskonnollinen vakaumus kumoa tätä velvollisuutta.</a:t>
            </a:r>
          </a:p>
          <a:p>
            <a:r>
              <a:rPr lang="fi-FI" sz="3600" dirty="0"/>
              <a:t>5. Yhteistyö lastensuojelun kanssa</a:t>
            </a:r>
          </a:p>
          <a:p>
            <a:r>
              <a:rPr lang="fi-FI" sz="3600" dirty="0"/>
              <a:t>Jos tilanne vaatii verensiirtoa, mutta kyseessä ei ole muutaman minuutin hätä, sairaala tekee lastensuojeluilmoituksen.</a:t>
            </a:r>
          </a:p>
          <a:p>
            <a:r>
              <a:rPr lang="fi-FI" sz="3600" dirty="0"/>
              <a:t>Sosiaalityöntekijät tekevät kiireellisen sijoituspäätöksen tai ottavat huoltajuuden osittain haltuunsa siltä osin, että tarvittava hoito voidaan antaa.</a:t>
            </a:r>
          </a:p>
          <a:p>
            <a:r>
              <a:rPr lang="fi-FI" sz="3600" dirty="0"/>
              <a:t>Kun viranomainen antaa luvan hoitoon, lääkärit voivat toimia perheen tahdon vastaisesti ilman, että vanhemmat joutuvat itse rikkomaan uskonnollista sääntöään.</a:t>
            </a:r>
            <a:br>
              <a:rPr lang="fi-FI" sz="3600" dirty="0"/>
            </a:br>
            <a:endParaRPr lang="fi-FI" sz="3600" dirty="0"/>
          </a:p>
          <a:p>
            <a:endParaRPr lang="fi-FI" dirty="0"/>
          </a:p>
        </p:txBody>
      </p:sp>
    </p:spTree>
    <p:extLst>
      <p:ext uri="{BB962C8B-B14F-4D97-AF65-F5344CB8AC3E}">
        <p14:creationId xmlns:p14="http://schemas.microsoft.com/office/powerpoint/2010/main" val="3365346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362A62C-527F-0875-41EB-DE33C6226E4E}"/>
              </a:ext>
            </a:extLst>
          </p:cNvPr>
          <p:cNvSpPr>
            <a:spLocks noGrp="1"/>
          </p:cNvSpPr>
          <p:nvPr>
            <p:ph sz="half" idx="1"/>
          </p:nvPr>
        </p:nvSpPr>
        <p:spPr>
          <a:xfrm>
            <a:off x="0" y="0"/>
            <a:ext cx="6019800" cy="6176963"/>
          </a:xfrm>
        </p:spPr>
        <p:txBody>
          <a:bodyPr>
            <a:normAutofit fontScale="25000" lnSpcReduction="20000"/>
          </a:bodyPr>
          <a:lstStyle/>
          <a:p>
            <a:r>
              <a:rPr lang="fi-FI" sz="4400" dirty="0"/>
              <a:t>Suomessa lääkäri tekee arvion alaikäisen kypsyydestä aina tapauskohtaisesti. Lakiin ei ole kirjailtu mitään tiettyä ikärajaa (kuten 12 tai 15 vuotta), jolloin lapsi saisi automaattisesti päättää hoidostaan.</a:t>
            </a:r>
          </a:p>
          <a:p>
            <a:r>
              <a:rPr lang="fi-FI" sz="4400" dirty="0"/>
              <a:t>Arviointi perustuu siihen, kykeneekö alaikäinen ymmärtämään kyseessä olevan hoidon merkityksen. Lääkäri käyttää arvioinnissa apunaan seuraavia asioita:</a:t>
            </a:r>
          </a:p>
          <a:p>
            <a:r>
              <a:rPr lang="fi-FI" sz="4400" dirty="0"/>
              <a:t>1. Tilanteen ymmärtäminen ja hahmottaminen</a:t>
            </a:r>
          </a:p>
          <a:p>
            <a:r>
              <a:rPr lang="fi-FI" sz="4400" dirty="0"/>
              <a:t>Sairauden ymmärtäminen: Lapsen pitää käsittää, mikä häntä vaivaa ja mitä siitä seuraa, jos sairautta ei hoideta.</a:t>
            </a:r>
          </a:p>
          <a:p>
            <a:r>
              <a:rPr lang="fi-FI" sz="4400" dirty="0"/>
              <a:t>Hoidon hyödyt ja haitat: Lapsen on ymmärrettävä, mitä hyötyä hoidosta on ja millaisia riskejä tai sivuvaikutuksia siihen liittyy.</a:t>
            </a:r>
          </a:p>
          <a:p>
            <a:r>
              <a:rPr lang="fi-FI" sz="4400" dirty="0"/>
              <a:t>Vaihtoehdot: Lapsen täytyy kyetä vertailemaan eri hoitovaihtoehtoja keskenään.</a:t>
            </a:r>
          </a:p>
          <a:p>
            <a:r>
              <a:rPr lang="fi-FI" sz="4400" dirty="0"/>
              <a:t>2. Päätöksen itsenäisyys ja vakaus</a:t>
            </a:r>
          </a:p>
          <a:p>
            <a:r>
              <a:rPr lang="fi-FI" sz="4400" dirty="0"/>
              <a:t>Oma tahto: Lääkäri havainnoi, onko kyseessä lapsen oma kypsä mielipide vai esimerkiksi vanhempien tai kaveripaineen sanelema päätös.</a:t>
            </a:r>
          </a:p>
          <a:p>
            <a:r>
              <a:rPr lang="fi-FI" sz="4400" dirty="0"/>
              <a:t>Päätöksen perustelut: Lapsen pitää osata kertoa selkeästi, miksi hän haluaa tai ei halua tiettyä hoitoa. Perustelun täytyy liittyä todellisuuteen, ei pelkoon tai hetkelliseen mielijohteeseen.</a:t>
            </a:r>
          </a:p>
          <a:p>
            <a:r>
              <a:rPr lang="fi-FI" sz="4400" dirty="0"/>
              <a:t>3. Hoidon vaikeusaste ja vakavuus</a:t>
            </a:r>
          </a:p>
          <a:p>
            <a:r>
              <a:rPr lang="fi-FI" sz="4400" dirty="0"/>
              <a:t>Helpot hoitopäätökset: Nuorempikin lapsi (esim. 10-vuotias) voi olla riittävän kypsä päättämään helposta asiasta, kuten hammaspaikan laittamisesta tai kyynärvarren kipsaamisesta.</a:t>
            </a:r>
          </a:p>
          <a:p>
            <a:r>
              <a:rPr lang="fi-FI" sz="4400" dirty="0"/>
              <a:t>Vaikeat ja vakavat hoitopäätökset: Jos kyseessä on raskaat syöpähoidot, suuret leikkaukset tai elämän ja kuoleman kysymykset (kuten verensiirto), vaaditaan alaikäiseltä paljon korkeampaa henkistä kypsyyttä.</a:t>
            </a:r>
          </a:p>
          <a:p>
            <a:r>
              <a:rPr lang="fi-FI" sz="4400" dirty="0"/>
              <a:t>4. Ikä ja kehitystaso viitekehyksenä</a:t>
            </a:r>
          </a:p>
          <a:p>
            <a:r>
              <a:rPr lang="fi-FI" sz="4400" dirty="0"/>
              <a:t>Vaikka tarkkaa ikärajaa ei ole, kehityspsykologia antaa suuntaviivoja. Yleensä yli 12-vuotiailla alkaa olla kykyä abstraktiin ajatteluun ja seurauksien miettimiseen.</a:t>
            </a:r>
          </a:p>
          <a:p>
            <a:r>
              <a:rPr lang="fi-FI" sz="4400" dirty="0"/>
              <a:t>Lähellä täysi-ikäisyyttä olevia (16–17-vuotiaita) pidetään useimmissa tavallisissa sairaustapauksissa jo kypsyydeltään riittävinä päättämään hoidostaan.</a:t>
            </a:r>
          </a:p>
          <a:p>
            <a:r>
              <a:rPr lang="fi-FI" sz="4400" dirty="0"/>
              <a:t>Mitä arvioinnista seuraa?</a:t>
            </a:r>
          </a:p>
          <a:p>
            <a:r>
              <a:rPr lang="fi-FI" sz="4400" dirty="0"/>
              <a:t>Jos alaikäinen todetaan kypsäksi: Hän saa päättää hoidostaan itse. Hän voi myös kieltää kertomasta sairaudestaan tai hoidostaan vanhemmilleen, ja lääkärin on noudatettava tätä vaitiolovelvollisuutta.</a:t>
            </a:r>
          </a:p>
          <a:p>
            <a:r>
              <a:rPr lang="fi-FI" sz="4400" dirty="0"/>
              <a:t>Jos alaikäinen ei ole kypsä: Päätöksen hoidosta tekevät hänen huoltajansa yhdessä lääkärin kanssa. Lapsen mielipide otetaan silti huomioon hänen ikänsä mukaisesti.</a:t>
            </a:r>
          </a:p>
          <a:p>
            <a:endParaRPr lang="fi-FI" dirty="0"/>
          </a:p>
        </p:txBody>
      </p:sp>
      <p:sp>
        <p:nvSpPr>
          <p:cNvPr id="4" name="Sisällön paikkamerkki 3">
            <a:extLst>
              <a:ext uri="{FF2B5EF4-FFF2-40B4-BE49-F238E27FC236}">
                <a16:creationId xmlns:a16="http://schemas.microsoft.com/office/drawing/2014/main" id="{57FA0BF8-899E-466C-CEBC-B980F5216493}"/>
              </a:ext>
            </a:extLst>
          </p:cNvPr>
          <p:cNvSpPr>
            <a:spLocks noGrp="1"/>
          </p:cNvSpPr>
          <p:nvPr>
            <p:ph sz="half" idx="2"/>
          </p:nvPr>
        </p:nvSpPr>
        <p:spPr>
          <a:xfrm>
            <a:off x="6323162" y="-1"/>
            <a:ext cx="5868838" cy="5788325"/>
          </a:xfrm>
        </p:spPr>
        <p:txBody>
          <a:bodyPr>
            <a:normAutofit fontScale="25000" lnSpcReduction="20000"/>
          </a:bodyPr>
          <a:lstStyle/>
          <a:p>
            <a:r>
              <a:rPr lang="fi-FI" sz="4000" dirty="0"/>
              <a:t>Esimerkkejä tilanteista, joissa alaikäinen kieltää tietojen antamisen vanhemmilleen</a:t>
            </a:r>
          </a:p>
          <a:p>
            <a:r>
              <a:rPr lang="fi-FI" sz="4000" dirty="0"/>
              <a:t>Jos lääkäri tai hoitaja arvioi alaikäisen kypsäksi päättämään hoidostaan, alaikäisellä on oikeus kieltää hoitotietojensa näkyminen vanhemmilleen. Tällöin tiedot salataan huoltajilta, eivätkä ne näy heille esimerkiksi </a:t>
            </a:r>
            <a:r>
              <a:rPr lang="fi-FI" sz="4000" dirty="0" err="1"/>
              <a:t>OmaKanta</a:t>
            </a:r>
            <a:r>
              <a:rPr lang="fi-FI" sz="4000" dirty="0"/>
              <a:t>-palvelussa.</a:t>
            </a:r>
          </a:p>
          <a:p>
            <a:r>
              <a:rPr lang="fi-FI" sz="4000" dirty="0"/>
              <a:t>Tyypillisiä käytännön tilanteita ovat:</a:t>
            </a:r>
          </a:p>
          <a:p>
            <a:r>
              <a:rPr lang="fi-FI" sz="4000" dirty="0"/>
              <a:t>Mielenterveysongelmat ja kriisit: Nuori hakee apua masennukseen, ahdistukseen tai perheen sisäisiin ristiriitoihin. Hän saattaa pelätä vanhempiensa reaktiota tai syyllistämistä.</a:t>
            </a:r>
          </a:p>
          <a:p>
            <a:r>
              <a:rPr lang="fi-FI" sz="4000" dirty="0"/>
              <a:t>Seksuaaliterveys ja ehkäisy: Nuori hakee ehkäisypillereitä, kierukkaa tai jälkiehkäisyä. Hän voi myös käydä testaamassa sukupuolitauteja tai keskustelemassa raskaudenkeskeytyksestä ilman, että haluaa vanhempien tietävän asiasta.</a:t>
            </a:r>
          </a:p>
          <a:p>
            <a:r>
              <a:rPr lang="fi-FI" sz="4000" dirty="0"/>
              <a:t>Päihteiden käyttö: Nuori hakee apua omaan alkoholin tai huumeiden </a:t>
            </a:r>
            <a:r>
              <a:rPr lang="fi-FI" sz="4000" dirty="0" err="1"/>
              <a:t>käyttöinsä</a:t>
            </a:r>
            <a:r>
              <a:rPr lang="fi-FI" sz="4000" dirty="0"/>
              <a:t> ja haluaa katkaista kierteensä luottamuksellisesti.</a:t>
            </a:r>
          </a:p>
          <a:p>
            <a:r>
              <a:rPr lang="fi-FI" sz="4000" dirty="0"/>
              <a:t>Oman identiteetin pohtiminen: Nuori haluaa keskustella ammattilaisen kanssa esimerkiksi seksuaalisesta suuntautumisestaan tai sukupuoli-identiteetistään turvallisessa ympäristössä.</a:t>
            </a:r>
            <a:br>
              <a:rPr lang="fi-FI" sz="4000" dirty="0"/>
            </a:br>
            <a:endParaRPr lang="fi-FI" sz="4000" dirty="0"/>
          </a:p>
          <a:p>
            <a:r>
              <a:rPr lang="fi-FI" sz="4000" dirty="0"/>
              <a:t>Miten toimitaan, jos lääkärin ja kypsän alaikäisen mielipiteet hoidosta eroavat?</a:t>
            </a:r>
          </a:p>
          <a:p>
            <a:r>
              <a:rPr lang="fi-FI" sz="4000" dirty="0"/>
              <a:t>Jos alaikäinen on todettu kypsäksi, hänellä on lähtökohtaisesti sama oikeus kieltäytyä hoidosta kuin täysi-ikäiselläkin. Jos kypsä nuori ja lääkäri ovat eri mieltä hoitolinjasta, tilanne ratkaistaan seuraavasti:</a:t>
            </a:r>
          </a:p>
          <a:p>
            <a:r>
              <a:rPr lang="fi-FI" sz="4000" dirty="0"/>
              <a:t>1. Ensisijaisesti neuvotellaan ja etsitään yhteisymmärrystä</a:t>
            </a:r>
          </a:p>
          <a:p>
            <a:r>
              <a:rPr lang="fi-FI" sz="4000" dirty="0"/>
              <a:t>Lääkäri ei yleensä asetu heti vastakkainasetteluun, vaan nuoren kanssa keskustellaan pitkään. Lääkäri pyrkii selvittämään, miksi nuori vastustaa hoitoa (esim. pelko, neulakammo, lääkkeen sivuvaikutukset) ja yrittää löytää molemmille sopivan kompromissin tai vaihtoehtoisen hoidon.</a:t>
            </a:r>
          </a:p>
          <a:p>
            <a:r>
              <a:rPr lang="fi-FI" sz="4000" dirty="0"/>
              <a:t>2. Kypsällä alaikäisellä on oikeus kieltäytyä tavallisesta hoidosta</a:t>
            </a:r>
          </a:p>
          <a:p>
            <a:r>
              <a:rPr lang="fi-FI" sz="4000" dirty="0"/>
              <a:t>Jos kyseessä on tavanomainen hoito (esimerkiksi lievän masennuksen lääkehoito tai murtuneen sormen leikkaus, joka voitaisiin hoitaa myös lastoituksella), kypsän alaikäisen kieltäytymistä on kunnioitettava. Lääkäri ei voi pakottaa nuorta hoitoon, jos tämän henki ei ole vaarassa, eikä lääkäri voi tällöin myöskään pyytää vanhempia jyräämään nuoren päätöstä.</a:t>
            </a:r>
          </a:p>
          <a:p>
            <a:r>
              <a:rPr lang="fi-FI" sz="4000" dirty="0"/>
              <a:t>3. Äärimmäiset tilanteet: Hengenvaara tai vakava terveyden vaarantuminen</a:t>
            </a:r>
          </a:p>
          <a:p>
            <a:r>
              <a:rPr lang="fi-FI" sz="4000" dirty="0"/>
              <a:t>Jos kypsä alaikäinen kieltäytyy hoidosta, jota ilman hän kuolee tai vammautuu vakavasti (esimerkiksi vaikea syöpähoito, akuutti umpisuolen leikkaus tai hengenpelastava verensiirto), tilanne muuttuu juridisesti ja eettisesti äärimmäisen monimutkaiseksi:</a:t>
            </a:r>
          </a:p>
          <a:p>
            <a:r>
              <a:rPr lang="fi-FI" sz="4000" dirty="0"/>
              <a:t>Lapsen oikeuksien sopimus ja perustuslaki turvaavat lapsen oikeuden elämään ja suojeluun.</a:t>
            </a:r>
          </a:p>
          <a:p>
            <a:r>
              <a:rPr lang="fi-FI" sz="4000" dirty="0"/>
              <a:t>Lääketieteellisessä etiikassa elämän pelastaminen ohittaa tällöin nuoren itsemääräämisoikeuden.</a:t>
            </a:r>
          </a:p>
          <a:p>
            <a:r>
              <a:rPr lang="fi-FI" sz="4000" dirty="0"/>
              <a:t>Käytäntö sairaalassa: Jos kypsä nuori kieltäytyy ehdottomasti hengenpelastavasta hoidosta (esimerkiksi uskonnollisen vakaumuksen vuoksi), sairaala tekee yhteistyötä lastensuojeluviranomaisten kanssa. Huoltajuutta voidaan rajoittaa tai tehdä kiireellinen sijoitus, jotta viranomainen voi antaa suostumuksen hoitoon nuoren tahdon vastaisesti. Hengenpelastavat toimenpiteet tehdään siis viime kädessä aina.</a:t>
            </a:r>
          </a:p>
          <a:p>
            <a:r>
              <a:rPr lang="fi-FI" sz="4000" dirty="0"/>
              <a:t>Lääkäriliitto, TATU (</a:t>
            </a:r>
            <a:r>
              <a:rPr lang="fi-FI" b="1" dirty="0"/>
              <a:t>TATU ry</a:t>
            </a:r>
            <a:r>
              <a:rPr lang="fi-FI" dirty="0"/>
              <a:t> tapaturmaisesti tai potilasvahingon kautta vammautuneiden ja sairastuneiden lasten ja nuorten sekä heidän läheistensä valtakunnallinen tukiyhdistys.), </a:t>
            </a:r>
            <a:r>
              <a:rPr lang="fi-FI" sz="4000" dirty="0"/>
              <a:t>Potilasvakuutuskeskus</a:t>
            </a:r>
            <a:br>
              <a:rPr lang="fi-FI" sz="4000" dirty="0"/>
            </a:br>
            <a:endParaRPr lang="fi-FI" sz="4000" dirty="0"/>
          </a:p>
          <a:p>
            <a:endParaRPr lang="fi-FI" dirty="0"/>
          </a:p>
        </p:txBody>
      </p:sp>
    </p:spTree>
    <p:extLst>
      <p:ext uri="{BB962C8B-B14F-4D97-AF65-F5344CB8AC3E}">
        <p14:creationId xmlns:p14="http://schemas.microsoft.com/office/powerpoint/2010/main" val="4086922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F17B8A-0D68-C009-C653-164B8A62BABD}"/>
              </a:ext>
            </a:extLst>
          </p:cNvPr>
          <p:cNvSpPr>
            <a:spLocks noGrp="1"/>
          </p:cNvSpPr>
          <p:nvPr>
            <p:ph type="title"/>
          </p:nvPr>
        </p:nvSpPr>
        <p:spPr>
          <a:xfrm>
            <a:off x="154829" y="79375"/>
            <a:ext cx="8755491" cy="650874"/>
          </a:xfrm>
        </p:spPr>
        <p:txBody>
          <a:bodyPr>
            <a:noAutofit/>
          </a:bodyPr>
          <a:lstStyle/>
          <a:p>
            <a:r>
              <a:rPr kumimoji="0" lang="en-US" sz="3200" b="1" i="0" u="none" strike="noStrike" kern="1200" cap="none" spc="0" normalizeH="0" baseline="0" noProof="0" dirty="0" err="1">
                <a:ln>
                  <a:noFill/>
                </a:ln>
                <a:solidFill>
                  <a:prstClr val="black"/>
                </a:solidFill>
                <a:effectLst/>
                <a:uLnTx/>
                <a:uFillTx/>
                <a:latin typeface="Calibri Light" panose="020F0302020204030204"/>
                <a:ea typeface="+mj-ea"/>
                <a:cs typeface="+mj-cs"/>
              </a:rPr>
              <a:t>Käytännön</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3200" b="1" i="0" u="none" strike="noStrike" kern="1200" cap="none" spc="0" normalizeH="0" baseline="0" noProof="0" dirty="0" err="1">
                <a:ln>
                  <a:noFill/>
                </a:ln>
                <a:solidFill>
                  <a:prstClr val="black"/>
                </a:solidFill>
                <a:effectLst/>
                <a:uLnTx/>
                <a:uFillTx/>
                <a:latin typeface="Calibri Light" panose="020F0302020204030204"/>
                <a:ea typeface="+mj-ea"/>
                <a:cs typeface="+mj-cs"/>
              </a:rPr>
              <a:t>esimerkkejä</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3200" b="1" i="0" u="none" strike="noStrike" kern="1200" cap="none" spc="0" normalizeH="0" baseline="0" noProof="0" dirty="0" err="1">
                <a:ln>
                  <a:noFill/>
                </a:ln>
                <a:solidFill>
                  <a:prstClr val="black"/>
                </a:solidFill>
                <a:effectLst/>
                <a:uLnTx/>
                <a:uFillTx/>
                <a:latin typeface="Calibri Light" panose="020F0302020204030204"/>
                <a:ea typeface="+mj-ea"/>
                <a:cs typeface="+mj-cs"/>
              </a:rPr>
              <a:t>itsemääräämisoikeudesta</a:t>
            </a:r>
            <a:endParaRPr lang="fi-FI" sz="3200" dirty="0"/>
          </a:p>
        </p:txBody>
      </p:sp>
      <p:sp>
        <p:nvSpPr>
          <p:cNvPr id="3" name="Sisällön paikkamerkki 2">
            <a:extLst>
              <a:ext uri="{FF2B5EF4-FFF2-40B4-BE49-F238E27FC236}">
                <a16:creationId xmlns:a16="http://schemas.microsoft.com/office/drawing/2014/main" id="{2CB5D0AB-2748-CEB1-042C-CEA0A29DF857}"/>
              </a:ext>
            </a:extLst>
          </p:cNvPr>
          <p:cNvSpPr>
            <a:spLocks noGrp="1"/>
          </p:cNvSpPr>
          <p:nvPr>
            <p:ph sz="half" idx="1"/>
          </p:nvPr>
        </p:nvSpPr>
        <p:spPr>
          <a:xfrm>
            <a:off x="4205290" y="730248"/>
            <a:ext cx="7986710" cy="3192772"/>
          </a:xfrm>
        </p:spPr>
        <p:txBody>
          <a:bodyPr>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2200" b="1" i="0" u="none" strike="noStrike" kern="1200" cap="none" spc="0" normalizeH="0" baseline="0" noProof="0" dirty="0">
                <a:ln>
                  <a:noFill/>
                </a:ln>
                <a:solidFill>
                  <a:schemeClr val="accent1"/>
                </a:solidFill>
                <a:effectLst/>
                <a:uLnTx/>
                <a:uFillTx/>
                <a:latin typeface="Calibri" panose="020F0502020204030204"/>
                <a:ea typeface="+mn-ea"/>
                <a:cs typeface="+mn-cs"/>
              </a:rPr>
              <a:t>Hoidon on tapahduttava potilaan suostumuksella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Potilaalla on oikeus päättää omasta hoidostaan </a:t>
            </a:r>
            <a:r>
              <a:rPr lang="fi-FI" sz="2200" dirty="0">
                <a:solidFill>
                  <a:schemeClr val="accent1"/>
                </a:solidFill>
                <a:latin typeface="Calibri" panose="020F0502020204030204"/>
              </a:rPr>
              <a:t>terveydenhuollon ammattilaiselta saamiensa tietojen ja hoitovaihtoehtojen pohjalta.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Alaikäisen kyvyn ilmaista mielipiteensä arvioi lääkäri tai muu terveydenhuollon ammattihenkilö.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Potilan tahtoa on velvollisuus kunnioittaa, vaikka esimerkiksi hoidosta kieltäytyminen uhkaisi hänen henkeään ja terveyttään.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Lapsen huoltajalla ei ole oikeutta kieltää hoitoa, jota tarvitaan alaikäisen henkeä tai terveyttä uhkaavan vaaran torjumiseksi.</a:t>
            </a:r>
            <a:r>
              <a:rPr kumimoji="0" lang="fi-FI" sz="22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 </a:t>
            </a:r>
            <a:endPar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endParaRPr>
          </a:p>
        </p:txBody>
      </p:sp>
      <p:sp>
        <p:nvSpPr>
          <p:cNvPr id="4" name="Sisällön paikkamerkki 3">
            <a:extLst>
              <a:ext uri="{FF2B5EF4-FFF2-40B4-BE49-F238E27FC236}">
                <a16:creationId xmlns:a16="http://schemas.microsoft.com/office/drawing/2014/main" id="{2E700D63-A24A-659F-92D5-534A80164996}"/>
              </a:ext>
            </a:extLst>
          </p:cNvPr>
          <p:cNvSpPr>
            <a:spLocks noGrp="1"/>
          </p:cNvSpPr>
          <p:nvPr>
            <p:ph sz="half" idx="2"/>
          </p:nvPr>
        </p:nvSpPr>
        <p:spPr>
          <a:xfrm>
            <a:off x="153890" y="3870690"/>
            <a:ext cx="6479100" cy="2183529"/>
          </a:xfrm>
        </p:spPr>
        <p:txBody>
          <a:bodyPr>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i-FI" sz="2000" b="1" dirty="0">
                <a:solidFill>
                  <a:schemeClr val="accent1"/>
                </a:solidFill>
                <a:latin typeface="Calibri" panose="020F0502020204030204"/>
              </a:rPr>
              <a:t>Mielenterveyslain mukaan tahdosta riippumaton hoito on mahdollista, jos</a:t>
            </a:r>
            <a:endParaRPr kumimoji="0" lang="fi-FI" sz="900" b="1" i="0" u="none" strike="noStrike" kern="1200" cap="none" spc="0" normalizeH="0" baseline="0" noProof="0" dirty="0">
              <a:ln>
                <a:noFill/>
              </a:ln>
              <a:solidFill>
                <a:schemeClr val="accent1"/>
              </a:solidFill>
              <a:effectLst/>
              <a:uLnTx/>
              <a:uFillTx/>
              <a:latin typeface="Calibri" panose="020F0502020204030204"/>
            </a:endParaRP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kyseessä on vakava mielenterveyden häiriö, jossa todellisuudentaju on selvästi häiriintynyt (psykoosi)</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lang="fi-FI" sz="2200" dirty="0">
                <a:solidFill>
                  <a:schemeClr val="accent1"/>
                </a:solidFill>
                <a:latin typeface="Calibri" panose="020F0502020204030204"/>
              </a:rPr>
              <a:t>i</a:t>
            </a:r>
            <a:r>
              <a:rPr kumimoji="0" lang="fi-FI" sz="2200" b="0" i="0" u="none" strike="noStrike" kern="1200" cap="none" spc="0" normalizeH="0" baseline="0" noProof="0" dirty="0" err="1">
                <a:ln>
                  <a:noFill/>
                </a:ln>
                <a:solidFill>
                  <a:schemeClr val="accent1"/>
                </a:solidFill>
                <a:effectLst/>
                <a:uLnTx/>
                <a:uFillTx/>
                <a:latin typeface="Calibri" panose="020F0502020204030204"/>
                <a:ea typeface="+mn-ea"/>
                <a:cs typeface="+mn-cs"/>
              </a:rPr>
              <a:t>lman</a:t>
            </a: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 hoitoa tilanne pahenisi tai vaarantaisi oman tai muiden ihmisten terveyden tai turvallisuuden</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lang="fi-FI" sz="2200" dirty="0">
                <a:solidFill>
                  <a:schemeClr val="accent1"/>
                </a:solidFill>
                <a:latin typeface="Calibri" panose="020F0502020204030204"/>
              </a:rPr>
              <a:t>m</a:t>
            </a:r>
            <a:r>
              <a:rPr kumimoji="0" lang="fi-FI" sz="2200" b="0" i="0" u="none" strike="noStrike" kern="1200" cap="none" spc="0" normalizeH="0" baseline="0" noProof="0" dirty="0">
                <a:ln>
                  <a:noFill/>
                </a:ln>
                <a:solidFill>
                  <a:schemeClr val="accent1"/>
                </a:solidFill>
                <a:effectLst/>
                <a:uLnTx/>
                <a:uFillTx/>
                <a:latin typeface="Calibri" panose="020F0502020204030204"/>
                <a:ea typeface="+mn-ea"/>
                <a:cs typeface="+mn-cs"/>
              </a:rPr>
              <a:t>ikään muu hoito ei sovellu tai ole riittävää. </a:t>
            </a:r>
          </a:p>
        </p:txBody>
      </p:sp>
      <p:pic>
        <p:nvPicPr>
          <p:cNvPr id="6" name="Kuva 5" descr="Kuva, joka sisältää kohteen henkilö&#10;&#10;Kuvaus luotu automaattisesti">
            <a:extLst>
              <a:ext uri="{FF2B5EF4-FFF2-40B4-BE49-F238E27FC236}">
                <a16:creationId xmlns:a16="http://schemas.microsoft.com/office/drawing/2014/main" id="{A5A5C004-08EA-2E3A-EF77-FE676F202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167" y="679979"/>
            <a:ext cx="3655123" cy="3024001"/>
          </a:xfrm>
          <a:prstGeom prst="rect">
            <a:avLst/>
          </a:prstGeom>
        </p:spPr>
      </p:pic>
      <p:pic>
        <p:nvPicPr>
          <p:cNvPr id="9" name="Kuva 8">
            <a:extLst>
              <a:ext uri="{FF2B5EF4-FFF2-40B4-BE49-F238E27FC236}">
                <a16:creationId xmlns:a16="http://schemas.microsoft.com/office/drawing/2014/main" id="{9E5CBD50-54FD-A7F4-509A-00D58737EBB2}"/>
              </a:ext>
            </a:extLst>
          </p:cNvPr>
          <p:cNvPicPr>
            <a:picLocks noChangeAspect="1"/>
          </p:cNvPicPr>
          <p:nvPr/>
        </p:nvPicPr>
        <p:blipFill>
          <a:blip r:embed="rId3"/>
          <a:stretch>
            <a:fillRect/>
          </a:stretch>
        </p:blipFill>
        <p:spPr>
          <a:xfrm flipH="1">
            <a:off x="6917615" y="3587564"/>
            <a:ext cx="4989759" cy="2540188"/>
          </a:xfrm>
          <a:prstGeom prst="rect">
            <a:avLst/>
          </a:prstGeom>
        </p:spPr>
      </p:pic>
      <p:sp>
        <p:nvSpPr>
          <p:cNvPr id="13" name="Tekstiruutu 12">
            <a:extLst>
              <a:ext uri="{FF2B5EF4-FFF2-40B4-BE49-F238E27FC236}">
                <a16:creationId xmlns:a16="http://schemas.microsoft.com/office/drawing/2014/main" id="{7299945F-5119-E774-F158-F412284AB2CC}"/>
              </a:ext>
            </a:extLst>
          </p:cNvPr>
          <p:cNvSpPr txBox="1"/>
          <p:nvPr/>
        </p:nvSpPr>
        <p:spPr>
          <a:xfrm rot="16200000">
            <a:off x="-1197642" y="2305233"/>
            <a:ext cx="3024001" cy="307777"/>
          </a:xfrm>
          <a:prstGeom prst="rect">
            <a:avLst/>
          </a:prstGeom>
          <a:noFill/>
        </p:spPr>
        <p:txBody>
          <a:bodyPr wrap="square">
            <a:spAutoFit/>
          </a:bodyPr>
          <a:lstStyle/>
          <a:p>
            <a:pPr algn="ctr"/>
            <a:r>
              <a:rPr lang="fi-FI" sz="1400" dirty="0"/>
              <a:t>Kuva: Unsplash.com </a:t>
            </a:r>
            <a:r>
              <a:rPr lang="fi-FI" sz="1400" dirty="0" err="1"/>
              <a:t>Zach</a:t>
            </a:r>
            <a:r>
              <a:rPr lang="fi-FI" sz="1400" dirty="0"/>
              <a:t> </a:t>
            </a:r>
            <a:r>
              <a:rPr lang="fi-FI" sz="1400" dirty="0" err="1"/>
              <a:t>Vessels</a:t>
            </a:r>
            <a:endParaRPr lang="fi-FI" sz="1400" dirty="0"/>
          </a:p>
        </p:txBody>
      </p:sp>
      <p:sp>
        <p:nvSpPr>
          <p:cNvPr id="15" name="Tekstiruutu 14">
            <a:extLst>
              <a:ext uri="{FF2B5EF4-FFF2-40B4-BE49-F238E27FC236}">
                <a16:creationId xmlns:a16="http://schemas.microsoft.com/office/drawing/2014/main" id="{355245E7-9668-57C5-568B-50BD4D5A59A1}"/>
              </a:ext>
            </a:extLst>
          </p:cNvPr>
          <p:cNvSpPr txBox="1"/>
          <p:nvPr/>
        </p:nvSpPr>
        <p:spPr>
          <a:xfrm rot="16200000">
            <a:off x="5296222" y="5287967"/>
            <a:ext cx="2673537" cy="307779"/>
          </a:xfrm>
          <a:prstGeom prst="rect">
            <a:avLst/>
          </a:prstGeom>
          <a:noFill/>
        </p:spPr>
        <p:txBody>
          <a:bodyPr wrap="square">
            <a:spAutoFit/>
          </a:bodyPr>
          <a:lstStyle/>
          <a:p>
            <a:pPr algn="ctr"/>
            <a:r>
              <a:rPr lang="fi-FI" sz="1400" dirty="0"/>
              <a:t>Kuva: Unsplash.com </a:t>
            </a:r>
            <a:r>
              <a:rPr lang="fi-FI" sz="1400" dirty="0" err="1"/>
              <a:t>abishek</a:t>
            </a:r>
            <a:endParaRPr lang="fi-FI" sz="1400" dirty="0"/>
          </a:p>
        </p:txBody>
      </p:sp>
    </p:spTree>
    <p:extLst>
      <p:ext uri="{BB962C8B-B14F-4D97-AF65-F5344CB8AC3E}">
        <p14:creationId xmlns:p14="http://schemas.microsoft.com/office/powerpoint/2010/main" val="251902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wheel(1)">
                                      <p:cBhvr>
                                        <p:cTn id="42" dur="2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circle(in)">
                                      <p:cBhvr>
                                        <p:cTn id="47" dur="20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circle(in)">
                                      <p:cBhvr>
                                        <p:cTn id="52" dur="2000"/>
                                        <p:tgtEl>
                                          <p:spTgt spid="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circle(in)">
                                      <p:cBhvr>
                                        <p:cTn id="57"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BFA0A3B0D7763A428C603A9965B631F3" ma:contentTypeVersion="16" ma:contentTypeDescription="Luo uusi asiakirja." ma:contentTypeScope="" ma:versionID="bb47927913d2a0d34745ca5eae3b9b59">
  <xsd:schema xmlns:xsd="http://www.w3.org/2001/XMLSchema" xmlns:xs="http://www.w3.org/2001/XMLSchema" xmlns:p="http://schemas.microsoft.com/office/2006/metadata/properties" xmlns:ns2="48e8df33-a090-4ce7-a58b-5234ff1e67e3" xmlns:ns3="f5e6c97b-5595-4ee7-8a83-973ec926e39b" xmlns:ns4="f0974581-4bbf-443e-902f-14073e9fb4f6" targetNamespace="http://schemas.microsoft.com/office/2006/metadata/properties" ma:root="true" ma:fieldsID="60d2bc5703ef11e63c845bf0e1fb3986" ns2:_="" ns3:_="" ns4:_="">
    <xsd:import namespace="48e8df33-a090-4ce7-a58b-5234ff1e67e3"/>
    <xsd:import namespace="f5e6c97b-5595-4ee7-8a83-973ec926e39b"/>
    <xsd:import namespace="f0974581-4bbf-443e-902f-14073e9fb4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e8df33-a090-4ce7-a58b-5234ff1e67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Kuvien tunnisteet" ma:readOnly="false" ma:fieldId="{5cf76f15-5ced-4ddc-b409-7134ff3c332f}" ma:taxonomyMulti="true" ma:sspId="4d49524a-21d1-44ef-b988-918b9b43375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5e6c97b-5595-4ee7-8a83-973ec926e39b" elementFormDefault="qualified">
    <xsd:import namespace="http://schemas.microsoft.com/office/2006/documentManagement/types"/>
    <xsd:import namespace="http://schemas.microsoft.com/office/infopath/2007/PartnerControls"/>
    <xsd:element name="SharedWithUsers" ma:index="16"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974581-4bbf-443e-902f-14073e9fb4f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47c3ecc-9e27-4d18-ad78-bf79d5fad879}" ma:internalName="TaxCatchAll" ma:showField="CatchAllData" ma:web="f5e6c97b-5595-4ee7-8a83-973ec926e3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8e8df33-a090-4ce7-a58b-5234ff1e67e3">
      <Terms xmlns="http://schemas.microsoft.com/office/infopath/2007/PartnerControls"/>
    </lcf76f155ced4ddcb4097134ff3c332f>
    <TaxCatchAll xmlns="f0974581-4bbf-443e-902f-14073e9fb4f6" xsi:nil="true"/>
  </documentManagement>
</p:properties>
</file>

<file path=customXml/itemProps1.xml><?xml version="1.0" encoding="utf-8"?>
<ds:datastoreItem xmlns:ds="http://schemas.openxmlformats.org/officeDocument/2006/customXml" ds:itemID="{D8D8C994-CF0C-4558-B705-067D10B46AFC}">
  <ds:schemaRefs>
    <ds:schemaRef ds:uri="http://schemas.microsoft.com/sharepoint/v3/contenttype/forms"/>
  </ds:schemaRefs>
</ds:datastoreItem>
</file>

<file path=customXml/itemProps2.xml><?xml version="1.0" encoding="utf-8"?>
<ds:datastoreItem xmlns:ds="http://schemas.openxmlformats.org/officeDocument/2006/customXml" ds:itemID="{D41EF7EB-75BC-4984-BB13-F0966FD3DC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e8df33-a090-4ce7-a58b-5234ff1e67e3"/>
    <ds:schemaRef ds:uri="f5e6c97b-5595-4ee7-8a83-973ec926e39b"/>
    <ds:schemaRef ds:uri="f0974581-4bbf-443e-902f-14073e9fb4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3623ED-EAC7-42D6-A2E2-353DFDA3C6F7}">
  <ds:schemaRefs>
    <ds:schemaRef ds:uri="http://schemas.microsoft.com/office/2006/metadata/properties"/>
    <ds:schemaRef ds:uri="http://schemas.microsoft.com/office/infopath/2007/PartnerControls"/>
    <ds:schemaRef ds:uri="48e8df33-a090-4ce7-a58b-5234ff1e67e3"/>
    <ds:schemaRef ds:uri="f0974581-4bbf-443e-902f-14073e9fb4f6"/>
  </ds:schemaRefs>
</ds:datastoreItem>
</file>

<file path=docProps/app.xml><?xml version="1.0" encoding="utf-8"?>
<Properties xmlns="http://schemas.openxmlformats.org/officeDocument/2006/extended-properties" xmlns:vt="http://schemas.openxmlformats.org/officeDocument/2006/docPropsVTypes">
  <TotalTime>1049</TotalTime>
  <Words>2543</Words>
  <Application>Microsoft Office PowerPoint</Application>
  <PresentationFormat>Laajakuva</PresentationFormat>
  <Paragraphs>203</Paragraphs>
  <Slides>11</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11</vt:i4>
      </vt:variant>
    </vt:vector>
  </HeadingPairs>
  <TitlesOfParts>
    <vt:vector size="17" baseType="lpstr">
      <vt:lpstr>Arial</vt:lpstr>
      <vt:lpstr>Calibri</vt:lpstr>
      <vt:lpstr>Calibri Light</vt:lpstr>
      <vt:lpstr>Publico</vt:lpstr>
      <vt:lpstr>Yle Next</vt:lpstr>
      <vt:lpstr>Office-teema</vt:lpstr>
      <vt:lpstr>15. Terveydenhuolto ja etiikka</vt:lpstr>
      <vt:lpstr>Terveydenhuollon  keskeiset eettiset periaatteet</vt:lpstr>
      <vt:lpstr>Esimerkkejä keskeisistä periaatteista</vt:lpstr>
      <vt:lpstr>Terveyspalveluiden eriarvoisuuteen liittyviä tekijöitä</vt:lpstr>
      <vt:lpstr>Itsemääräämisoikeudesta esimerkki</vt:lpstr>
      <vt:lpstr>Laki potilaan asemasta ja oikeuksista</vt:lpstr>
      <vt:lpstr>Millaisia ongelmia voi liittyä alaikäisen itsemääräämisoikeuteen - Käytännön tilanteissa tämän säännön soveltaminen voi johtaa vaikeisiin ristiriitoihin, jotka liittyvät perheiden vakaumukseen, viestintään ja viranomaisten yhteistyöhön.</vt:lpstr>
      <vt:lpstr>PowerPoint-esitys</vt:lpstr>
      <vt:lpstr>Käytännön esimerkkejä itsemääräämisoikeudesta</vt:lpstr>
      <vt:lpstr>Terveydenhuollossa priorisointi aiheuttaa usein eettisiä haasteita</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Terveydenhuolto ja etiikka</dc:title>
  <dc:creator>Paula</dc:creator>
  <cp:lastModifiedBy>Anitta Marttila</cp:lastModifiedBy>
  <cp:revision>36</cp:revision>
  <dcterms:created xsi:type="dcterms:W3CDTF">2022-08-11T08:31:21Z</dcterms:created>
  <dcterms:modified xsi:type="dcterms:W3CDTF">2026-09-10T11:47:17Z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0x010100BFA0A3B0D7763A428C603A9965B631F3</vt:lpwstr>
  </property>
</Properties>
</file>