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30T11:42:23.2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30T11:42:24.88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24575,'0'0'0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customXml" Target="../ink/ink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customXml" Target="../ink/ink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C1304B-9FB6-B84C-82FE-40EC6FFB22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Sukurauhaset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2EA22B6-30F6-0741-84F5-9DF27C68338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Eelis</a:t>
            </a:r>
            <a:r>
              <a:rPr lang="fi-FI" dirty="0"/>
              <a:t>, </a:t>
            </a:r>
            <a:r>
              <a:rPr lang="fi-FI" dirty="0" err="1"/>
              <a:t>janne</a:t>
            </a:r>
            <a:r>
              <a:rPr lang="fi-FI" dirty="0"/>
              <a:t> ja kristian</a:t>
            </a:r>
          </a:p>
        </p:txBody>
      </p:sp>
    </p:spTree>
    <p:extLst>
      <p:ext uri="{BB962C8B-B14F-4D97-AF65-F5344CB8AC3E}">
        <p14:creationId xmlns:p14="http://schemas.microsoft.com/office/powerpoint/2010/main" val="2343176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Group 60">
            <a:extLst>
              <a:ext uri="{FF2B5EF4-FFF2-40B4-BE49-F238E27FC236}">
                <a16:creationId xmlns:a16="http://schemas.microsoft.com/office/drawing/2014/main" id="{2C113195-43EA-4B6A-B281-C0458D9263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62" name="Rectangle 61">
              <a:extLst>
                <a:ext uri="{FF2B5EF4-FFF2-40B4-BE49-F238E27FC236}">
                  <a16:creationId xmlns:a16="http://schemas.microsoft.com/office/drawing/2014/main" id="{27DEAF6E-67FE-4877-B38B-0F2BF785768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3" name="Picture 2">
              <a:extLst>
                <a:ext uri="{FF2B5EF4-FFF2-40B4-BE49-F238E27FC236}">
                  <a16:creationId xmlns:a16="http://schemas.microsoft.com/office/drawing/2014/main" id="{F60C980E-E723-46CF-9296-C7BBA4DB83C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3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8D36904-1712-4C81-B063-66E1D4777F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640302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6" name="Rectangle 5">
              <a:extLst>
                <a:ext uri="{FF2B5EF4-FFF2-40B4-BE49-F238E27FC236}">
                  <a16:creationId xmlns:a16="http://schemas.microsoft.com/office/drawing/2014/main" id="{BEA28722-E2AF-4D8D-9E59-65B94630A3D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7" name="Freeform 6">
              <a:extLst>
                <a:ext uri="{FF2B5EF4-FFF2-40B4-BE49-F238E27FC236}">
                  <a16:creationId xmlns:a16="http://schemas.microsoft.com/office/drawing/2014/main" id="{A279E077-7DAF-4B93-BE2C-98F6B13A117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8" name="Freeform 7">
              <a:extLst>
                <a:ext uri="{FF2B5EF4-FFF2-40B4-BE49-F238E27FC236}">
                  <a16:creationId xmlns:a16="http://schemas.microsoft.com/office/drawing/2014/main" id="{E78603D6-020D-4269-95E5-2E17499DA5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Rectangle 8">
              <a:extLst>
                <a:ext uri="{FF2B5EF4-FFF2-40B4-BE49-F238E27FC236}">
                  <a16:creationId xmlns:a16="http://schemas.microsoft.com/office/drawing/2014/main" id="{CE9500AA-AB8C-4023-967A-11555F0F48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0" name="Freeform 9">
              <a:extLst>
                <a:ext uri="{FF2B5EF4-FFF2-40B4-BE49-F238E27FC236}">
                  <a16:creationId xmlns:a16="http://schemas.microsoft.com/office/drawing/2014/main" id="{1B716630-BD94-436E-9E9C-5D534092DF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1" name="Freeform 10">
              <a:extLst>
                <a:ext uri="{FF2B5EF4-FFF2-40B4-BE49-F238E27FC236}">
                  <a16:creationId xmlns:a16="http://schemas.microsoft.com/office/drawing/2014/main" id="{4CE6FCD2-8177-4A45-88ED-A2B986102D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1">
              <a:extLst>
                <a:ext uri="{FF2B5EF4-FFF2-40B4-BE49-F238E27FC236}">
                  <a16:creationId xmlns:a16="http://schemas.microsoft.com/office/drawing/2014/main" id="{E32BEED2-100A-48B2-B552-07B54EEC48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2">
              <a:extLst>
                <a:ext uri="{FF2B5EF4-FFF2-40B4-BE49-F238E27FC236}">
                  <a16:creationId xmlns:a16="http://schemas.microsoft.com/office/drawing/2014/main" id="{839DB29D-A8C6-484A-A747-14733D5B3C9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3">
              <a:extLst>
                <a:ext uri="{FF2B5EF4-FFF2-40B4-BE49-F238E27FC236}">
                  <a16:creationId xmlns:a16="http://schemas.microsoft.com/office/drawing/2014/main" id="{B1A468B2-ABD1-447D-89DC-7A9CFBBCBAB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4">
              <a:extLst>
                <a:ext uri="{FF2B5EF4-FFF2-40B4-BE49-F238E27FC236}">
                  <a16:creationId xmlns:a16="http://schemas.microsoft.com/office/drawing/2014/main" id="{219C1A45-C8B0-48AE-B5A9-A1B40B43BB8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5">
              <a:extLst>
                <a:ext uri="{FF2B5EF4-FFF2-40B4-BE49-F238E27FC236}">
                  <a16:creationId xmlns:a16="http://schemas.microsoft.com/office/drawing/2014/main" id="{F2910D68-E982-47F7-A53C-ABA0CB34F7A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6">
              <a:extLst>
                <a:ext uri="{FF2B5EF4-FFF2-40B4-BE49-F238E27FC236}">
                  <a16:creationId xmlns:a16="http://schemas.microsoft.com/office/drawing/2014/main" id="{C4B84BAD-BCB3-4BF2-8A3C-3391BF4AB6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7">
              <a:extLst>
                <a:ext uri="{FF2B5EF4-FFF2-40B4-BE49-F238E27FC236}">
                  <a16:creationId xmlns:a16="http://schemas.microsoft.com/office/drawing/2014/main" id="{522D8CE7-E27B-4BAE-962D-AAC0D66E48D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8">
              <a:extLst>
                <a:ext uri="{FF2B5EF4-FFF2-40B4-BE49-F238E27FC236}">
                  <a16:creationId xmlns:a16="http://schemas.microsoft.com/office/drawing/2014/main" id="{1042B4B5-2D6F-405A-A112-D5F96027E9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9">
              <a:extLst>
                <a:ext uri="{FF2B5EF4-FFF2-40B4-BE49-F238E27FC236}">
                  <a16:creationId xmlns:a16="http://schemas.microsoft.com/office/drawing/2014/main" id="{199F606E-DC72-4CAF-AFF2-58FA0121E6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20">
              <a:extLst>
                <a:ext uri="{FF2B5EF4-FFF2-40B4-BE49-F238E27FC236}">
                  <a16:creationId xmlns:a16="http://schemas.microsoft.com/office/drawing/2014/main" id="{C949CB30-1690-4B14-954A-4FA9637CEF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1">
              <a:extLst>
                <a:ext uri="{FF2B5EF4-FFF2-40B4-BE49-F238E27FC236}">
                  <a16:creationId xmlns:a16="http://schemas.microsoft.com/office/drawing/2014/main" id="{84EE3B4E-AE37-4F27-B6AC-FF20B9BE33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2">
              <a:extLst>
                <a:ext uri="{FF2B5EF4-FFF2-40B4-BE49-F238E27FC236}">
                  <a16:creationId xmlns:a16="http://schemas.microsoft.com/office/drawing/2014/main" id="{798942D8-2074-4A7F-AD65-7564D8C3B7E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3">
              <a:extLst>
                <a:ext uri="{FF2B5EF4-FFF2-40B4-BE49-F238E27FC236}">
                  <a16:creationId xmlns:a16="http://schemas.microsoft.com/office/drawing/2014/main" id="{D4324684-C1DE-4AF8-B17D-917AD23FE65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4">
              <a:extLst>
                <a:ext uri="{FF2B5EF4-FFF2-40B4-BE49-F238E27FC236}">
                  <a16:creationId xmlns:a16="http://schemas.microsoft.com/office/drawing/2014/main" id="{A4C18B6C-86CE-40F9-919C-9490AD3E309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5">
              <a:extLst>
                <a:ext uri="{FF2B5EF4-FFF2-40B4-BE49-F238E27FC236}">
                  <a16:creationId xmlns:a16="http://schemas.microsoft.com/office/drawing/2014/main" id="{72DB2464-DEE2-4EB2-9FB2-46768EE6801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6">
              <a:extLst>
                <a:ext uri="{FF2B5EF4-FFF2-40B4-BE49-F238E27FC236}">
                  <a16:creationId xmlns:a16="http://schemas.microsoft.com/office/drawing/2014/main" id="{56E24DAD-4831-4565-ACE0-E7FDBC6542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7">
              <a:extLst>
                <a:ext uri="{FF2B5EF4-FFF2-40B4-BE49-F238E27FC236}">
                  <a16:creationId xmlns:a16="http://schemas.microsoft.com/office/drawing/2014/main" id="{ADB70D91-E74C-433F-9BCD-587B9356112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8">
              <a:extLst>
                <a:ext uri="{FF2B5EF4-FFF2-40B4-BE49-F238E27FC236}">
                  <a16:creationId xmlns:a16="http://schemas.microsoft.com/office/drawing/2014/main" id="{E982042F-EEF5-49A7-87B3-43F9296995A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9">
              <a:extLst>
                <a:ext uri="{FF2B5EF4-FFF2-40B4-BE49-F238E27FC236}">
                  <a16:creationId xmlns:a16="http://schemas.microsoft.com/office/drawing/2014/main" id="{54806968-8087-4915-B489-2BE793DD2AC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30">
              <a:extLst>
                <a:ext uri="{FF2B5EF4-FFF2-40B4-BE49-F238E27FC236}">
                  <a16:creationId xmlns:a16="http://schemas.microsoft.com/office/drawing/2014/main" id="{A937487D-58AA-4E9D-966F-85938FA868D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1">
              <a:extLst>
                <a:ext uri="{FF2B5EF4-FFF2-40B4-BE49-F238E27FC236}">
                  <a16:creationId xmlns:a16="http://schemas.microsoft.com/office/drawing/2014/main" id="{FDA6755A-0790-476D-86D7-F95215FADD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2">
              <a:extLst>
                <a:ext uri="{FF2B5EF4-FFF2-40B4-BE49-F238E27FC236}">
                  <a16:creationId xmlns:a16="http://schemas.microsoft.com/office/drawing/2014/main" id="{A951E2B3-F005-4EDC-B890-F93D63F12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Rectangle 33">
              <a:extLst>
                <a:ext uri="{FF2B5EF4-FFF2-40B4-BE49-F238E27FC236}">
                  <a16:creationId xmlns:a16="http://schemas.microsoft.com/office/drawing/2014/main" id="{466F4EF3-7ED2-4EC7-8F76-4AD87CD1E5D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5" name="Freeform 34">
              <a:extLst>
                <a:ext uri="{FF2B5EF4-FFF2-40B4-BE49-F238E27FC236}">
                  <a16:creationId xmlns:a16="http://schemas.microsoft.com/office/drawing/2014/main" id="{521BF1A3-D416-49F9-A1D2-4C7B3218B51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6" name="Freeform 35">
              <a:extLst>
                <a:ext uri="{FF2B5EF4-FFF2-40B4-BE49-F238E27FC236}">
                  <a16:creationId xmlns:a16="http://schemas.microsoft.com/office/drawing/2014/main" id="{F6C16CF8-3F09-4C17-94A6-42BCABB669E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6">
              <a:extLst>
                <a:ext uri="{FF2B5EF4-FFF2-40B4-BE49-F238E27FC236}">
                  <a16:creationId xmlns:a16="http://schemas.microsoft.com/office/drawing/2014/main" id="{B667C1A8-CDB1-4FD0-A3F6-0E035C7CAA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7">
              <a:extLst>
                <a:ext uri="{FF2B5EF4-FFF2-40B4-BE49-F238E27FC236}">
                  <a16:creationId xmlns:a16="http://schemas.microsoft.com/office/drawing/2014/main" id="{0B2B73AB-248E-49DB-8ED2-3FCB0A0D89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8">
              <a:extLst>
                <a:ext uri="{FF2B5EF4-FFF2-40B4-BE49-F238E27FC236}">
                  <a16:creationId xmlns:a16="http://schemas.microsoft.com/office/drawing/2014/main" id="{8411F083-5CD4-4569-BA08-059B5CA9A8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9">
              <a:extLst>
                <a:ext uri="{FF2B5EF4-FFF2-40B4-BE49-F238E27FC236}">
                  <a16:creationId xmlns:a16="http://schemas.microsoft.com/office/drawing/2014/main" id="{AF78C2C2-8584-4B3B-9AF8-E7FF368FA79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40">
              <a:extLst>
                <a:ext uri="{FF2B5EF4-FFF2-40B4-BE49-F238E27FC236}">
                  <a16:creationId xmlns:a16="http://schemas.microsoft.com/office/drawing/2014/main" id="{40934674-5C07-4146-B556-4A271D99684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1">
              <a:extLst>
                <a:ext uri="{FF2B5EF4-FFF2-40B4-BE49-F238E27FC236}">
                  <a16:creationId xmlns:a16="http://schemas.microsoft.com/office/drawing/2014/main" id="{D970276A-A310-41DB-B917-D7D3465667F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2">
              <a:extLst>
                <a:ext uri="{FF2B5EF4-FFF2-40B4-BE49-F238E27FC236}">
                  <a16:creationId xmlns:a16="http://schemas.microsoft.com/office/drawing/2014/main" id="{EEEC747F-78C5-4212-8ACE-BB4B7D24804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3">
              <a:extLst>
                <a:ext uri="{FF2B5EF4-FFF2-40B4-BE49-F238E27FC236}">
                  <a16:creationId xmlns:a16="http://schemas.microsoft.com/office/drawing/2014/main" id="{821AE83F-022D-41AF-A219-992ACE1E005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4">
              <a:extLst>
                <a:ext uri="{FF2B5EF4-FFF2-40B4-BE49-F238E27FC236}">
                  <a16:creationId xmlns:a16="http://schemas.microsoft.com/office/drawing/2014/main" id="{EF049934-C636-4279-91F0-ED3121923EF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Rectangle 45">
              <a:extLst>
                <a:ext uri="{FF2B5EF4-FFF2-40B4-BE49-F238E27FC236}">
                  <a16:creationId xmlns:a16="http://schemas.microsoft.com/office/drawing/2014/main" id="{8588DF1D-2DD2-499F-9384-29C92277FA9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7" name="Freeform 46">
              <a:extLst>
                <a:ext uri="{FF2B5EF4-FFF2-40B4-BE49-F238E27FC236}">
                  <a16:creationId xmlns:a16="http://schemas.microsoft.com/office/drawing/2014/main" id="{DF555F2B-5E3D-438F-89A8-EABA91A72D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8" name="Freeform 47">
              <a:extLst>
                <a:ext uri="{FF2B5EF4-FFF2-40B4-BE49-F238E27FC236}">
                  <a16:creationId xmlns:a16="http://schemas.microsoft.com/office/drawing/2014/main" id="{006B22A5-B971-42EE-9141-E65B4EF26B5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8">
              <a:extLst>
                <a:ext uri="{FF2B5EF4-FFF2-40B4-BE49-F238E27FC236}">
                  <a16:creationId xmlns:a16="http://schemas.microsoft.com/office/drawing/2014/main" id="{3AA529FD-59E0-4B70-94C1-D0541A632D2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9">
              <a:extLst>
                <a:ext uri="{FF2B5EF4-FFF2-40B4-BE49-F238E27FC236}">
                  <a16:creationId xmlns:a16="http://schemas.microsoft.com/office/drawing/2014/main" id="{ABAFA9C1-3649-4F7F-81D0-69DF79195AA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50">
              <a:extLst>
                <a:ext uri="{FF2B5EF4-FFF2-40B4-BE49-F238E27FC236}">
                  <a16:creationId xmlns:a16="http://schemas.microsoft.com/office/drawing/2014/main" id="{D3CCFACE-F8B9-45E4-8F31-797E1C677E3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1">
              <a:extLst>
                <a:ext uri="{FF2B5EF4-FFF2-40B4-BE49-F238E27FC236}">
                  <a16:creationId xmlns:a16="http://schemas.microsoft.com/office/drawing/2014/main" id="{D9F7B9DB-1C45-4CD5-A025-F49F84F12D1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2">
              <a:extLst>
                <a:ext uri="{FF2B5EF4-FFF2-40B4-BE49-F238E27FC236}">
                  <a16:creationId xmlns:a16="http://schemas.microsoft.com/office/drawing/2014/main" id="{3E76F16C-AE46-486F-B365-837F8E2AD2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3">
              <a:extLst>
                <a:ext uri="{FF2B5EF4-FFF2-40B4-BE49-F238E27FC236}">
                  <a16:creationId xmlns:a16="http://schemas.microsoft.com/office/drawing/2014/main" id="{1B26D62F-5620-4D58-B99D-D4149B7D2DF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4">
              <a:extLst>
                <a:ext uri="{FF2B5EF4-FFF2-40B4-BE49-F238E27FC236}">
                  <a16:creationId xmlns:a16="http://schemas.microsoft.com/office/drawing/2014/main" id="{D7E1F06E-43A3-4960-A8A9-5B5FF2D1E50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5">
              <a:extLst>
                <a:ext uri="{FF2B5EF4-FFF2-40B4-BE49-F238E27FC236}">
                  <a16:creationId xmlns:a16="http://schemas.microsoft.com/office/drawing/2014/main" id="{67976099-4433-463C-A8CB-2B2E9522B27F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6">
              <a:extLst>
                <a:ext uri="{FF2B5EF4-FFF2-40B4-BE49-F238E27FC236}">
                  <a16:creationId xmlns:a16="http://schemas.microsoft.com/office/drawing/2014/main" id="{48D4F79B-7C11-4960-8519-A1987A346D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7">
              <a:extLst>
                <a:ext uri="{FF2B5EF4-FFF2-40B4-BE49-F238E27FC236}">
                  <a16:creationId xmlns:a16="http://schemas.microsoft.com/office/drawing/2014/main" id="{701CA4FF-5ECD-40A8-8795-F72A2EF6F84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8">
              <a:extLst>
                <a:ext uri="{FF2B5EF4-FFF2-40B4-BE49-F238E27FC236}">
                  <a16:creationId xmlns:a16="http://schemas.microsoft.com/office/drawing/2014/main" id="{7593ABCC-9855-4EB5-9344-0FA5E1F20FA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Otsikko 1">
            <a:extLst>
              <a:ext uri="{FF2B5EF4-FFF2-40B4-BE49-F238E27FC236}">
                <a16:creationId xmlns:a16="http://schemas.microsoft.com/office/drawing/2014/main" id="{A4B8FC9D-9E41-E148-94B7-CF975B39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5353" y="618518"/>
            <a:ext cx="4413736" cy="1478570"/>
          </a:xfrm>
        </p:spPr>
        <p:txBody>
          <a:bodyPr>
            <a:normAutofit/>
          </a:bodyPr>
          <a:lstStyle/>
          <a:p>
            <a:r>
              <a:rPr lang="fi-FI"/>
              <a:t>Sijainti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134C3F0E-BCDA-5449-B9A2-B16C6B52B7F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704" b="24123"/>
          <a:stretch/>
        </p:blipFill>
        <p:spPr>
          <a:xfrm>
            <a:off x="10843" y="3419010"/>
            <a:ext cx="6101597" cy="3427413"/>
          </a:xfrm>
          <a:custGeom>
            <a:avLst/>
            <a:gdLst/>
            <a:ahLst/>
            <a:cxnLst/>
            <a:rect l="l" t="t" r="r" b="b"/>
            <a:pathLst>
              <a:path w="6101597" h="3427413">
                <a:moveTo>
                  <a:pt x="0" y="0"/>
                </a:moveTo>
                <a:lnTo>
                  <a:pt x="6101597" y="0"/>
                </a:lnTo>
                <a:lnTo>
                  <a:pt x="6101597" y="3427413"/>
                </a:lnTo>
                <a:lnTo>
                  <a:pt x="0" y="3427413"/>
                </a:lnTo>
                <a:close/>
              </a:path>
            </a:pathLst>
          </a:cu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D1B85FC9-CF4D-5642-9C82-8CCE0793D7D5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9360" b="15674"/>
          <a:stretch/>
        </p:blipFill>
        <p:spPr>
          <a:xfrm>
            <a:off x="-5220" y="-3174"/>
            <a:ext cx="6101597" cy="3430587"/>
          </a:xfrm>
          <a:custGeom>
            <a:avLst/>
            <a:gdLst/>
            <a:ahLst/>
            <a:cxnLst/>
            <a:rect l="l" t="t" r="r" b="b"/>
            <a:pathLst>
              <a:path w="6101597" h="3430587">
                <a:moveTo>
                  <a:pt x="0" y="0"/>
                </a:moveTo>
                <a:lnTo>
                  <a:pt x="6101597" y="0"/>
                </a:lnTo>
                <a:lnTo>
                  <a:pt x="6101597" y="3430587"/>
                </a:lnTo>
                <a:lnTo>
                  <a:pt x="0" y="3430587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697465-9986-BB46-ADC5-39A2978637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45352" y="2249487"/>
            <a:ext cx="4413737" cy="3541714"/>
          </a:xfrm>
        </p:spPr>
        <p:txBody>
          <a:bodyPr>
            <a:normAutofit/>
          </a:bodyPr>
          <a:lstStyle/>
          <a:p>
            <a:r>
              <a:rPr lang="fi-FI"/>
              <a:t>Miesten sukurauhaset sijaitsevat kiveksissä</a:t>
            </a:r>
          </a:p>
          <a:p>
            <a:r>
              <a:rPr lang="fi-FI"/>
              <a:t>Naisilla sukurauhaset sijaitsevat munasarjassa</a:t>
            </a:r>
          </a:p>
        </p:txBody>
      </p: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B1ACDB1-A7EB-4159-B316-A230683B71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3354" y="-464"/>
            <a:ext cx="2646" cy="6858465"/>
          </a:xfrm>
          <a:prstGeom prst="line">
            <a:avLst/>
          </a:prstGeom>
          <a:solidFill>
            <a:schemeClr val="tx2">
              <a:alpha val="60000"/>
            </a:schemeClr>
          </a:solidFill>
          <a:ln w="19050">
            <a:solidFill>
              <a:schemeClr val="tx2">
                <a:alpha val="60000"/>
              </a:schemeClr>
            </a:solidFill>
          </a:ln>
          <a:effectLst>
            <a:outerShdw blurRad="50800" dist="38100" dir="2700000" algn="tl" rotWithShape="0">
              <a:srgbClr val="000000">
                <a:alpha val="58000"/>
              </a:srgbClr>
            </a:outerShdw>
          </a:effectLst>
        </p:spPr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AA825E81-DC4F-4A95-86BA-8FD9D638816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-5597" y="3427414"/>
            <a:ext cx="6101597" cy="0"/>
          </a:xfrm>
          <a:prstGeom prst="line">
            <a:avLst/>
          </a:prstGeom>
          <a:solidFill>
            <a:schemeClr val="tx2">
              <a:alpha val="60000"/>
            </a:schemeClr>
          </a:solidFill>
          <a:ln w="19050">
            <a:solidFill>
              <a:schemeClr val="tx2">
                <a:alpha val="60000"/>
              </a:schemeClr>
            </a:solidFill>
          </a:ln>
          <a:effectLst>
            <a:outerShdw blurRad="50800" dist="38100" dir="2700000" algn="tl" rotWithShape="0">
              <a:srgbClr val="000000">
                <a:alpha val="58000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3407996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358D17-1686-824E-B6BE-B203009EE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8643" y="618518"/>
            <a:ext cx="6188402" cy="1478570"/>
          </a:xfrm>
        </p:spPr>
        <p:txBody>
          <a:bodyPr>
            <a:normAutofit/>
          </a:bodyPr>
          <a:lstStyle/>
          <a:p>
            <a:r>
              <a:rPr lang="fi-FI"/>
              <a:t>Tuottamat hormonit</a:t>
            </a:r>
          </a:p>
        </p:txBody>
      </p:sp>
      <p:sp>
        <p:nvSpPr>
          <p:cNvPr id="63" name="Round Diagonal Corner Rectangle 6">
            <a:extLst>
              <a:ext uri="{FF2B5EF4-FFF2-40B4-BE49-F238E27FC236}">
                <a16:creationId xmlns:a16="http://schemas.microsoft.com/office/drawing/2014/main" id="{C169E84F-4748-4D61-A105-357962627A3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579" y="808057"/>
            <a:ext cx="3821429" cy="5234394"/>
          </a:xfrm>
          <a:prstGeom prst="round2DiagRect">
            <a:avLst>
              <a:gd name="adj1" fmla="val 11323"/>
              <a:gd name="adj2" fmla="val 0"/>
            </a:avLst>
          </a:prstGeom>
          <a:solidFill>
            <a:srgbClr val="FFFFFF"/>
          </a:solidFill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6AAA07CF-0148-0846-BEB7-D0E62014C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6617" y="1210919"/>
            <a:ext cx="3178638" cy="2059757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id="{CB5E9CC7-D381-0047-A662-CCAFEAA52F7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6616" y="3606497"/>
            <a:ext cx="3178638" cy="2010488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73387DA-A7C4-2A45-8F50-B1AC1BAF9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8643" y="2249487"/>
            <a:ext cx="6188402" cy="3541714"/>
          </a:xfrm>
        </p:spPr>
        <p:txBody>
          <a:bodyPr>
            <a:normAutofit/>
          </a:bodyPr>
          <a:lstStyle/>
          <a:p>
            <a:r>
              <a:rPr lang="fi-FI" dirty="0"/>
              <a:t>Miehillä kivekset tuottavat testosteroni, eli </a:t>
            </a:r>
            <a:r>
              <a:rPr lang="fi-FI" dirty="0" err="1"/>
              <a:t>mieshormonia</a:t>
            </a:r>
            <a:endParaRPr lang="fi-FI" dirty="0"/>
          </a:p>
          <a:p>
            <a:r>
              <a:rPr lang="fi-FI" dirty="0" err="1"/>
              <a:t>Naisillia</a:t>
            </a:r>
            <a:r>
              <a:rPr lang="fi-FI" dirty="0"/>
              <a:t> munasarjat tuottavat </a:t>
            </a:r>
            <a:r>
              <a:rPr lang="fi-FI" dirty="0" err="1"/>
              <a:t>estrogeenejä</a:t>
            </a:r>
            <a:r>
              <a:rPr lang="fi-FI" dirty="0"/>
              <a:t> eli naishormoneja ja progesteroneja eli keltarauhashormoneja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4BE2767C-95A5-6A4F-9F38-490E502A07EC}"/>
                  </a:ext>
                </a:extLst>
              </p14:cNvPr>
              <p14:cNvContentPartPr/>
              <p14:nvPr/>
            </p14:nvContentPartPr>
            <p14:xfrm>
              <a:off x="8051421" y="5590883"/>
              <a:ext cx="360" cy="360"/>
            </p14:xfrm>
          </p:contentPart>
        </mc:Choice>
        <mc:Fallback xmlns=""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4BE2767C-95A5-6A4F-9F38-490E502A07E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042421" y="5581883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6C894C99-1717-F94F-9208-6B8BFE4B893E}"/>
                  </a:ext>
                </a:extLst>
              </p14:cNvPr>
              <p14:cNvContentPartPr/>
              <p14:nvPr/>
            </p14:nvContentPartPr>
            <p14:xfrm>
              <a:off x="7741461" y="5462363"/>
              <a:ext cx="360" cy="360"/>
            </p14:xfrm>
          </p:contentPart>
        </mc:Choice>
        <mc:Fallback xmlns=""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6C894C99-1717-F94F-9208-6B8BFE4B893E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732461" y="5453363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45927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C87035-1E4B-9F45-90D1-8FF1B0802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Tehtävät/Vaikutukset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0A41EB-15CF-AA40-8E26-313E8146B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Testosteroni tarkoitus on kasvattaa luun massaa ja vähentää rasvakudosta ja lisää punasolujen tuotantoa.</a:t>
            </a:r>
          </a:p>
          <a:p>
            <a:r>
              <a:rPr lang="fi-FI" dirty="0"/>
              <a:t>Estrogeenit säätelevät kohdun ja limakalvon toimintaa</a:t>
            </a:r>
          </a:p>
          <a:p>
            <a:r>
              <a:rPr lang="fi-FI" dirty="0"/>
              <a:t>Progesteronit säätelee </a:t>
            </a:r>
            <a:r>
              <a:rPr lang="fi-FI" dirty="0" err="1"/>
              <a:t>estrogeenejä</a:t>
            </a:r>
            <a:r>
              <a:rPr lang="fi-FI" dirty="0"/>
              <a:t> </a:t>
            </a:r>
            <a:r>
              <a:rPr lang="fi-FI" dirty="0" err="1"/>
              <a:t>myötävaikutuksellaa</a:t>
            </a:r>
            <a:r>
              <a:rPr lang="fi-FI" dirty="0"/>
              <a:t> </a:t>
            </a:r>
            <a:r>
              <a:rPr lang="fi-FI" dirty="0" err="1"/>
              <a:t>kuukausikierron</a:t>
            </a:r>
            <a:r>
              <a:rPr lang="fi-FI" dirty="0"/>
              <a:t> lopulla ja raskauden aikana</a:t>
            </a:r>
          </a:p>
        </p:txBody>
      </p:sp>
    </p:spTree>
    <p:extLst>
      <p:ext uri="{BB962C8B-B14F-4D97-AF65-F5344CB8AC3E}">
        <p14:creationId xmlns:p14="http://schemas.microsoft.com/office/powerpoint/2010/main" val="3079487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30035D-0E1B-E943-93AE-94829E27F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Häiriöt ja niiden ilmeneminen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EAAE803-7941-DF4A-B175-A562944B4C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Alhainen </a:t>
            </a:r>
            <a:r>
              <a:rPr lang="fi-FI" dirty="0" err="1"/>
              <a:t>testosteronitaso</a:t>
            </a:r>
            <a:r>
              <a:rPr lang="fi-FI" dirty="0"/>
              <a:t> voi johtaa impotenssiin ja energia varastoituu helpommin rasvoihin.</a:t>
            </a:r>
          </a:p>
          <a:p>
            <a:r>
              <a:rPr lang="fi-FI" dirty="0"/>
              <a:t>Häiriöt </a:t>
            </a:r>
            <a:r>
              <a:rPr lang="fi-FI" dirty="0" err="1"/>
              <a:t>estrogeenihormoneissa</a:t>
            </a:r>
            <a:r>
              <a:rPr lang="fi-FI" dirty="0"/>
              <a:t> voi johtaa naisen parrankasvuun, hedelmättömyyteen ja </a:t>
            </a:r>
            <a:r>
              <a:rPr lang="fi-FI" dirty="0" err="1"/>
              <a:t>kuukautishäiriöihin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33871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2F8B54-A850-7E46-BCF9-882965AD2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Tiivistelmä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E56ADB-8112-FB4D-94AC-6F5A372F4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364" y="2097088"/>
            <a:ext cx="9905999" cy="3541714"/>
          </a:xfrm>
        </p:spPr>
        <p:txBody>
          <a:bodyPr/>
          <a:lstStyle/>
          <a:p>
            <a:r>
              <a:rPr lang="fi-FI" dirty="0"/>
              <a:t>Sukurauhaset ohjaavat </a:t>
            </a:r>
            <a:r>
              <a:rPr lang="fi-FI" dirty="0" err="1"/>
              <a:t>sukupuoliominaisuuksien</a:t>
            </a:r>
            <a:r>
              <a:rPr lang="fi-FI" dirty="0"/>
              <a:t> kehittymistä ja seksuaalista käyttäytymistä.</a:t>
            </a:r>
          </a:p>
          <a:p>
            <a:r>
              <a:rPr lang="fi-FI" dirty="0"/>
              <a:t>Kivekset ja munasarjat sijaitsevat ihmisten </a:t>
            </a:r>
            <a:r>
              <a:rPr lang="fi-FI" dirty="0" err="1"/>
              <a:t>intiimialueilla</a:t>
            </a:r>
            <a:endParaRPr lang="fi-FI" dirty="0"/>
          </a:p>
          <a:p>
            <a:r>
              <a:rPr lang="fi-FI" dirty="0"/>
              <a:t>Kivekset erittävät testosteronia ja munasarjat estrogeenia ja keltarauhashormonia.</a:t>
            </a:r>
          </a:p>
          <a:p>
            <a:r>
              <a:rPr lang="fi-FI" dirty="0"/>
              <a:t>Kun tulee testosteronia niin kasvaa mieheksi ja kun tulee </a:t>
            </a:r>
            <a:r>
              <a:rPr lang="fi-FI" dirty="0" err="1"/>
              <a:t>estrogeeniä</a:t>
            </a:r>
            <a:r>
              <a:rPr lang="fi-FI" dirty="0"/>
              <a:t> kasvaa naiseksi</a:t>
            </a:r>
          </a:p>
        </p:txBody>
      </p:sp>
    </p:spTree>
    <p:extLst>
      <p:ext uri="{BB962C8B-B14F-4D97-AF65-F5344CB8AC3E}">
        <p14:creationId xmlns:p14="http://schemas.microsoft.com/office/powerpoint/2010/main" val="2216257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iri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Laajakuva</PresentationFormat>
  <Paragraphs>20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Tw Cen MT</vt:lpstr>
      <vt:lpstr>Piiri</vt:lpstr>
      <vt:lpstr>Sukurauhaset</vt:lpstr>
      <vt:lpstr>Sijainti</vt:lpstr>
      <vt:lpstr>Tuottamat hormonit</vt:lpstr>
      <vt:lpstr>Tehtävät/Vaikutukset</vt:lpstr>
      <vt:lpstr>Häiriöt ja niiden ilmeneminen</vt:lpstr>
      <vt:lpstr>Tiivistelmä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Sukurauhaset</dc:title>
  <dc:creator>Ikonen Kristian</dc:creator>
  <cp:lastModifiedBy>Valkonen Enja</cp:lastModifiedBy>
  <cp:revision>4</cp:revision>
  <dcterms:created xsi:type="dcterms:W3CDTF">2020-09-30T11:32:54Z</dcterms:created>
  <dcterms:modified xsi:type="dcterms:W3CDTF">2020-10-05T10:48:15Z</dcterms:modified>
</cp:coreProperties>
</file>