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1"/>
  </p:notesMasterIdLst>
  <p:sldIdLst>
    <p:sldId id="256" r:id="rId3"/>
    <p:sldId id="258" r:id="rId4"/>
    <p:sldId id="277" r:id="rId5"/>
    <p:sldId id="257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4" r:id="rId15"/>
    <p:sldId id="273" r:id="rId16"/>
    <p:sldId id="271" r:id="rId17"/>
    <p:sldId id="272" r:id="rId18"/>
    <p:sldId id="276" r:id="rId19"/>
    <p:sldId id="275" r:id="rId20"/>
  </p:sldIdLst>
  <p:sldSz cx="12192000" cy="6858000"/>
  <p:notesSz cx="6858000" cy="9144000"/>
  <p:custShowLst>
    <p:custShow name="Mukautettu diaesitys 1" id="0">
      <p:sldLst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</p:sldLst>
    </p:custShow>
  </p:custShowLst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custShow id="0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76" autoAdjust="0"/>
    <p:restoredTop sz="94660"/>
  </p:normalViewPr>
  <p:slideViewPr>
    <p:cSldViewPr snapToGrid="0">
      <p:cViewPr varScale="1">
        <p:scale>
          <a:sx n="48" d="100"/>
          <a:sy n="48" d="100"/>
        </p:scale>
        <p:origin x="78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2" d="100"/>
          <a:sy n="52" d="100"/>
        </p:scale>
        <p:origin x="192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4F31C-849E-4AD7-AB19-23D8FECB7D1E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D8D050-6135-45F6-83F4-B3F9D4E2E4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421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2D3031-7D14-4FB8-B5E2-68BA22179695}" type="slidenum">
              <a:rPr lang="fi-FI" altLang="fi-FI"/>
              <a:pPr/>
              <a:t>5</a:t>
            </a:fld>
            <a:endParaRPr lang="fi-FI" altLang="fi-FI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144652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3C024A-5625-45BA-BB84-2CE51EC7D611}" type="slidenum">
              <a:rPr lang="fi-FI" altLang="fi-FI"/>
              <a:pPr/>
              <a:t>6</a:t>
            </a:fld>
            <a:endParaRPr lang="fi-FI" altLang="fi-FI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787798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B09141-D081-43E0-8ED4-AE3E3303ED79}" type="slidenum">
              <a:rPr lang="fi-FI" altLang="fi-FI"/>
              <a:pPr/>
              <a:t>7</a:t>
            </a:fld>
            <a:endParaRPr lang="fi-FI" altLang="fi-FI"/>
          </a:p>
        </p:txBody>
      </p:sp>
      <p:sp>
        <p:nvSpPr>
          <p:cNvPr id="7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584315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59C8551-1FE4-42D4-A444-FB8E77409B78}" type="slidenum">
              <a:rPr lang="fi-FI" altLang="fi-FI"/>
              <a:pPr/>
              <a:t>8</a:t>
            </a:fld>
            <a:endParaRPr lang="fi-FI" altLang="fi-FI"/>
          </a:p>
        </p:txBody>
      </p:sp>
      <p:sp>
        <p:nvSpPr>
          <p:cNvPr id="9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11890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D68BCF-E9A1-4682-B7DF-2C5CB927854C}" type="slidenum">
              <a:rPr lang="fi-FI" altLang="fi-FI"/>
              <a:pPr/>
              <a:t>10</a:t>
            </a:fld>
            <a:endParaRPr lang="fi-FI" altLang="fi-FI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6077523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07835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0096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41172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09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4165600" y="6248400"/>
            <a:ext cx="3860800" cy="45720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8737600" y="6243638"/>
            <a:ext cx="2844800" cy="457200"/>
          </a:xfrm>
        </p:spPr>
        <p:txBody>
          <a:bodyPr/>
          <a:lstStyle>
            <a:lvl1pPr>
              <a:defRPr/>
            </a:lvl1pPr>
          </a:lstStyle>
          <a:p>
            <a:fld id="{513F4863-C0E9-4317-A3AF-83E6398F4A8F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054211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10150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10467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2217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61990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70338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30253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29298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523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1079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266392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506454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00746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kautettu asette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2910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51197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3837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31155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9416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1416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935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22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5E09-CEB1-4EA9-9E40-39C7F3C47154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71E94-0F4F-4977-B517-436D9D9CD41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8298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70ADC1-E81B-4077-AC7E-57D9C131051D}" type="datetimeFigureOut">
              <a:rPr lang="fi-FI" smtClean="0"/>
              <a:t>14.8.2019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BB9CC-F5D1-442B-9D75-C6C242D2196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8190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MAAN PLANETAARISET LIIKKEET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Planetaarisia liikkeitä ovat ilmiöt jotka aiheutuvat maan pallonmuotoisuudesta ja liikkeistä avaruudessa:</a:t>
            </a:r>
          </a:p>
          <a:p>
            <a:pPr lvl="1"/>
            <a:r>
              <a:rPr lang="fi-FI" dirty="0" smtClean="0"/>
              <a:t>vuodenaikojen vaihtelu</a:t>
            </a:r>
          </a:p>
          <a:p>
            <a:pPr lvl="1"/>
            <a:r>
              <a:rPr lang="fi-FI" dirty="0" smtClean="0"/>
              <a:t>valoisan ajan pituuden vaihtelu eri leveysasteilla (valaistusvyöhykkeet)</a:t>
            </a:r>
          </a:p>
          <a:p>
            <a:pPr lvl="1"/>
            <a:r>
              <a:rPr lang="fi-FI" dirty="0" smtClean="0"/>
              <a:t>lämpötilojen vaihtelu leveysasteittain (säteilyn tulokulma erilainen)</a:t>
            </a:r>
          </a:p>
          <a:p>
            <a:pPr lvl="1"/>
            <a:r>
              <a:rPr lang="fi-FI" dirty="0" smtClean="0"/>
              <a:t>vuorokauden vaihtuminen / aikavyöhykkeet</a:t>
            </a:r>
          </a:p>
          <a:p>
            <a:pPr lvl="1"/>
            <a:r>
              <a:rPr lang="fi-FI" dirty="0" err="1" smtClean="0"/>
              <a:t>coriolisilmiö</a:t>
            </a:r>
            <a:endParaRPr lang="fi-FI" dirty="0" smtClean="0"/>
          </a:p>
          <a:p>
            <a:pPr lvl="1"/>
            <a:r>
              <a:rPr lang="fi-FI" dirty="0" smtClean="0"/>
              <a:t>vuorovesi</a:t>
            </a:r>
          </a:p>
          <a:p>
            <a:pPr marL="457200" lvl="1" indent="0">
              <a:buNone/>
            </a:pPr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 smtClean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145053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69850"/>
          </a:xfrm>
        </p:spPr>
        <p:txBody>
          <a:bodyPr>
            <a:normAutofit fontScale="90000"/>
          </a:bodyPr>
          <a:lstStyle/>
          <a:p>
            <a:endParaRPr lang="fi-FI" altLang="fi-FI" sz="4000"/>
          </a:p>
        </p:txBody>
      </p:sp>
      <p:pic>
        <p:nvPicPr>
          <p:cNvPr id="28678" name="Picture 6" descr="maankierto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42820" y="765174"/>
            <a:ext cx="6897931" cy="5663851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9533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otavanopisto.muikkuverkko.fi/workspace/ge2-sininen-planeetta/materials/2-maapallo-avaruudessa/2.8-maa-kiertaa-aurinkoa/maapallon_valaistusolosuhteet_tasau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5261" y="994727"/>
            <a:ext cx="8642189" cy="566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9602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Valaistusvyöhykkeet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51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Maa pyörii akselinsa ympäri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Maapallo pyörii kerran 24h akselinsa ympäri</a:t>
            </a:r>
          </a:p>
          <a:p>
            <a:pPr lvl="1"/>
            <a:r>
              <a:rPr lang="fi-FI" dirty="0" smtClean="0"/>
              <a:t>suunta lännestä itään (aurinko näennäisesti nousee idästä ja laskee länteen)</a:t>
            </a:r>
          </a:p>
          <a:p>
            <a:r>
              <a:rPr lang="fi-FI" dirty="0" smtClean="0"/>
              <a:t>Asteina maan ympärysmitta on 360° -&gt; kun se jaetaan 24 aikavyöhykkeeseen, yksi aikavyöhyke on 15°</a:t>
            </a:r>
          </a:p>
          <a:p>
            <a:r>
              <a:rPr lang="fi-FI" dirty="0" smtClean="0"/>
              <a:t>Aikavyöhykkeiden nollakohta on Lontoon Greenwich (UTC, koordinoitu yleisaika) -&gt; itään mentäessä kello enemmän, länteen mentäessä enemmän</a:t>
            </a:r>
          </a:p>
          <a:p>
            <a:r>
              <a:rPr lang="fi-FI" dirty="0" smtClean="0"/>
              <a:t>Pituuspiiri 180° on ns. kansainvälinen päivämääräraja -&gt; ylitettäessä vuorokausi vaihtuu (itäinen </a:t>
            </a:r>
            <a:r>
              <a:rPr lang="fi-FI" dirty="0" err="1" smtClean="0"/>
              <a:t>pp</a:t>
            </a:r>
            <a:r>
              <a:rPr lang="fi-FI" dirty="0" smtClean="0"/>
              <a:t> -&gt; läntinen </a:t>
            </a:r>
            <a:r>
              <a:rPr lang="fi-FI" dirty="0" err="1" smtClean="0"/>
              <a:t>pp</a:t>
            </a:r>
            <a:r>
              <a:rPr lang="fi-FI" dirty="0" smtClean="0"/>
              <a:t> -1vrk, läntinen </a:t>
            </a:r>
            <a:r>
              <a:rPr lang="fi-FI" dirty="0" err="1" smtClean="0"/>
              <a:t>pp</a:t>
            </a:r>
            <a:r>
              <a:rPr lang="fi-FI" dirty="0" smtClean="0"/>
              <a:t> -&gt; itäinen </a:t>
            </a:r>
            <a:r>
              <a:rPr lang="fi-FI" dirty="0" err="1" smtClean="0"/>
              <a:t>pp</a:t>
            </a:r>
            <a:r>
              <a:rPr lang="fi-FI" dirty="0" smtClean="0"/>
              <a:t> +1vrk)</a:t>
            </a:r>
          </a:p>
          <a:p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1111745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Coriolisilmiö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Coriolisvoima</a:t>
            </a:r>
            <a:r>
              <a:rPr lang="fi-FI" dirty="0" smtClean="0"/>
              <a:t> on maan </a:t>
            </a:r>
            <a:r>
              <a:rPr lang="fi-FI" dirty="0" err="1" smtClean="0"/>
              <a:t>pyörimisliikeestä</a:t>
            </a:r>
            <a:r>
              <a:rPr lang="fi-FI" dirty="0" smtClean="0"/>
              <a:t> johtuva voima (näennäinen) joka kääntää liikkeen pyörimissuunnan pohjoisella pallonpuoliskolla oikealle ja eteläisellä vasemmalle</a:t>
            </a:r>
          </a:p>
          <a:p>
            <a:r>
              <a:rPr lang="fi-FI" dirty="0" smtClean="0"/>
              <a:t>Vaikutus näkyy mm. tuulissa, merivirroissa ja pyörremyrskyissä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31403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 smtClean="0"/>
              <a:t>Coriolisilmiö</a:t>
            </a:r>
            <a:r>
              <a:rPr lang="fi-FI" dirty="0" smtClean="0"/>
              <a:t>, liike kääntyy pohjoisella pallonpuoliskolla oikealle ja eteläisellä vasemmalle </a:t>
            </a:r>
            <a:endParaRPr lang="fi-FI" dirty="0"/>
          </a:p>
        </p:txBody>
      </p:sp>
      <p:pic>
        <p:nvPicPr>
          <p:cNvPr id="17410" name="Picture 2" descr="http://www.astro.utu.fi/zubi/phys/pic/coriolis.gif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3120" y="1948145"/>
            <a:ext cx="4581768" cy="464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412" name="Picture 4" descr="https://upload.wikimedia.org/wikipedia/commons/6/69/Coriolis_effect14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4622" y="2065696"/>
            <a:ext cx="4525512" cy="4525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1545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/>
              <a:t>Vuorovesi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fi-FI" dirty="0" smtClean="0"/>
              <a:t>Aiheutuu: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fi-FI" dirty="0" smtClean="0"/>
              <a:t>kuun vetovoima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fi-FI" dirty="0" smtClean="0"/>
              <a:t>auringon vetovoima</a:t>
            </a:r>
          </a:p>
          <a:p>
            <a:pPr lvl="1" eaLnBrk="1" hangingPunct="1">
              <a:buFont typeface="Tahoma" charset="0"/>
              <a:buChar char="–"/>
              <a:defRPr/>
            </a:pPr>
            <a:r>
              <a:rPr lang="fi-FI" dirty="0" smtClean="0"/>
              <a:t>maan pyörimisliike (</a:t>
            </a:r>
            <a:r>
              <a:rPr lang="fi-FI" dirty="0" err="1" smtClean="0"/>
              <a:t>coriolisvoima</a:t>
            </a:r>
            <a:r>
              <a:rPr lang="fi-FI" dirty="0" smtClean="0"/>
              <a:t>)</a:t>
            </a:r>
          </a:p>
          <a:p>
            <a:pPr eaLnBrk="1" hangingPunct="1">
              <a:defRPr/>
            </a:pPr>
            <a:r>
              <a:rPr lang="fi-FI" dirty="0" smtClean="0"/>
              <a:t>Nousuvesi (vuoksi) ja laskuvesi (luode) tulevat samalle rannikolle kahdesti vuorokaudessa (~25h)</a:t>
            </a:r>
          </a:p>
          <a:p>
            <a:pPr eaLnBrk="1" hangingPunct="1">
              <a:defRPr/>
            </a:pPr>
            <a:r>
              <a:rPr lang="fi-FI" dirty="0" smtClean="0"/>
              <a:t>Tulvavuoksi: nousuvesi poikkeuksellisen korkea (2 </a:t>
            </a:r>
            <a:r>
              <a:rPr lang="fi-FI" dirty="0" err="1" smtClean="0"/>
              <a:t>krt/kk</a:t>
            </a:r>
            <a:r>
              <a:rPr lang="fi-FI" dirty="0" smtClean="0"/>
              <a:t>)</a:t>
            </a:r>
          </a:p>
          <a:p>
            <a:pPr eaLnBrk="1" hangingPunct="1">
              <a:defRPr/>
            </a:pPr>
            <a:r>
              <a:rPr lang="fi-FI" dirty="0" smtClean="0"/>
              <a:t>Vajaavuoksi: nousuvesi poikkeuksellisen matala (2 </a:t>
            </a:r>
            <a:r>
              <a:rPr lang="fi-FI" dirty="0" err="1" smtClean="0"/>
              <a:t>krt/kk</a:t>
            </a:r>
            <a:r>
              <a:rPr lang="fi-FI" dirty="0" smtClean="0"/>
              <a:t>)</a:t>
            </a:r>
          </a:p>
          <a:p>
            <a:pPr eaLnBrk="1" hangingPunct="1">
              <a:defRPr/>
            </a:pPr>
            <a:r>
              <a:rPr lang="fi-FI" dirty="0" smtClean="0"/>
              <a:t>Vuoroveden merkitykset: tee lista vuoroveden merkityksistä</a:t>
            </a:r>
          </a:p>
        </p:txBody>
      </p:sp>
    </p:spTree>
    <p:extLst>
      <p:ext uri="{BB962C8B-B14F-4D97-AF65-F5344CB8AC3E}">
        <p14:creationId xmlns:p14="http://schemas.microsoft.com/office/powerpoint/2010/main" val="146321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VUOROVESI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Muokkaavat rannikoita ja jokisuita (vrt. esim. Niili ja Amazon)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Vaikuttavat eliöiden elämän rytmeihin (eliöiden sopeuduttava puoli vuorokautta kuivaan ja puoli vuorokautta kosteaan elinympäristöön)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Merenkulkijat hyödyntävät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Satamaliikenteen vaikeutuminen (mm. vuorovesiaikataulut)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Jokien vesien nouseminen (esim. Thames ja Amazon)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2400" dirty="0"/>
              <a:t>Vuorovesivoimalat</a:t>
            </a:r>
          </a:p>
        </p:txBody>
      </p:sp>
    </p:spTree>
    <p:extLst>
      <p:ext uri="{BB962C8B-B14F-4D97-AF65-F5344CB8AC3E}">
        <p14:creationId xmlns:p14="http://schemas.microsoft.com/office/powerpoint/2010/main" val="246757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http://opinnot.internetix.fi/fi/muikku2materiaalit/lukio/ge/ge1/1_maapallo_avaruudessa/03/fi_embedded/vuorovesi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2897" y="1542538"/>
            <a:ext cx="7620000" cy="4867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tsikko 3"/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/>
          <a:lstStyle/>
          <a:p>
            <a:r>
              <a:rPr lang="fi-FI" dirty="0" smtClean="0"/>
              <a:t>Vuorovesi-ilmiö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07166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Tulva- ja  vajaavuoksi</a:t>
            </a:r>
            <a:endParaRPr lang="fi-FI" dirty="0"/>
          </a:p>
        </p:txBody>
      </p:sp>
      <p:pic>
        <p:nvPicPr>
          <p:cNvPr id="20482" name="Picture 2" descr="http://opinnot.internetix.fi/fi/muikku2materiaalit/lukio/ge/ge1/1_maapallo_avaruudessa/03/fi_embedded/vuorovesi2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650210"/>
            <a:ext cx="4905987" cy="31336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84" name="Picture 4" descr="http://opinnot.internetix.fi/fi/muikku2materiaalit/lukio/ge/ge1/1_maapallo_avaruudessa/03/fi_embedded/vuorovesi3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427" y="2658630"/>
            <a:ext cx="4513038" cy="3125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464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Auringosta lähtevä säteily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81878" y="1690688"/>
            <a:ext cx="10515600" cy="4351338"/>
          </a:xfrm>
        </p:spPr>
        <p:txBody>
          <a:bodyPr/>
          <a:lstStyle/>
          <a:p>
            <a:pPr lvl="1">
              <a:buNone/>
            </a:pPr>
            <a:r>
              <a:rPr lang="fi-FI" altLang="fi-FI" dirty="0" smtClean="0"/>
              <a:t>- lyhytaaltoinen:</a:t>
            </a:r>
          </a:p>
          <a:p>
            <a:pPr lvl="2"/>
            <a:r>
              <a:rPr lang="fi-FI" altLang="fi-FI" dirty="0" smtClean="0"/>
              <a:t>gammasäteily</a:t>
            </a:r>
          </a:p>
          <a:p>
            <a:pPr lvl="2"/>
            <a:r>
              <a:rPr lang="fi-FI" altLang="fi-FI" dirty="0" smtClean="0"/>
              <a:t>röntgensäteily</a:t>
            </a:r>
          </a:p>
          <a:p>
            <a:pPr lvl="2"/>
            <a:r>
              <a:rPr lang="fi-FI" altLang="fi-FI" dirty="0" smtClean="0"/>
              <a:t>UV-säteily</a:t>
            </a:r>
          </a:p>
          <a:p>
            <a:pPr lvl="1">
              <a:buFontTx/>
              <a:buChar char="-"/>
            </a:pPr>
            <a:r>
              <a:rPr lang="fi-FI" altLang="fi-FI" dirty="0" smtClean="0"/>
              <a:t>näkyvä valo</a:t>
            </a:r>
          </a:p>
          <a:p>
            <a:pPr lvl="1">
              <a:buFontTx/>
              <a:buChar char="-"/>
            </a:pPr>
            <a:r>
              <a:rPr lang="fi-FI" altLang="fi-FI" dirty="0" smtClean="0"/>
              <a:t>pitkäaaltoinen:</a:t>
            </a:r>
          </a:p>
          <a:p>
            <a:pPr lvl="2">
              <a:buFontTx/>
              <a:buChar char="-"/>
            </a:pPr>
            <a:r>
              <a:rPr lang="fi-FI" altLang="fi-FI" dirty="0" err="1" smtClean="0"/>
              <a:t>infrapuna</a:t>
            </a:r>
            <a:endParaRPr lang="fi-FI" altLang="fi-FI" dirty="0" smtClean="0"/>
          </a:p>
          <a:p>
            <a:pPr lvl="2">
              <a:buFontTx/>
              <a:buChar char="-"/>
            </a:pPr>
            <a:r>
              <a:rPr lang="fi-FI" altLang="fi-FI" dirty="0" smtClean="0"/>
              <a:t>mikroaallot</a:t>
            </a:r>
          </a:p>
          <a:p>
            <a:pPr lvl="2">
              <a:buFontTx/>
              <a:buChar char="-"/>
            </a:pPr>
            <a:r>
              <a:rPr lang="fi-FI" altLang="fi-FI" dirty="0" smtClean="0"/>
              <a:t>radioaallot</a:t>
            </a:r>
          </a:p>
          <a:p>
            <a:pPr lvl="1">
              <a:buFontTx/>
              <a:buChar char="-"/>
            </a:pPr>
            <a:r>
              <a:rPr lang="fi-FI" altLang="fi-FI" dirty="0" smtClean="0"/>
              <a:t>aurinkotuuli</a:t>
            </a:r>
          </a:p>
          <a:p>
            <a:r>
              <a:rPr lang="fi-FI" dirty="0" smtClean="0"/>
              <a:t>Kaikki elämä on riippuvaista auringon säteilyenergiasta!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51830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Magnetosfääri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fi-FI" dirty="0"/>
              <a:t>Suojaa aurinkotuulta vastaan</a:t>
            </a:r>
          </a:p>
          <a:p>
            <a:pPr>
              <a:defRPr/>
            </a:pPr>
            <a:r>
              <a:rPr lang="fi-FI" dirty="0"/>
              <a:t>Maan ytimen sähkövirtaukset aiheuttavat magnetismin</a:t>
            </a:r>
          </a:p>
          <a:p>
            <a:pPr lvl="1">
              <a:buFont typeface="Symbol" pitchFamily="18" charset="2"/>
              <a:buChar char="Þ"/>
              <a:defRPr/>
            </a:pPr>
            <a:r>
              <a:rPr lang="fi-FI" dirty="0"/>
              <a:t>REVONTULET (esiintyvät hiukkaspurkausten johdosta)</a:t>
            </a:r>
          </a:p>
          <a:p>
            <a:pPr lvl="1">
              <a:buFont typeface="Symbol" pitchFamily="18" charset="2"/>
              <a:buChar char="Þ"/>
              <a:defRPr/>
            </a:pPr>
            <a:r>
              <a:rPr lang="fi-FI" dirty="0"/>
              <a:t>ROIHUT =&gt; MAGNEETTISET  MYRSKYT (voimakkaita hiukkasenergian purkauksia)</a:t>
            </a:r>
          </a:p>
          <a:p>
            <a:endParaRPr lang="fi-FI" dirty="0"/>
          </a:p>
        </p:txBody>
      </p:sp>
      <p:pic>
        <p:nvPicPr>
          <p:cNvPr id="6" name="Sisällön paikkamerkki 6" descr="magneetti.jpg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84913" y="2293750"/>
            <a:ext cx="5568887" cy="3044325"/>
          </a:xfrm>
        </p:spPr>
      </p:pic>
    </p:spTree>
    <p:extLst>
      <p:ext uri="{BB962C8B-B14F-4D97-AF65-F5344CB8AC3E}">
        <p14:creationId xmlns:p14="http://schemas.microsoft.com/office/powerpoint/2010/main" val="860717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s://otavanopisto.muikkuverkko.fi/workspace/ge2-sininen-planeetta/materials/2-maapallo-avaruudessa/2.4-aurinko/auringon_rakenn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8979" y="537086"/>
            <a:ext cx="9525000" cy="6057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0270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0" y="274638"/>
            <a:ext cx="8229600" cy="1143000"/>
          </a:xfrm>
        </p:spPr>
        <p:txBody>
          <a:bodyPr/>
          <a:lstStyle/>
          <a:p>
            <a:r>
              <a:rPr lang="fi-FI" altLang="fi-FI"/>
              <a:t>Maan kierto auringon ympäri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1524000" y="1600201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- Ns. aurinkovuosi (aika, jolloin maapallo kiertää auringon) 365 vrk 5 t 48 min 46 s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	=&gt; joka 4. vuosi karkauspäivä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- Maa kiertää ellipsinmuotoisella radalla vastapäivään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		=&gt; maa lähinnä aurinkoa </a:t>
            </a:r>
            <a:r>
              <a:rPr lang="fi-FI" altLang="fi-FI" sz="2400" dirty="0" smtClean="0"/>
              <a:t>talvella (</a:t>
            </a:r>
            <a:r>
              <a:rPr lang="fi-FI" altLang="fi-FI" sz="2400" dirty="0" err="1" smtClean="0"/>
              <a:t>periheli</a:t>
            </a:r>
            <a:r>
              <a:rPr lang="fi-FI" altLang="fi-FI" sz="2400" dirty="0"/>
              <a:t>)</a:t>
            </a:r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fi-FI" altLang="fi-FI" sz="2400" dirty="0"/>
              <a:t>		=&gt; maapallo kauimpana auringosta </a:t>
            </a:r>
            <a:r>
              <a:rPr lang="fi-FI" altLang="fi-FI" sz="2400" dirty="0" smtClean="0"/>
              <a:t>kesällä </a:t>
            </a:r>
            <a:r>
              <a:rPr lang="fi-FI" altLang="fi-FI" sz="2400" dirty="0"/>
              <a:t>(apheli)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fi-FI" altLang="fi-FI" sz="2400" dirty="0"/>
              <a:t>Akselin kaltevuuskulma 23,5</a:t>
            </a:r>
            <a:r>
              <a:rPr lang="en-US" altLang="fi-FI" sz="2400" dirty="0"/>
              <a:t>°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altLang="fi-FI" dirty="0"/>
              <a:t>		=&gt; </a:t>
            </a:r>
            <a:r>
              <a:rPr lang="en-US" altLang="fi-FI" dirty="0" err="1"/>
              <a:t>Kaltevuuskulma</a:t>
            </a:r>
            <a:r>
              <a:rPr lang="en-US" altLang="fi-FI" dirty="0"/>
              <a:t> </a:t>
            </a:r>
            <a:r>
              <a:rPr lang="en-US" altLang="fi-FI" dirty="0" err="1"/>
              <a:t>aiheuttaa</a:t>
            </a:r>
            <a:r>
              <a:rPr lang="en-US" altLang="fi-FI" dirty="0"/>
              <a:t> </a:t>
            </a:r>
            <a:r>
              <a:rPr lang="en-US" altLang="fi-FI" dirty="0" err="1"/>
              <a:t>vuodenaikojen</a:t>
            </a:r>
            <a:r>
              <a:rPr lang="en-US" altLang="fi-FI" dirty="0"/>
              <a:t> 	</a:t>
            </a:r>
            <a:r>
              <a:rPr lang="en-US" altLang="fi-FI" dirty="0" err="1" smtClean="0"/>
              <a:t>vaihtelun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yhdistettynä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maan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kiertoon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auringon</a:t>
            </a:r>
            <a:r>
              <a:rPr lang="en-US" altLang="fi-FI" dirty="0" smtClean="0"/>
              <a:t> </a:t>
            </a:r>
            <a:r>
              <a:rPr lang="en-US" altLang="fi-FI" dirty="0" err="1" smtClean="0"/>
              <a:t>ympäri</a:t>
            </a:r>
            <a:endParaRPr lang="en-US" altLang="fi-FI" dirty="0"/>
          </a:p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fi-FI" sz="2400" dirty="0"/>
          </a:p>
        </p:txBody>
      </p:sp>
    </p:spTree>
    <p:extLst>
      <p:ext uri="{BB962C8B-B14F-4D97-AF65-F5344CB8AC3E}">
        <p14:creationId xmlns:p14="http://schemas.microsoft.com/office/powerpoint/2010/main" val="41247133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1" name="Picture 7" descr="EarthOrbit"/>
          <p:cNvPicPr>
            <a:picLocks noGrp="1"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34333" y="364043"/>
            <a:ext cx="8679050" cy="59958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554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/>
              <a:t>Vuodenajat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fi-FI" altLang="fi-FI" dirty="0" smtClean="0"/>
              <a:t>22. tai 23.9 </a:t>
            </a:r>
            <a:r>
              <a:rPr lang="fi-FI" altLang="fi-FI" dirty="0"/>
              <a:t>Syyspäivän tasaus: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 päivä &amp; yö kaikkialla maapallolla yhtä pitkät,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 aurinko paistaa </a:t>
            </a:r>
            <a:r>
              <a:rPr lang="fi-FI" altLang="fi-FI" u="sng" dirty="0"/>
              <a:t>zeniitissä</a:t>
            </a:r>
            <a:r>
              <a:rPr lang="fi-FI" altLang="fi-FI" dirty="0"/>
              <a:t> (kohtisuoraan) päiväntasaajalla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pohjoisnavalla alkaa puolen vuoden kaamos</a:t>
            </a:r>
          </a:p>
          <a:p>
            <a:pPr>
              <a:lnSpc>
                <a:spcPct val="90000"/>
              </a:lnSpc>
            </a:pPr>
            <a:r>
              <a:rPr lang="fi-FI" altLang="fi-FI" dirty="0" smtClean="0"/>
              <a:t>21. tai22.12 </a:t>
            </a:r>
            <a:r>
              <a:rPr lang="fi-FI" altLang="fi-FI" dirty="0"/>
              <a:t>Talvipäivän seisaus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pohjoisella pallonpuoliskolla talvi, eteläisellä kesä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aurinko paistaa zeniitissä kauriin kääntöpiirille</a:t>
            </a:r>
          </a:p>
          <a:p>
            <a:pPr lvl="1">
              <a:lnSpc>
                <a:spcPct val="90000"/>
              </a:lnSpc>
            </a:pPr>
            <a:r>
              <a:rPr lang="fi-FI" altLang="fi-FI" dirty="0"/>
              <a:t>pohjoisella napapiirillä päivätön päivä, eteläisellä napapiirillä yötön yö</a:t>
            </a:r>
          </a:p>
        </p:txBody>
      </p:sp>
    </p:spTree>
    <p:extLst>
      <p:ext uri="{BB962C8B-B14F-4D97-AF65-F5344CB8AC3E}">
        <p14:creationId xmlns:p14="http://schemas.microsoft.com/office/powerpoint/2010/main" val="3729099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7813"/>
            <a:ext cx="8229600" cy="87312"/>
          </a:xfrm>
        </p:spPr>
        <p:txBody>
          <a:bodyPr>
            <a:normAutofit fontScale="90000"/>
          </a:bodyPr>
          <a:lstStyle/>
          <a:p>
            <a:endParaRPr lang="fi-FI" altLang="fi-FI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476251"/>
            <a:ext cx="8229600" cy="5654675"/>
          </a:xfrm>
        </p:spPr>
        <p:txBody>
          <a:bodyPr/>
          <a:lstStyle/>
          <a:p>
            <a:endParaRPr lang="fi-FI" altLang="fi-FI" dirty="0" smtClean="0"/>
          </a:p>
          <a:p>
            <a:r>
              <a:rPr lang="fi-FI" altLang="fi-FI" dirty="0" smtClean="0"/>
              <a:t>21. tai 22.3 Kevätpäivän </a:t>
            </a:r>
            <a:r>
              <a:rPr lang="fi-FI" altLang="fi-FI" dirty="0"/>
              <a:t>tasaus</a:t>
            </a:r>
          </a:p>
          <a:p>
            <a:pPr lvl="1"/>
            <a:r>
              <a:rPr lang="fi-FI" altLang="fi-FI" dirty="0"/>
              <a:t>päivä ja yö kaikkialla yhtä pitkät</a:t>
            </a:r>
          </a:p>
          <a:p>
            <a:pPr lvl="1"/>
            <a:r>
              <a:rPr lang="fi-FI" altLang="fi-FI" dirty="0"/>
              <a:t>aurinko zeniitissä päiväntasaajalla</a:t>
            </a:r>
          </a:p>
          <a:p>
            <a:pPr lvl="1"/>
            <a:r>
              <a:rPr lang="fi-FI" altLang="fi-FI" dirty="0"/>
              <a:t>etelänavalla alkaa puolen vuoden kaamos</a:t>
            </a:r>
          </a:p>
          <a:p>
            <a:r>
              <a:rPr lang="fi-FI" altLang="fi-FI" dirty="0"/>
              <a:t>21</a:t>
            </a:r>
            <a:r>
              <a:rPr lang="fi-FI" altLang="fi-FI" dirty="0" smtClean="0"/>
              <a:t>. tai 22.6 </a:t>
            </a:r>
            <a:r>
              <a:rPr lang="fi-FI" altLang="fi-FI" dirty="0"/>
              <a:t>Kesäpäivän seisaus</a:t>
            </a:r>
          </a:p>
          <a:p>
            <a:pPr lvl="1"/>
            <a:r>
              <a:rPr lang="fi-FI" altLang="fi-FI" dirty="0"/>
              <a:t>pohjoisella pallonpuoliskolla kesä, eteläisellä pallonpuoliskolla talvi</a:t>
            </a:r>
          </a:p>
          <a:p>
            <a:pPr lvl="1"/>
            <a:r>
              <a:rPr lang="fi-FI" altLang="fi-FI" dirty="0"/>
              <a:t>aurinko zeniitissä kravun kääntöpiirillä</a:t>
            </a:r>
          </a:p>
          <a:p>
            <a:pPr lvl="1"/>
            <a:r>
              <a:rPr lang="fi-FI" altLang="fi-FI" dirty="0"/>
              <a:t>pohjoisella napapiirillä yötön yö, eteläisellä päivätön päivä</a:t>
            </a:r>
          </a:p>
        </p:txBody>
      </p:sp>
    </p:spTree>
    <p:extLst>
      <p:ext uri="{BB962C8B-B14F-4D97-AF65-F5344CB8AC3E}">
        <p14:creationId xmlns:p14="http://schemas.microsoft.com/office/powerpoint/2010/main" val="315808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Vuorokausi%20ja%20vuodenaik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5550" y="836613"/>
            <a:ext cx="6946900" cy="513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9847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454</Words>
  <Application>Microsoft Office PowerPoint</Application>
  <PresentationFormat>Laajakuva</PresentationFormat>
  <Paragraphs>88</Paragraphs>
  <Slides>18</Slides>
  <Notes>5</Notes>
  <HiddenSlides>0</HiddenSlides>
  <MMClips>0</MMClips>
  <ScaleCrop>false</ScaleCrop>
  <HeadingPairs>
    <vt:vector size="8" baseType="variant">
      <vt:variant>
        <vt:lpstr>Käytetyt fontit</vt:lpstr>
      </vt:variant>
      <vt:variant>
        <vt:i4>6</vt:i4>
      </vt:variant>
      <vt:variant>
        <vt:lpstr>Teema</vt:lpstr>
      </vt:variant>
      <vt:variant>
        <vt:i4>2</vt:i4>
      </vt:variant>
      <vt:variant>
        <vt:lpstr>Dian otsikot</vt:lpstr>
      </vt:variant>
      <vt:variant>
        <vt:i4>18</vt:i4>
      </vt:variant>
      <vt:variant>
        <vt:lpstr>Mukautetut diaesitykset</vt:lpstr>
      </vt:variant>
      <vt:variant>
        <vt:i4>1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Tahoma</vt:lpstr>
      <vt:lpstr>Wingdings</vt:lpstr>
      <vt:lpstr>Office-teema</vt:lpstr>
      <vt:lpstr>Mukautettu suunnittelumalli</vt:lpstr>
      <vt:lpstr>MAAN PLANETAARISET LIIKKEET</vt:lpstr>
      <vt:lpstr>Auringosta lähtevä säteily</vt:lpstr>
      <vt:lpstr>Magnetosfääri</vt:lpstr>
      <vt:lpstr>PowerPoint-esitys</vt:lpstr>
      <vt:lpstr>Maan kierto auringon ympäri</vt:lpstr>
      <vt:lpstr>PowerPoint-esitys</vt:lpstr>
      <vt:lpstr>Vuodenajat</vt:lpstr>
      <vt:lpstr>PowerPoint-esitys</vt:lpstr>
      <vt:lpstr>PowerPoint-esitys</vt:lpstr>
      <vt:lpstr>PowerPoint-esitys</vt:lpstr>
      <vt:lpstr>Valaistusvyöhykkeet</vt:lpstr>
      <vt:lpstr>Maa pyörii akselinsa ympäri</vt:lpstr>
      <vt:lpstr>Coriolisilmiö</vt:lpstr>
      <vt:lpstr>Coriolisilmiö, liike kääntyy pohjoisella pallonpuoliskolla oikealle ja eteläisellä vasemmalle </vt:lpstr>
      <vt:lpstr>Vuorovesi</vt:lpstr>
      <vt:lpstr>VUOROVESI</vt:lpstr>
      <vt:lpstr>Vuorovesi-ilmiö</vt:lpstr>
      <vt:lpstr>Tulva- ja  vajaavuoksi</vt:lpstr>
      <vt:lpstr>Mukautettu diaesitys 1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 planetaariset liikkeet</dc:title>
  <dc:creator>Koskihaara Kirsi Hannele</dc:creator>
  <cp:lastModifiedBy>Koskihaara Kirsi Hannele</cp:lastModifiedBy>
  <cp:revision>11</cp:revision>
  <dcterms:created xsi:type="dcterms:W3CDTF">2017-08-10T11:09:20Z</dcterms:created>
  <dcterms:modified xsi:type="dcterms:W3CDTF">2019-08-14T08:10:49Z</dcterms:modified>
</cp:coreProperties>
</file>