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213" r:id="rId2"/>
    <p:sldId id="2229" r:id="rId3"/>
    <p:sldId id="2225" r:id="rId4"/>
    <p:sldId id="2226" r:id="rId5"/>
    <p:sldId id="2230" r:id="rId6"/>
    <p:sldId id="2231" r:id="rId7"/>
    <p:sldId id="2232" r:id="rId8"/>
    <p:sldId id="2207" r:id="rId9"/>
    <p:sldId id="2223" r:id="rId10"/>
    <p:sldId id="2233" r:id="rId11"/>
    <p:sldId id="2234" r:id="rId12"/>
    <p:sldId id="2227" r:id="rId13"/>
    <p:sldId id="2228" r:id="rId14"/>
    <p:sldId id="275" r:id="rId15"/>
    <p:sldId id="272" r:id="rId16"/>
    <p:sldId id="266" r:id="rId17"/>
    <p:sldId id="2208" r:id="rId18"/>
    <p:sldId id="299" r:id="rId19"/>
    <p:sldId id="289" r:id="rId20"/>
    <p:sldId id="281" r:id="rId21"/>
    <p:sldId id="2221" r:id="rId22"/>
    <p:sldId id="322" r:id="rId23"/>
    <p:sldId id="321" r:id="rId24"/>
    <p:sldId id="361" r:id="rId25"/>
    <p:sldId id="357" r:id="rId26"/>
    <p:sldId id="2205" r:id="rId27"/>
    <p:sldId id="325" r:id="rId28"/>
    <p:sldId id="339" r:id="rId29"/>
    <p:sldId id="310" r:id="rId30"/>
    <p:sldId id="267" r:id="rId31"/>
    <p:sldId id="291" r:id="rId32"/>
    <p:sldId id="301" r:id="rId33"/>
    <p:sldId id="298" r:id="rId34"/>
    <p:sldId id="340" r:id="rId35"/>
    <p:sldId id="277" r:id="rId36"/>
    <p:sldId id="341" r:id="rId37"/>
    <p:sldId id="342" r:id="rId38"/>
    <p:sldId id="343" r:id="rId39"/>
    <p:sldId id="265" r:id="rId40"/>
    <p:sldId id="344" r:id="rId41"/>
    <p:sldId id="313" r:id="rId42"/>
    <p:sldId id="315" r:id="rId43"/>
    <p:sldId id="259" r:id="rId44"/>
    <p:sldId id="302" r:id="rId45"/>
    <p:sldId id="276" r:id="rId46"/>
    <p:sldId id="345" r:id="rId47"/>
    <p:sldId id="312" r:id="rId48"/>
    <p:sldId id="314" r:id="rId49"/>
    <p:sldId id="346" r:id="rId50"/>
    <p:sldId id="300" r:id="rId51"/>
    <p:sldId id="273" r:id="rId52"/>
    <p:sldId id="274" r:id="rId53"/>
    <p:sldId id="347" r:id="rId54"/>
    <p:sldId id="354" r:id="rId55"/>
    <p:sldId id="304" r:id="rId56"/>
    <p:sldId id="278" r:id="rId57"/>
    <p:sldId id="348" r:id="rId58"/>
    <p:sldId id="349" r:id="rId59"/>
    <p:sldId id="350" r:id="rId60"/>
    <p:sldId id="270" r:id="rId61"/>
    <p:sldId id="317" r:id="rId62"/>
    <p:sldId id="293" r:id="rId63"/>
    <p:sldId id="318" r:id="rId64"/>
    <p:sldId id="262" r:id="rId65"/>
    <p:sldId id="351" r:id="rId66"/>
    <p:sldId id="306" r:id="rId67"/>
    <p:sldId id="260" r:id="rId68"/>
    <p:sldId id="323" r:id="rId69"/>
    <p:sldId id="324" r:id="rId70"/>
    <p:sldId id="352" r:id="rId71"/>
    <p:sldId id="308" r:id="rId72"/>
    <p:sldId id="263" r:id="rId73"/>
    <p:sldId id="264" r:id="rId74"/>
    <p:sldId id="305" r:id="rId75"/>
    <p:sldId id="295" r:id="rId76"/>
    <p:sldId id="332" r:id="rId77"/>
    <p:sldId id="331" r:id="rId78"/>
    <p:sldId id="330" r:id="rId79"/>
    <p:sldId id="333" r:id="rId80"/>
    <p:sldId id="284" r:id="rId8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4E747B-EFCD-4F15-8109-CC59B9A438D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fi-FI"/>
        </a:p>
      </dgm:t>
    </dgm:pt>
    <dgm:pt modelId="{51232223-E57C-4B18-8F06-17CAE1DAD6B5}">
      <dgm:prSet phldrT="[Teksti]"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fi-FI" sz="2800" b="1" baseline="0" dirty="0">
              <a:solidFill>
                <a:schemeClr val="tx1"/>
              </a:solidFill>
              <a:latin typeface="+mj-lt"/>
            </a:rPr>
            <a:t>Äidinkieli</a:t>
          </a:r>
        </a:p>
      </dgm:t>
    </dgm:pt>
    <dgm:pt modelId="{2DFA8433-C91D-4489-8880-35AC14D5A2F4}" type="parTrans" cxnId="{7E7609EF-5BB6-48DF-97B4-F16D7BCF3434}">
      <dgm:prSet/>
      <dgm:spPr/>
      <dgm:t>
        <a:bodyPr/>
        <a:lstStyle/>
        <a:p>
          <a:endParaRPr lang="fi-FI"/>
        </a:p>
      </dgm:t>
    </dgm:pt>
    <dgm:pt modelId="{69567BEC-B8CE-4E8E-B35D-9E130E67FE8E}" type="sibTrans" cxnId="{7E7609EF-5BB6-48DF-97B4-F16D7BCF3434}">
      <dgm:prSet/>
      <dgm:spPr>
        <a:solidFill>
          <a:srgbClr val="FFC000"/>
        </a:solidFill>
      </dgm:spPr>
      <dgm:t>
        <a:bodyPr/>
        <a:lstStyle/>
        <a:p>
          <a:endParaRPr lang="fi-FI" dirty="0"/>
        </a:p>
      </dgm:t>
    </dgm:pt>
    <dgm:pt modelId="{A5A1C326-8DDE-4616-BFD5-6A74AC309388}">
      <dgm:prSet phldrT="[Teksti]"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fi-FI" sz="2800" b="1" baseline="0" dirty="0">
              <a:solidFill>
                <a:schemeClr val="tx1"/>
              </a:solidFill>
              <a:latin typeface="+mj-lt"/>
            </a:rPr>
            <a:t>Toinen kotimainen kieli</a:t>
          </a:r>
        </a:p>
      </dgm:t>
    </dgm:pt>
    <dgm:pt modelId="{A50CF723-C65D-4039-989E-FEBEC74C5DBB}" type="parTrans" cxnId="{08970726-0F22-4DD6-A31E-03C67AB7B128}">
      <dgm:prSet/>
      <dgm:spPr/>
      <dgm:t>
        <a:bodyPr/>
        <a:lstStyle/>
        <a:p>
          <a:endParaRPr lang="fi-FI"/>
        </a:p>
      </dgm:t>
    </dgm:pt>
    <dgm:pt modelId="{681CFE70-4B00-4AF4-8F40-C16AC5DFC162}" type="sibTrans" cxnId="{08970726-0F22-4DD6-A31E-03C67AB7B128}">
      <dgm:prSet/>
      <dgm:spPr/>
      <dgm:t>
        <a:bodyPr/>
        <a:lstStyle/>
        <a:p>
          <a:endParaRPr lang="fi-FI"/>
        </a:p>
      </dgm:t>
    </dgm:pt>
    <dgm:pt modelId="{09822B27-C0D6-4071-A0A0-B5C98846DE2F}">
      <dgm:prSet phldrT="[Teksti]"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fi-FI" sz="2800" b="1" baseline="0" dirty="0">
              <a:solidFill>
                <a:schemeClr val="tx1"/>
              </a:solidFill>
              <a:latin typeface="+mj-lt"/>
            </a:rPr>
            <a:t>Vieras kieli</a:t>
          </a:r>
        </a:p>
      </dgm:t>
    </dgm:pt>
    <dgm:pt modelId="{2A062892-90A4-4350-A8CF-BD05599F6E51}" type="parTrans" cxnId="{1BB2A6E6-3EB5-4A7D-BEE2-679595C63C1B}">
      <dgm:prSet/>
      <dgm:spPr/>
      <dgm:t>
        <a:bodyPr/>
        <a:lstStyle/>
        <a:p>
          <a:endParaRPr lang="fi-FI"/>
        </a:p>
      </dgm:t>
    </dgm:pt>
    <dgm:pt modelId="{CA6CCA9A-9194-421C-BF15-5D8FD2CEF2F5}" type="sibTrans" cxnId="{1BB2A6E6-3EB5-4A7D-BEE2-679595C63C1B}">
      <dgm:prSet/>
      <dgm:spPr/>
      <dgm:t>
        <a:bodyPr/>
        <a:lstStyle/>
        <a:p>
          <a:endParaRPr lang="fi-FI"/>
        </a:p>
      </dgm:t>
    </dgm:pt>
    <dgm:pt modelId="{D58CE2A2-AA47-4A57-A952-5DBE21306021}">
      <dgm:prSet phldrT="[Teksti]"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fi-FI" sz="2800" b="1" baseline="0" dirty="0">
              <a:solidFill>
                <a:schemeClr val="tx1"/>
              </a:solidFill>
              <a:latin typeface="+mj-lt"/>
            </a:rPr>
            <a:t>Reaali</a:t>
          </a:r>
        </a:p>
      </dgm:t>
    </dgm:pt>
    <dgm:pt modelId="{720BEF6B-48E2-4690-B508-20CC1C6A7114}" type="parTrans" cxnId="{405DD142-9FD2-4481-9CEC-9917DB0D4F56}">
      <dgm:prSet/>
      <dgm:spPr/>
      <dgm:t>
        <a:bodyPr/>
        <a:lstStyle/>
        <a:p>
          <a:endParaRPr lang="fi-FI"/>
        </a:p>
      </dgm:t>
    </dgm:pt>
    <dgm:pt modelId="{58A4B8A7-9C2A-429B-9C19-A7E21C37BEDD}" type="sibTrans" cxnId="{405DD142-9FD2-4481-9CEC-9917DB0D4F56}">
      <dgm:prSet/>
      <dgm:spPr/>
      <dgm:t>
        <a:bodyPr/>
        <a:lstStyle/>
        <a:p>
          <a:endParaRPr lang="fi-FI"/>
        </a:p>
      </dgm:t>
    </dgm:pt>
    <dgm:pt modelId="{4C0EE02A-E1AA-402B-B311-646C912A7D0E}">
      <dgm:prSet phldrT="[Teksti]" custT="1">
        <dgm:style>
          <a:lnRef idx="0">
            <a:schemeClr val="accent3"/>
          </a:lnRef>
          <a:fillRef idx="3">
            <a:schemeClr val="accent3"/>
          </a:fillRef>
          <a:effectRef idx="3">
            <a:schemeClr val="accent3"/>
          </a:effectRef>
          <a:fontRef idx="minor">
            <a:schemeClr val="lt1"/>
          </a:fontRef>
        </dgm:style>
      </dgm:prSet>
      <dgm:spPr>
        <a:solidFill>
          <a:srgbClr val="92D050"/>
        </a:solidFill>
      </dgm:spPr>
      <dgm:t>
        <a:bodyPr/>
        <a:lstStyle/>
        <a:p>
          <a:r>
            <a:rPr lang="fi-FI" sz="2800" b="1" baseline="0" dirty="0">
              <a:solidFill>
                <a:schemeClr val="tx1"/>
              </a:solidFill>
              <a:latin typeface="+mj-lt"/>
            </a:rPr>
            <a:t>Matematiikka</a:t>
          </a:r>
        </a:p>
      </dgm:t>
    </dgm:pt>
    <dgm:pt modelId="{D37980D9-7CF3-41FE-8A0D-2A9365A5557B}" type="parTrans" cxnId="{46A395DA-7C7A-44A2-9DA3-3BA8287E8095}">
      <dgm:prSet/>
      <dgm:spPr/>
      <dgm:t>
        <a:bodyPr/>
        <a:lstStyle/>
        <a:p>
          <a:endParaRPr lang="fi-FI"/>
        </a:p>
      </dgm:t>
    </dgm:pt>
    <dgm:pt modelId="{2DF73FA8-9543-4E61-BF94-5888F4D26557}" type="sibTrans" cxnId="{46A395DA-7C7A-44A2-9DA3-3BA8287E8095}">
      <dgm:prSet/>
      <dgm:spPr/>
      <dgm:t>
        <a:bodyPr/>
        <a:lstStyle/>
        <a:p>
          <a:endParaRPr lang="fi-FI"/>
        </a:p>
      </dgm:t>
    </dgm:pt>
    <dgm:pt modelId="{8CA9BE66-56A5-42C5-9AE4-B4AF71F42A8B}" type="pres">
      <dgm:prSet presAssocID="{E84E747B-EFCD-4F15-8109-CC59B9A438D3}" presName="Name0" presStyleCnt="0">
        <dgm:presLayoutVars>
          <dgm:dir/>
          <dgm:resizeHandles val="exact"/>
        </dgm:presLayoutVars>
      </dgm:prSet>
      <dgm:spPr/>
    </dgm:pt>
    <dgm:pt modelId="{32345175-60AF-4BD9-862F-58627BF4C63A}" type="pres">
      <dgm:prSet presAssocID="{E84E747B-EFCD-4F15-8109-CC59B9A438D3}" presName="cycle" presStyleCnt="0"/>
      <dgm:spPr/>
    </dgm:pt>
    <dgm:pt modelId="{CC1B2D01-42C3-48C8-9D51-774582E04EB6}" type="pres">
      <dgm:prSet presAssocID="{51232223-E57C-4B18-8F06-17CAE1DAD6B5}" presName="nodeFirstNode" presStyleLbl="node1" presStyleIdx="0" presStyleCnt="5" custRadScaleRad="98490" custRadScaleInc="-66">
        <dgm:presLayoutVars>
          <dgm:bulletEnabled val="1"/>
        </dgm:presLayoutVars>
      </dgm:prSet>
      <dgm:spPr/>
    </dgm:pt>
    <dgm:pt modelId="{C59D3659-5614-4091-ACF2-EA50ADC5290B}" type="pres">
      <dgm:prSet presAssocID="{69567BEC-B8CE-4E8E-B35D-9E130E67FE8E}" presName="sibTransFirstNode" presStyleLbl="bgShp" presStyleIdx="0" presStyleCnt="1" custLinFactNeighborX="530" custLinFactNeighborY="2636" custRadScaleRad="200097" custRadScaleInc="-2147483648"/>
      <dgm:spPr/>
    </dgm:pt>
    <dgm:pt modelId="{B8F191ED-329B-4B75-BB98-DBA9231E2D67}" type="pres">
      <dgm:prSet presAssocID="{A5A1C326-8DDE-4616-BFD5-6A74AC309388}" presName="nodeFollowingNodes" presStyleLbl="node1" presStyleIdx="1" presStyleCnt="5" custRadScaleRad="145583" custRadScaleInc="270030">
        <dgm:presLayoutVars>
          <dgm:bulletEnabled val="1"/>
        </dgm:presLayoutVars>
      </dgm:prSet>
      <dgm:spPr/>
    </dgm:pt>
    <dgm:pt modelId="{70239A5A-1754-47AF-87FC-25B943BD1110}" type="pres">
      <dgm:prSet presAssocID="{09822B27-C0D6-4071-A0A0-B5C98846DE2F}" presName="nodeFollowingNodes" presStyleLbl="node1" presStyleIdx="2" presStyleCnt="5" custRadScaleRad="114866" custRadScaleInc="204270">
        <dgm:presLayoutVars>
          <dgm:bulletEnabled val="1"/>
        </dgm:presLayoutVars>
      </dgm:prSet>
      <dgm:spPr/>
    </dgm:pt>
    <dgm:pt modelId="{B0AA3EB4-DED7-48C6-8290-31E09AEB3445}" type="pres">
      <dgm:prSet presAssocID="{D58CE2A2-AA47-4A57-A952-5DBE21306021}" presName="nodeFollowingNodes" presStyleLbl="node1" presStyleIdx="3" presStyleCnt="5" custRadScaleRad="111904" custRadScaleInc="-206806">
        <dgm:presLayoutVars>
          <dgm:bulletEnabled val="1"/>
        </dgm:presLayoutVars>
      </dgm:prSet>
      <dgm:spPr/>
    </dgm:pt>
    <dgm:pt modelId="{22FDA2C6-D5AB-4939-B357-134226132EE5}" type="pres">
      <dgm:prSet presAssocID="{4C0EE02A-E1AA-402B-B311-646C912A7D0E}" presName="nodeFollowingNodes" presStyleLbl="node1" presStyleIdx="4" presStyleCnt="5" custScaleX="104563" custRadScaleRad="138396" custRadScaleInc="-269109">
        <dgm:presLayoutVars>
          <dgm:bulletEnabled val="1"/>
        </dgm:presLayoutVars>
      </dgm:prSet>
      <dgm:spPr/>
    </dgm:pt>
  </dgm:ptLst>
  <dgm:cxnLst>
    <dgm:cxn modelId="{B468ED00-7AF5-426F-A494-381AB5B58437}" type="presOf" srcId="{A5A1C326-8DDE-4616-BFD5-6A74AC309388}" destId="{B8F191ED-329B-4B75-BB98-DBA9231E2D67}" srcOrd="0" destOrd="0" presId="urn:microsoft.com/office/officeart/2005/8/layout/cycle3"/>
    <dgm:cxn modelId="{08970726-0F22-4DD6-A31E-03C67AB7B128}" srcId="{E84E747B-EFCD-4F15-8109-CC59B9A438D3}" destId="{A5A1C326-8DDE-4616-BFD5-6A74AC309388}" srcOrd="1" destOrd="0" parTransId="{A50CF723-C65D-4039-989E-FEBEC74C5DBB}" sibTransId="{681CFE70-4B00-4AF4-8F40-C16AC5DFC162}"/>
    <dgm:cxn modelId="{B043D15B-A833-474B-A757-5F8CD16CAEA0}" type="presOf" srcId="{69567BEC-B8CE-4E8E-B35D-9E130E67FE8E}" destId="{C59D3659-5614-4091-ACF2-EA50ADC5290B}" srcOrd="0" destOrd="0" presId="urn:microsoft.com/office/officeart/2005/8/layout/cycle3"/>
    <dgm:cxn modelId="{405DD142-9FD2-4481-9CEC-9917DB0D4F56}" srcId="{E84E747B-EFCD-4F15-8109-CC59B9A438D3}" destId="{D58CE2A2-AA47-4A57-A952-5DBE21306021}" srcOrd="3" destOrd="0" parTransId="{720BEF6B-48E2-4690-B508-20CC1C6A7114}" sibTransId="{58A4B8A7-9C2A-429B-9C19-A7E21C37BEDD}"/>
    <dgm:cxn modelId="{3758B451-7C1A-4254-90F7-CB7FEE65C7F7}" type="presOf" srcId="{09822B27-C0D6-4071-A0A0-B5C98846DE2F}" destId="{70239A5A-1754-47AF-87FC-25B943BD1110}" srcOrd="0" destOrd="0" presId="urn:microsoft.com/office/officeart/2005/8/layout/cycle3"/>
    <dgm:cxn modelId="{5C1D8082-96AC-4FBE-A014-DFAF9289483A}" type="presOf" srcId="{4C0EE02A-E1AA-402B-B311-646C912A7D0E}" destId="{22FDA2C6-D5AB-4939-B357-134226132EE5}" srcOrd="0" destOrd="0" presId="urn:microsoft.com/office/officeart/2005/8/layout/cycle3"/>
    <dgm:cxn modelId="{3ED44690-218F-484A-AB22-4BADF59FAE5B}" type="presOf" srcId="{E84E747B-EFCD-4F15-8109-CC59B9A438D3}" destId="{8CA9BE66-56A5-42C5-9AE4-B4AF71F42A8B}" srcOrd="0" destOrd="0" presId="urn:microsoft.com/office/officeart/2005/8/layout/cycle3"/>
    <dgm:cxn modelId="{9E3221C7-8E00-4839-A2E8-6FC6495A54BF}" type="presOf" srcId="{D58CE2A2-AA47-4A57-A952-5DBE21306021}" destId="{B0AA3EB4-DED7-48C6-8290-31E09AEB3445}" srcOrd="0" destOrd="0" presId="urn:microsoft.com/office/officeart/2005/8/layout/cycle3"/>
    <dgm:cxn modelId="{46A395DA-7C7A-44A2-9DA3-3BA8287E8095}" srcId="{E84E747B-EFCD-4F15-8109-CC59B9A438D3}" destId="{4C0EE02A-E1AA-402B-B311-646C912A7D0E}" srcOrd="4" destOrd="0" parTransId="{D37980D9-7CF3-41FE-8A0D-2A9365A5557B}" sibTransId="{2DF73FA8-9543-4E61-BF94-5888F4D26557}"/>
    <dgm:cxn modelId="{1ADD3BE4-48F9-4D0F-9E62-A1E52F251A4A}" type="presOf" srcId="{51232223-E57C-4B18-8F06-17CAE1DAD6B5}" destId="{CC1B2D01-42C3-48C8-9D51-774582E04EB6}" srcOrd="0" destOrd="0" presId="urn:microsoft.com/office/officeart/2005/8/layout/cycle3"/>
    <dgm:cxn modelId="{1BB2A6E6-3EB5-4A7D-BEE2-679595C63C1B}" srcId="{E84E747B-EFCD-4F15-8109-CC59B9A438D3}" destId="{09822B27-C0D6-4071-A0A0-B5C98846DE2F}" srcOrd="2" destOrd="0" parTransId="{2A062892-90A4-4350-A8CF-BD05599F6E51}" sibTransId="{CA6CCA9A-9194-421C-BF15-5D8FD2CEF2F5}"/>
    <dgm:cxn modelId="{7E7609EF-5BB6-48DF-97B4-F16D7BCF3434}" srcId="{E84E747B-EFCD-4F15-8109-CC59B9A438D3}" destId="{51232223-E57C-4B18-8F06-17CAE1DAD6B5}" srcOrd="0" destOrd="0" parTransId="{2DFA8433-C91D-4489-8880-35AC14D5A2F4}" sibTransId="{69567BEC-B8CE-4E8E-B35D-9E130E67FE8E}"/>
    <dgm:cxn modelId="{C2EDD085-1C3C-45C7-9C93-7442DF85B593}" type="presParOf" srcId="{8CA9BE66-56A5-42C5-9AE4-B4AF71F42A8B}" destId="{32345175-60AF-4BD9-862F-58627BF4C63A}" srcOrd="0" destOrd="0" presId="urn:microsoft.com/office/officeart/2005/8/layout/cycle3"/>
    <dgm:cxn modelId="{74300DF5-05F7-490E-92D2-77CE4A661B0F}" type="presParOf" srcId="{32345175-60AF-4BD9-862F-58627BF4C63A}" destId="{CC1B2D01-42C3-48C8-9D51-774582E04EB6}" srcOrd="0" destOrd="0" presId="urn:microsoft.com/office/officeart/2005/8/layout/cycle3"/>
    <dgm:cxn modelId="{E3E66E65-B8A3-4D9F-9C6C-4AF1B9D2492B}" type="presParOf" srcId="{32345175-60AF-4BD9-862F-58627BF4C63A}" destId="{C59D3659-5614-4091-ACF2-EA50ADC5290B}" srcOrd="1" destOrd="0" presId="urn:microsoft.com/office/officeart/2005/8/layout/cycle3"/>
    <dgm:cxn modelId="{A44EE055-4E7E-451A-9293-1F78338E941A}" type="presParOf" srcId="{32345175-60AF-4BD9-862F-58627BF4C63A}" destId="{B8F191ED-329B-4B75-BB98-DBA9231E2D67}" srcOrd="2" destOrd="0" presId="urn:microsoft.com/office/officeart/2005/8/layout/cycle3"/>
    <dgm:cxn modelId="{EA823886-BF93-4704-8A25-CAAF65A0B47B}" type="presParOf" srcId="{32345175-60AF-4BD9-862F-58627BF4C63A}" destId="{70239A5A-1754-47AF-87FC-25B943BD1110}" srcOrd="3" destOrd="0" presId="urn:microsoft.com/office/officeart/2005/8/layout/cycle3"/>
    <dgm:cxn modelId="{AA2AD66A-6C32-4AA9-BD68-FB00DF67A972}" type="presParOf" srcId="{32345175-60AF-4BD9-862F-58627BF4C63A}" destId="{B0AA3EB4-DED7-48C6-8290-31E09AEB3445}" srcOrd="4" destOrd="0" presId="urn:microsoft.com/office/officeart/2005/8/layout/cycle3"/>
    <dgm:cxn modelId="{6976D81D-5F36-4773-8529-5D36A2DBB6D5}" type="presParOf" srcId="{32345175-60AF-4BD9-862F-58627BF4C63A}" destId="{22FDA2C6-D5AB-4939-B357-134226132EE5}" srcOrd="5"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D3659-5614-4091-ACF2-EA50ADC5290B}">
      <dsp:nvSpPr>
        <dsp:cNvPr id="0" name=""/>
        <dsp:cNvSpPr/>
      </dsp:nvSpPr>
      <dsp:spPr>
        <a:xfrm>
          <a:off x="1224154" y="144012"/>
          <a:ext cx="5367665" cy="5367665"/>
        </a:xfrm>
        <a:prstGeom prst="circularArrow">
          <a:avLst>
            <a:gd name="adj1" fmla="val 5544"/>
            <a:gd name="adj2" fmla="val 330680"/>
            <a:gd name="adj3" fmla="val 13776269"/>
            <a:gd name="adj4" fmla="val 17385755"/>
            <a:gd name="adj5" fmla="val 5757"/>
          </a:avLst>
        </a:prstGeom>
        <a:solidFill>
          <a:srgbClr val="FFC000"/>
        </a:solidFill>
        <a:ln>
          <a:noFill/>
        </a:ln>
        <a:effectLst/>
      </dsp:spPr>
      <dsp:style>
        <a:lnRef idx="0">
          <a:scrgbClr r="0" g="0" b="0"/>
        </a:lnRef>
        <a:fillRef idx="1">
          <a:scrgbClr r="0" g="0" b="0"/>
        </a:fillRef>
        <a:effectRef idx="0">
          <a:scrgbClr r="0" g="0" b="0"/>
        </a:effectRef>
        <a:fontRef idx="minor"/>
      </dsp:style>
    </dsp:sp>
    <dsp:sp modelId="{CC1B2D01-42C3-48C8-9D51-774582E04EB6}">
      <dsp:nvSpPr>
        <dsp:cNvPr id="0" name=""/>
        <dsp:cNvSpPr/>
      </dsp:nvSpPr>
      <dsp:spPr>
        <a:xfrm>
          <a:off x="2622984" y="36182"/>
          <a:ext cx="2513107" cy="1256553"/>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baseline="0" dirty="0">
              <a:solidFill>
                <a:schemeClr val="tx1"/>
              </a:solidFill>
              <a:latin typeface="+mj-lt"/>
            </a:rPr>
            <a:t>Äidinkieli</a:t>
          </a:r>
        </a:p>
      </dsp:txBody>
      <dsp:txXfrm>
        <a:off x="2684324" y="97522"/>
        <a:ext cx="2390427" cy="1133873"/>
      </dsp:txXfrm>
    </dsp:sp>
    <dsp:sp modelId="{B8F191ED-329B-4B75-BB98-DBA9231E2D67}">
      <dsp:nvSpPr>
        <dsp:cNvPr id="0" name=""/>
        <dsp:cNvSpPr/>
      </dsp:nvSpPr>
      <dsp:spPr>
        <a:xfrm>
          <a:off x="0" y="4144046"/>
          <a:ext cx="2513107" cy="1256553"/>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baseline="0" dirty="0">
              <a:solidFill>
                <a:schemeClr val="tx1"/>
              </a:solidFill>
              <a:latin typeface="+mj-lt"/>
            </a:rPr>
            <a:t>Toinen kotimainen kieli</a:t>
          </a:r>
        </a:p>
      </dsp:txBody>
      <dsp:txXfrm>
        <a:off x="61340" y="4205386"/>
        <a:ext cx="2390427" cy="1133873"/>
      </dsp:txXfrm>
    </dsp:sp>
    <dsp:sp modelId="{70239A5A-1754-47AF-87FC-25B943BD1110}">
      <dsp:nvSpPr>
        <dsp:cNvPr id="0" name=""/>
        <dsp:cNvSpPr/>
      </dsp:nvSpPr>
      <dsp:spPr>
        <a:xfrm>
          <a:off x="11" y="2448274"/>
          <a:ext cx="2513107" cy="1256553"/>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baseline="0" dirty="0">
              <a:solidFill>
                <a:schemeClr val="tx1"/>
              </a:solidFill>
              <a:latin typeface="+mj-lt"/>
            </a:rPr>
            <a:t>Vieras kieli</a:t>
          </a:r>
        </a:p>
      </dsp:txBody>
      <dsp:txXfrm>
        <a:off x="61351" y="2509614"/>
        <a:ext cx="2390427" cy="1133873"/>
      </dsp:txXfrm>
    </dsp:sp>
    <dsp:sp modelId="{B0AA3EB4-DED7-48C6-8290-31E09AEB3445}">
      <dsp:nvSpPr>
        <dsp:cNvPr id="0" name=""/>
        <dsp:cNvSpPr/>
      </dsp:nvSpPr>
      <dsp:spPr>
        <a:xfrm>
          <a:off x="5184573" y="2376260"/>
          <a:ext cx="2513107" cy="1256553"/>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baseline="0" dirty="0">
              <a:solidFill>
                <a:schemeClr val="tx1"/>
              </a:solidFill>
              <a:latin typeface="+mj-lt"/>
            </a:rPr>
            <a:t>Reaali</a:t>
          </a:r>
        </a:p>
      </dsp:txBody>
      <dsp:txXfrm>
        <a:off x="5245913" y="2437600"/>
        <a:ext cx="2390427" cy="1133873"/>
      </dsp:txXfrm>
    </dsp:sp>
    <dsp:sp modelId="{22FDA2C6-D5AB-4939-B357-134226132EE5}">
      <dsp:nvSpPr>
        <dsp:cNvPr id="0" name=""/>
        <dsp:cNvSpPr/>
      </dsp:nvSpPr>
      <dsp:spPr>
        <a:xfrm>
          <a:off x="5077075" y="4144046"/>
          <a:ext cx="2627780" cy="1256553"/>
        </a:xfrm>
        <a:prstGeom prst="roundRect">
          <a:avLst/>
        </a:prstGeom>
        <a:solidFill>
          <a:srgbClr val="92D050"/>
        </a:soli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baseline="0" dirty="0">
              <a:solidFill>
                <a:schemeClr val="tx1"/>
              </a:solidFill>
              <a:latin typeface="+mj-lt"/>
            </a:rPr>
            <a:t>Matematiikka</a:t>
          </a:r>
        </a:p>
      </dsp:txBody>
      <dsp:txXfrm>
        <a:off x="5138415" y="4205386"/>
        <a:ext cx="2505100" cy="113387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3284890-85D2-4D7B-8EF5-15A9C1DB8F42}" type="datetimeFigureOut">
              <a:rPr lang="en-US" smtClean="0"/>
              <a:t>11/11/2024</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950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673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4935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tsikko_sisältö_2">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600"/>
            </a:lvl1pPr>
          </a:lstStyle>
          <a:p>
            <a:r>
              <a:rPr lang="fi-FI"/>
              <a:t>Muokkaa tekstiä naps.</a:t>
            </a:r>
          </a:p>
        </p:txBody>
      </p:sp>
      <p:sp>
        <p:nvSpPr>
          <p:cNvPr id="4" name="Tekstin paikkamerkki 3"/>
          <p:cNvSpPr>
            <a:spLocks noGrp="1"/>
          </p:cNvSpPr>
          <p:nvPr>
            <p:ph type="body" sz="quarter" idx="15" hasCustomPrompt="1"/>
          </p:nvPr>
        </p:nvSpPr>
        <p:spPr>
          <a:xfrm>
            <a:off x="838418" y="2028825"/>
            <a:ext cx="5112005" cy="3653632"/>
          </a:xfrm>
        </p:spPr>
        <p:txBody>
          <a:bodyPr>
            <a:normAutofit/>
          </a:bodyPr>
          <a:lstStyle>
            <a:lvl1pPr>
              <a:defRPr sz="2200"/>
            </a:lvl1pPr>
            <a:lvl2pPr>
              <a:defRPr sz="1800"/>
            </a:lvl2pPr>
            <a:lvl3pPr>
              <a:defRPr sz="1600"/>
            </a:lvl3pPr>
            <a:lvl4pPr>
              <a:defRPr sz="1400"/>
            </a:lvl4pPr>
            <a:lvl5pPr>
              <a:defRPr sz="1400"/>
            </a:lvl5pPr>
          </a:lstStyle>
          <a:p>
            <a:pPr lvl="0"/>
            <a:r>
              <a:rPr lang="fi-FI"/>
              <a:t>Muokkaa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3"/>
          <p:cNvSpPr>
            <a:spLocks noGrp="1"/>
          </p:cNvSpPr>
          <p:nvPr>
            <p:ph type="body" sz="quarter" idx="16" hasCustomPrompt="1"/>
          </p:nvPr>
        </p:nvSpPr>
        <p:spPr>
          <a:xfrm>
            <a:off x="6241796" y="2028825"/>
            <a:ext cx="5112005" cy="3653632"/>
          </a:xfrm>
        </p:spPr>
        <p:txBody>
          <a:bodyPr>
            <a:normAutofit/>
          </a:bodyPr>
          <a:lstStyle>
            <a:lvl1pPr>
              <a:defRPr sz="2200"/>
            </a:lvl1pPr>
            <a:lvl2pPr>
              <a:defRPr sz="1800"/>
            </a:lvl2pPr>
            <a:lvl3pPr>
              <a:defRPr sz="1600"/>
            </a:lvl3pPr>
            <a:lvl4pPr>
              <a:defRPr sz="1400"/>
            </a:lvl4pPr>
            <a:lvl5pPr>
              <a:defRPr sz="1400"/>
            </a:lvl5pPr>
          </a:lstStyle>
          <a:p>
            <a:pPr lvl="0"/>
            <a:r>
              <a:rPr lang="fi-FI"/>
              <a:t>Muokkaa tekstiä napsauttamalla</a:t>
            </a:r>
          </a:p>
          <a:p>
            <a:pPr lvl="1"/>
            <a:r>
              <a:rPr lang="fi-FI"/>
              <a:t>toinen taso</a:t>
            </a:r>
          </a:p>
          <a:p>
            <a:pPr lvl="2"/>
            <a:r>
              <a:rPr lang="fi-FI"/>
              <a:t>kolmas taso</a:t>
            </a:r>
          </a:p>
          <a:p>
            <a:pPr lvl="3"/>
            <a:r>
              <a:rPr lang="fi-FI"/>
              <a:t>neljäs taso</a:t>
            </a:r>
          </a:p>
          <a:p>
            <a:pPr lvl="4"/>
            <a:r>
              <a:rPr lang="fi-FI"/>
              <a:t>viides taso</a:t>
            </a:r>
          </a:p>
        </p:txBody>
      </p:sp>
      <p:sp>
        <p:nvSpPr>
          <p:cNvPr id="6" name="Päivämäärän paikkamerkki 3"/>
          <p:cNvSpPr>
            <a:spLocks noGrp="1"/>
          </p:cNvSpPr>
          <p:nvPr>
            <p:ph type="dt" sz="half" idx="2"/>
          </p:nvPr>
        </p:nvSpPr>
        <p:spPr>
          <a:xfrm>
            <a:off x="838419" y="6356350"/>
            <a:ext cx="2743121"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BB7BD2-5888-B742-B813-F7CBF1FA8C30}" type="datetime1">
              <a:rPr lang="fi-FI" smtClean="0"/>
              <a:t>11.11.2024</a:t>
            </a:fld>
            <a:endParaRPr lang="fi-FI"/>
          </a:p>
        </p:txBody>
      </p:sp>
      <p:sp>
        <p:nvSpPr>
          <p:cNvPr id="7" name="Alatunnisteen paikkamerkki 4"/>
          <p:cNvSpPr>
            <a:spLocks noGrp="1"/>
          </p:cNvSpPr>
          <p:nvPr>
            <p:ph type="ftr" sz="quarter" idx="3"/>
          </p:nvPr>
        </p:nvSpPr>
        <p:spPr>
          <a:xfrm>
            <a:off x="4038859" y="6356350"/>
            <a:ext cx="411428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i-FI"/>
              <a:t>Esimerkiksi esityksen nimi, esittäjä</a:t>
            </a:r>
          </a:p>
        </p:txBody>
      </p:sp>
      <p:sp>
        <p:nvSpPr>
          <p:cNvPr id="8" name="Dian numeron paikkamerkki 5"/>
          <p:cNvSpPr>
            <a:spLocks noGrp="1"/>
          </p:cNvSpPr>
          <p:nvPr>
            <p:ph type="sldNum" sz="quarter" idx="4"/>
          </p:nvPr>
        </p:nvSpPr>
        <p:spPr>
          <a:xfrm>
            <a:off x="8610461" y="6356350"/>
            <a:ext cx="27431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4F8806-C074-1048-BDDB-408E5170414D}" type="slidenum">
              <a:rPr lang="fi-FI" smtClean="0"/>
              <a:pPr/>
              <a:t>‹#›</a:t>
            </a:fld>
            <a:endParaRPr lang="fi-FI"/>
          </a:p>
        </p:txBody>
      </p:sp>
    </p:spTree>
    <p:extLst>
      <p:ext uri="{BB962C8B-B14F-4D97-AF65-F5344CB8AC3E}">
        <p14:creationId xmlns:p14="http://schemas.microsoft.com/office/powerpoint/2010/main" val="78242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Kaksi sisältökohdett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i-FI"/>
              <a:t>Muokkaa perustyyl. napsautt.</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16001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tsikko_sisältö_1">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838201" y="365129"/>
            <a:ext cx="10515600" cy="1325563"/>
          </a:xfrm>
          <a:prstGeom prst="rect">
            <a:avLst/>
          </a:prstGeom>
        </p:spPr>
        <p:txBody>
          <a:bodyPr vert="horz" lIns="182843" tIns="91422" rIns="182843" bIns="91422" rtlCol="0" anchor="ctr">
            <a:normAutofit/>
          </a:bodyPr>
          <a:lstStyle/>
          <a:p>
            <a:r>
              <a:rPr lang="fi-FI"/>
              <a:t>Muokkaa tekstiä naps.</a:t>
            </a:r>
            <a:endParaRPr lang="en-US"/>
          </a:p>
        </p:txBody>
      </p:sp>
      <p:sp>
        <p:nvSpPr>
          <p:cNvPr id="8" name="Text Placeholder 2"/>
          <p:cNvSpPr>
            <a:spLocks noGrp="1"/>
          </p:cNvSpPr>
          <p:nvPr>
            <p:ph idx="1" hasCustomPrompt="1"/>
          </p:nvPr>
        </p:nvSpPr>
        <p:spPr>
          <a:xfrm>
            <a:off x="838201" y="1825625"/>
            <a:ext cx="10515600" cy="4351338"/>
          </a:xfrm>
          <a:prstGeom prst="rect">
            <a:avLst/>
          </a:prstGeom>
        </p:spPr>
        <p:txBody>
          <a:bodyPr vert="horz" lIns="182843" tIns="91422" rIns="182843" bIns="91422" rtlCol="0">
            <a:normAutofit/>
          </a:bodyPr>
          <a:lstStyle/>
          <a:p>
            <a:pPr lvl="0"/>
            <a:r>
              <a:rPr lang="fi-FI"/>
              <a:t>Muokkaa tekstiä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3"/>
          <p:cNvSpPr>
            <a:spLocks noGrp="1"/>
          </p:cNvSpPr>
          <p:nvPr>
            <p:ph type="dt" sz="half" idx="2"/>
          </p:nvPr>
        </p:nvSpPr>
        <p:spPr>
          <a:xfrm>
            <a:off x="838419" y="6356350"/>
            <a:ext cx="2743121"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D9699E-233E-F348-BB40-2634D738D0E4}" type="datetime1">
              <a:rPr lang="fi-FI" smtClean="0"/>
              <a:t>11.11.2024</a:t>
            </a:fld>
            <a:endParaRPr lang="fi-FI"/>
          </a:p>
        </p:txBody>
      </p:sp>
      <p:sp>
        <p:nvSpPr>
          <p:cNvPr id="10" name="Alatunnisteen paikkamerkki 4"/>
          <p:cNvSpPr>
            <a:spLocks noGrp="1"/>
          </p:cNvSpPr>
          <p:nvPr>
            <p:ph type="ftr" sz="quarter" idx="3"/>
          </p:nvPr>
        </p:nvSpPr>
        <p:spPr>
          <a:xfrm>
            <a:off x="4038859" y="6356350"/>
            <a:ext cx="411428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i-FI"/>
              <a:t>Esimerkiksi esityksen nimi, esittäjä</a:t>
            </a:r>
          </a:p>
        </p:txBody>
      </p:sp>
      <p:sp>
        <p:nvSpPr>
          <p:cNvPr id="11" name="Dian numeron paikkamerkki 5"/>
          <p:cNvSpPr>
            <a:spLocks noGrp="1"/>
          </p:cNvSpPr>
          <p:nvPr>
            <p:ph type="sldNum" sz="quarter" idx="4"/>
          </p:nvPr>
        </p:nvSpPr>
        <p:spPr>
          <a:xfrm>
            <a:off x="8610461" y="6356350"/>
            <a:ext cx="274312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4F8806-C074-1048-BDDB-408E5170414D}" type="slidenum">
              <a:rPr lang="fi-FI" smtClean="0"/>
              <a:pPr/>
              <a:t>‹#›</a:t>
            </a:fld>
            <a:endParaRPr lang="fi-FI"/>
          </a:p>
        </p:txBody>
      </p:sp>
    </p:spTree>
    <p:extLst>
      <p:ext uri="{BB962C8B-B14F-4D97-AF65-F5344CB8AC3E}">
        <p14:creationId xmlns:p14="http://schemas.microsoft.com/office/powerpoint/2010/main" val="156696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308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fi-FI"/>
              <a:t>Muokkaa perustyyl. napsautt.</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C6F822A4-8DA6-4447-9B1F-C5DB58435268}"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9990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178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50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031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0570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i-FI"/>
              <a:t>Muokkaa tekstin perustyylejä</a:t>
            </a:r>
          </a:p>
        </p:txBody>
      </p:sp>
      <p:sp>
        <p:nvSpPr>
          <p:cNvPr id="5" name="Date Placeholder 4"/>
          <p:cNvSpPr>
            <a:spLocks noGrp="1"/>
          </p:cNvSpPr>
          <p:nvPr>
            <p:ph type="dt" sz="half" idx="10"/>
          </p:nvPr>
        </p:nvSpPr>
        <p:spPr/>
        <p:txBody>
          <a:bodyPr/>
          <a:lstStyle/>
          <a:p>
            <a:fld id="{DA16AA21-1863-4931-97CB-99D0A168701B}"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62737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772C379-9A7C-4C87-A116-CBE9F58B04C5}" type="datetimeFigureOut">
              <a:rPr lang="en-US" smtClean="0"/>
              <a:t>11/11/2024</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9515832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664C608-40B1-4030-A28D-5B74BC98ADCE}" type="datetimeFigureOut">
              <a:rPr lang="en-US" smtClean="0"/>
              <a:t>11/11/2024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1894899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ammattikorkeakouluun.fi/esimerkkitehtava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odistusvalinta.fi/"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intti.fi/naisten-vapaaehtoinen-asepalvelu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playlist?list=PLFhJqSbEBkRR9LS2hafTU-pglFtMt-R1t" TargetMode="External"/><Relationship Id="rId2" Type="http://schemas.openxmlformats.org/officeDocument/2006/relationships/hyperlink" Target="https://www.youtube.com/playlist?list=PLaNfvlZd-a3XNjMpQfQdwr-KCZesEXaQl" TargetMode="Externa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d_J1nFntCP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vDv70IX5f7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vOYDG2xgAzw"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youtu.be/udKZmGGbvHo"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vDv70IX5f7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s://www.oulu.fi/fi/alumnitarinat/nopeamman-diagnostiikan-jaljilla" TargetMode="External"/><Relationship Id="rId2" Type="http://schemas.openxmlformats.org/officeDocument/2006/relationships/hyperlink" Target="https://youtu.be/qTyRO6wP_wk"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V71Su9E_E28" TargetMode="External"/><Relationship Id="rId2" Type="http://schemas.openxmlformats.org/officeDocument/2006/relationships/hyperlink" Target="https://youtu.be/mtHjlvGj5Q4" TargetMode="External"/><Relationship Id="rId1" Type="http://schemas.openxmlformats.org/officeDocument/2006/relationships/slideLayout" Target="../slideLayouts/slideLayout2.xml"/><Relationship Id="rId4" Type="http://schemas.openxmlformats.org/officeDocument/2006/relationships/hyperlink" Target="https://www.mytech.fi/uratarina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ZeKUH_w5u_w"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youtu.be/5QC2FDI6R3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hyperlink" Target="https://youtu.be/ZeKUH_w5u_w" TargetMode="External"/><Relationship Id="rId3" Type="http://schemas.openxmlformats.org/officeDocument/2006/relationships/hyperlink" Target="https://www.youtube.com/watch?v=vDv70IX5f7U" TargetMode="External"/><Relationship Id="rId7" Type="http://schemas.openxmlformats.org/officeDocument/2006/relationships/hyperlink" Target="https://youtu.be/V71Su9E_E28" TargetMode="External"/><Relationship Id="rId2" Type="http://schemas.openxmlformats.org/officeDocument/2006/relationships/hyperlink" Target="https://www.menti.com/aly37679gh5r" TargetMode="External"/><Relationship Id="rId1" Type="http://schemas.openxmlformats.org/officeDocument/2006/relationships/slideLayout" Target="../slideLayouts/slideLayout2.xml"/><Relationship Id="rId6" Type="http://schemas.openxmlformats.org/officeDocument/2006/relationships/hyperlink" Target="https://youtu.be/mtHjlvGj5Q4" TargetMode="External"/><Relationship Id="rId11" Type="http://schemas.openxmlformats.org/officeDocument/2006/relationships/hyperlink" Target="https://www.youtube.com/watch?v=2mA3nu0eTYw&amp;list=PLaNfvlZd-a3XNjMpQfQdwr-KCZesEXaQl&amp;index=20" TargetMode="External"/><Relationship Id="rId5" Type="http://schemas.openxmlformats.org/officeDocument/2006/relationships/hyperlink" Target="https://youtu.be/qTyRO6wP_wk" TargetMode="External"/><Relationship Id="rId10" Type="http://schemas.openxmlformats.org/officeDocument/2006/relationships/hyperlink" Target="https://www.youtube.com/watch?v=5IXg4cK7hx4&amp;list=PLaNfvlZd-a3XNjMpQfQdwr-KCZesEXaQl&amp;index=24" TargetMode="External"/><Relationship Id="rId4" Type="http://schemas.openxmlformats.org/officeDocument/2006/relationships/hyperlink" Target="https://youtu.be/udKZmGGbvHo" TargetMode="External"/><Relationship Id="rId9" Type="http://schemas.openxmlformats.org/officeDocument/2006/relationships/hyperlink" Target="https://youtu.be/d_J1nFntCP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Gw2coH2UF-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09" y="655782"/>
            <a:ext cx="11471563" cy="3812249"/>
          </a:xfrm>
        </p:spPr>
        <p:txBody>
          <a:bodyPr/>
          <a:lstStyle/>
          <a:p>
            <a:pPr algn="ctr"/>
            <a:r>
              <a:rPr lang="fi-FI" dirty="0"/>
              <a:t>Kohti kirjoituksia</a:t>
            </a:r>
          </a:p>
        </p:txBody>
      </p:sp>
      <p:sp>
        <p:nvSpPr>
          <p:cNvPr id="3" name="Alaotsikko 2"/>
          <p:cNvSpPr>
            <a:spLocks noGrp="1"/>
          </p:cNvSpPr>
          <p:nvPr>
            <p:ph type="subTitle" idx="1"/>
          </p:nvPr>
        </p:nvSpPr>
        <p:spPr>
          <a:xfrm>
            <a:off x="1051375" y="5017188"/>
            <a:ext cx="7891272" cy="1069848"/>
          </a:xfrm>
        </p:spPr>
        <p:txBody>
          <a:bodyPr>
            <a:normAutofit/>
          </a:bodyPr>
          <a:lstStyle/>
          <a:p>
            <a:r>
              <a:rPr lang="fi-FI" dirty="0"/>
              <a:t>Kakkosten opotunnit, syksy 2024</a:t>
            </a:r>
          </a:p>
          <a:p>
            <a:r>
              <a:rPr lang="fi-FI" sz="2000" dirty="0"/>
              <a:t>Eveliina Ojala</a:t>
            </a:r>
          </a:p>
        </p:txBody>
      </p:sp>
    </p:spTree>
    <p:extLst>
      <p:ext uri="{BB962C8B-B14F-4D97-AF65-F5344CB8AC3E}">
        <p14:creationId xmlns:p14="http://schemas.microsoft.com/office/powerpoint/2010/main" val="303716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ällön paikkamerkki 10">
            <a:extLst>
              <a:ext uri="{FF2B5EF4-FFF2-40B4-BE49-F238E27FC236}">
                <a16:creationId xmlns:a16="http://schemas.microsoft.com/office/drawing/2014/main" id="{51A477A9-5306-4241-B57B-99BAD560F5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13" y="1013792"/>
            <a:ext cx="11254669" cy="5342559"/>
          </a:xfrm>
        </p:spPr>
      </p:pic>
      <p:sp>
        <p:nvSpPr>
          <p:cNvPr id="7" name="Dian numeron paikkamerkki 6">
            <a:extLst>
              <a:ext uri="{FF2B5EF4-FFF2-40B4-BE49-F238E27FC236}">
                <a16:creationId xmlns:a16="http://schemas.microsoft.com/office/drawing/2014/main" id="{83DA15B6-973A-4F2B-89DA-DCB25B932618}"/>
              </a:ext>
            </a:extLst>
          </p:cNvPr>
          <p:cNvSpPr>
            <a:spLocks noGrp="1"/>
          </p:cNvSpPr>
          <p:nvPr>
            <p:ph type="sldNum" sz="quarter" idx="4"/>
          </p:nvPr>
        </p:nvSpPr>
        <p:spPr/>
        <p:txBody>
          <a:bodyPr/>
          <a:lstStyle/>
          <a:p>
            <a:fld id="{4F4F8806-C074-1048-BDDB-408E5170414D}" type="slidenum">
              <a:rPr lang="fi-FI" smtClean="0"/>
              <a:pPr/>
              <a:t>10</a:t>
            </a:fld>
            <a:endParaRPr lang="fi-FI"/>
          </a:p>
        </p:txBody>
      </p:sp>
    </p:spTree>
    <p:extLst>
      <p:ext uri="{BB962C8B-B14F-4D97-AF65-F5344CB8AC3E}">
        <p14:creationId xmlns:p14="http://schemas.microsoft.com/office/powerpoint/2010/main" val="155366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AEBB277-9FFF-431A-949E-AAD5141F7D45}"/>
              </a:ext>
            </a:extLst>
          </p:cNvPr>
          <p:cNvSpPr>
            <a:spLocks noGrp="1"/>
          </p:cNvSpPr>
          <p:nvPr>
            <p:ph type="title"/>
          </p:nvPr>
        </p:nvSpPr>
        <p:spPr/>
        <p:txBody>
          <a:bodyPr/>
          <a:lstStyle/>
          <a:p>
            <a:r>
              <a:rPr lang="fi-FI" dirty="0"/>
              <a:t>2026 yliopistojen pisteytysuudistus:</a:t>
            </a:r>
          </a:p>
        </p:txBody>
      </p:sp>
      <p:pic>
        <p:nvPicPr>
          <p:cNvPr id="8" name="Sisällön paikkamerkki 7">
            <a:extLst>
              <a:ext uri="{FF2B5EF4-FFF2-40B4-BE49-F238E27FC236}">
                <a16:creationId xmlns:a16="http://schemas.microsoft.com/office/drawing/2014/main" id="{77C10EC5-9D0E-4B0A-B8C6-258594FFB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969" y="2011495"/>
            <a:ext cx="8142372" cy="4024052"/>
          </a:xfrm>
        </p:spPr>
      </p:pic>
      <p:sp>
        <p:nvSpPr>
          <p:cNvPr id="9" name="Tekstiruutu 8">
            <a:extLst>
              <a:ext uri="{FF2B5EF4-FFF2-40B4-BE49-F238E27FC236}">
                <a16:creationId xmlns:a16="http://schemas.microsoft.com/office/drawing/2014/main" id="{B1A7834E-A49D-43C8-94A3-3B92D64F7B26}"/>
              </a:ext>
            </a:extLst>
          </p:cNvPr>
          <p:cNvSpPr txBox="1"/>
          <p:nvPr/>
        </p:nvSpPr>
        <p:spPr>
          <a:xfrm>
            <a:off x="7376423" y="1336749"/>
            <a:ext cx="4323522" cy="553998"/>
          </a:xfrm>
          <a:prstGeom prst="rect">
            <a:avLst/>
          </a:prstGeom>
          <a:noFill/>
        </p:spPr>
        <p:txBody>
          <a:bodyPr wrap="square" rtlCol="0">
            <a:spAutoFit/>
          </a:bodyPr>
          <a:lstStyle/>
          <a:p>
            <a:r>
              <a:rPr lang="fi-FI" sz="1500" b="1" dirty="0">
                <a:solidFill>
                  <a:srgbClr val="000000"/>
                </a:solidFill>
              </a:rPr>
              <a:t>Aikaisemmassa pisteytysmallissa Viivi sai enemmän pisteitä. 2026 tilanne tulee muuttumaan:</a:t>
            </a:r>
          </a:p>
        </p:txBody>
      </p:sp>
      <p:cxnSp>
        <p:nvCxnSpPr>
          <p:cNvPr id="3" name="Suora nuoliyhdysviiva 2">
            <a:extLst>
              <a:ext uri="{FF2B5EF4-FFF2-40B4-BE49-F238E27FC236}">
                <a16:creationId xmlns:a16="http://schemas.microsoft.com/office/drawing/2014/main" id="{D512CB57-C26C-46BB-98A9-41C165291750}"/>
              </a:ext>
            </a:extLst>
          </p:cNvPr>
          <p:cNvCxnSpPr/>
          <p:nvPr/>
        </p:nvCxnSpPr>
        <p:spPr>
          <a:xfrm flipH="1">
            <a:off x="8241127" y="1844580"/>
            <a:ext cx="1013792" cy="150490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828B6DB0-45A2-40E0-B8B9-10FB2FCA86CF}"/>
              </a:ext>
            </a:extLst>
          </p:cNvPr>
          <p:cNvCxnSpPr/>
          <p:nvPr/>
        </p:nvCxnSpPr>
        <p:spPr>
          <a:xfrm>
            <a:off x="7157763" y="2504661"/>
            <a:ext cx="157038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8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Kuinka valmistaudun?</a:t>
            </a:r>
          </a:p>
        </p:txBody>
      </p:sp>
      <p:sp>
        <p:nvSpPr>
          <p:cNvPr id="4" name="Sisällön paikkamerkki 3"/>
          <p:cNvSpPr>
            <a:spLocks noGrp="1"/>
          </p:cNvSpPr>
          <p:nvPr>
            <p:ph sz="half" idx="1"/>
          </p:nvPr>
        </p:nvSpPr>
        <p:spPr/>
        <p:txBody>
          <a:bodyPr/>
          <a:lstStyle/>
          <a:p>
            <a:pPr>
              <a:buFont typeface="Arial" panose="020B0604020202020204" pitchFamily="34" charset="0"/>
              <a:buChar char="•"/>
            </a:pPr>
            <a:r>
              <a:rPr lang="fi-FI" dirty="0"/>
              <a:t> </a:t>
            </a:r>
            <a:r>
              <a:rPr lang="fi-FI" sz="2400" dirty="0"/>
              <a:t> Mikä palvelee aidosti sinun oppimistasi?</a:t>
            </a:r>
          </a:p>
          <a:p>
            <a:pPr>
              <a:buFont typeface="Arial" panose="020B0604020202020204" pitchFamily="34" charset="0"/>
              <a:buChar char="•"/>
            </a:pPr>
            <a:r>
              <a:rPr lang="fi-FI" sz="2400" dirty="0"/>
              <a:t> ÄLÄ TEE MINUUTTIAKAAN SELLAISTA, JOSTA EI OLE OPPIMISESI KANNALTA HYÖTYÄ.</a:t>
            </a:r>
          </a:p>
          <a:p>
            <a:pPr>
              <a:buFont typeface="Arial" panose="020B0604020202020204" pitchFamily="34" charset="0"/>
              <a:buChar char="•"/>
            </a:pPr>
            <a:r>
              <a:rPr lang="fi-FI" dirty="0"/>
              <a:t> No mikä sitten palvelee? Vrt. esimerkiksi FI02 etiikka.</a:t>
            </a:r>
            <a:endParaRPr lang="fi-FI" sz="2400" dirty="0"/>
          </a:p>
          <a:p>
            <a:pPr marL="0" indent="0">
              <a:buNone/>
            </a:pPr>
            <a:endParaRPr lang="fi-FI" dirty="0"/>
          </a:p>
        </p:txBody>
      </p:sp>
      <p:pic>
        <p:nvPicPr>
          <p:cNvPr id="7" name="Sisällön paikkamerkk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89638" y="2514402"/>
            <a:ext cx="4754562" cy="3565921"/>
          </a:xfrm>
        </p:spPr>
      </p:pic>
    </p:spTree>
    <p:extLst>
      <p:ext uri="{BB962C8B-B14F-4D97-AF65-F5344CB8AC3E}">
        <p14:creationId xmlns:p14="http://schemas.microsoft.com/office/powerpoint/2010/main" val="377536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Kuinka valmistaudun?</a:t>
            </a:r>
          </a:p>
        </p:txBody>
      </p:sp>
      <p:sp>
        <p:nvSpPr>
          <p:cNvPr id="3" name="Sisällön paikkamerkki 2"/>
          <p:cNvSpPr>
            <a:spLocks noGrp="1"/>
          </p:cNvSpPr>
          <p:nvPr>
            <p:ph sz="half" idx="1"/>
          </p:nvPr>
        </p:nvSpPr>
        <p:spPr/>
        <p:txBody>
          <a:bodyPr/>
          <a:lstStyle/>
          <a:p>
            <a:pPr>
              <a:buFont typeface="Arial" panose="020B0604020202020204" pitchFamily="34" charset="0"/>
              <a:buChar char="•"/>
            </a:pPr>
            <a:r>
              <a:rPr lang="fi-FI" sz="2400" dirty="0"/>
              <a:t> Kuinka paljon on riittävä määrä lukemista?</a:t>
            </a:r>
          </a:p>
          <a:p>
            <a:pPr>
              <a:buFont typeface="Arial" panose="020B0604020202020204" pitchFamily="34" charset="0"/>
              <a:buChar char="•"/>
            </a:pPr>
            <a:r>
              <a:rPr lang="fi-FI" sz="2400" dirty="0"/>
              <a:t> Muistin tukeminen, muistisäännöt</a:t>
            </a:r>
          </a:p>
          <a:p>
            <a:pPr>
              <a:buFont typeface="Arial" panose="020B0604020202020204" pitchFamily="34" charset="0"/>
              <a:buChar char="•"/>
            </a:pPr>
            <a:r>
              <a:rPr lang="fi-FI" sz="2400" dirty="0"/>
              <a:t> Unen ja levon merkitys</a:t>
            </a:r>
          </a:p>
          <a:p>
            <a:endParaRPr lang="fi-FI" dirty="0"/>
          </a:p>
        </p:txBody>
      </p:sp>
      <p:pic>
        <p:nvPicPr>
          <p:cNvPr id="7" name="Sisällön paikkamerkk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55556" y="2286000"/>
            <a:ext cx="4022725" cy="4022725"/>
          </a:xfrm>
        </p:spPr>
      </p:pic>
    </p:spTree>
    <p:extLst>
      <p:ext uri="{BB962C8B-B14F-4D97-AF65-F5344CB8AC3E}">
        <p14:creationId xmlns:p14="http://schemas.microsoft.com/office/powerpoint/2010/main" val="228335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lukusuunnitelma</a:t>
            </a:r>
          </a:p>
        </p:txBody>
      </p:sp>
      <p:sp>
        <p:nvSpPr>
          <p:cNvPr id="3" name="Sisällön paikkamerkki 2"/>
          <p:cNvSpPr>
            <a:spLocks noGrp="1"/>
          </p:cNvSpPr>
          <p:nvPr>
            <p:ph sz="half" idx="1"/>
          </p:nvPr>
        </p:nvSpPr>
        <p:spPr/>
        <p:txBody>
          <a:bodyPr>
            <a:normAutofit/>
          </a:bodyPr>
          <a:lstStyle/>
          <a:p>
            <a:pPr>
              <a:buFont typeface="Arial" panose="020B0604020202020204" pitchFamily="34" charset="0"/>
              <a:buChar char="•"/>
            </a:pPr>
            <a:r>
              <a:rPr lang="fi-FI" sz="3000" dirty="0"/>
              <a:t> Missä vaiheessa aloitan valmistautumisen?</a:t>
            </a:r>
          </a:p>
          <a:p>
            <a:pPr lvl="1">
              <a:buFont typeface="Arial" panose="020B0604020202020204" pitchFamily="34" charset="0"/>
              <a:buChar char="•"/>
            </a:pPr>
            <a:r>
              <a:rPr lang="fi-FI" sz="2600" dirty="0"/>
              <a:t>4. periodissasi on todennäköisesti yo-kirjoituksiin valmistavia opintojaksoja -&gt; </a:t>
            </a:r>
            <a:r>
              <a:rPr lang="fi-FI" sz="2600" b="1" u="sng" dirty="0"/>
              <a:t>keskity</a:t>
            </a:r>
            <a:r>
              <a:rPr lang="fi-FI" sz="2600" dirty="0"/>
              <a:t> niihin. </a:t>
            </a:r>
          </a:p>
          <a:p>
            <a:pPr lvl="1">
              <a:buFont typeface="Arial" panose="020B0604020202020204" pitchFamily="34" charset="0"/>
              <a:buChar char="•"/>
            </a:pPr>
            <a:r>
              <a:rPr lang="fi-FI" sz="2600" dirty="0"/>
              <a:t>4. periodin arviointiviikko päättyy 21.2.2025, jonka jälkeen </a:t>
            </a:r>
            <a:r>
              <a:rPr lang="fi-FI" sz="2600" b="1" dirty="0"/>
              <a:t>talviloma</a:t>
            </a:r>
            <a:r>
              <a:rPr lang="fi-FI" sz="2600" dirty="0"/>
              <a:t>.</a:t>
            </a:r>
          </a:p>
          <a:p>
            <a:pPr lvl="1">
              <a:buFont typeface="Arial" panose="020B0604020202020204" pitchFamily="34" charset="0"/>
              <a:buChar char="•"/>
            </a:pPr>
            <a:endParaRPr lang="fi-FI" sz="2600" dirty="0"/>
          </a:p>
          <a:p>
            <a:pPr>
              <a:buFont typeface="Arial" panose="020B0604020202020204" pitchFamily="34" charset="0"/>
              <a:buChar char="•"/>
            </a:pPr>
            <a:endParaRPr lang="fi-FI" sz="2400" dirty="0"/>
          </a:p>
        </p:txBody>
      </p:sp>
      <p:pic>
        <p:nvPicPr>
          <p:cNvPr id="7" name="Sisällön paikkamerkk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55556" y="2286000"/>
            <a:ext cx="4022725" cy="4022725"/>
          </a:xfrm>
        </p:spPr>
      </p:pic>
    </p:spTree>
    <p:extLst>
      <p:ext uri="{BB962C8B-B14F-4D97-AF65-F5344CB8AC3E}">
        <p14:creationId xmlns:p14="http://schemas.microsoft.com/office/powerpoint/2010/main" val="2793706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Yo-kirjoitukset ajoittuvat 5. periodiin</a:t>
            </a:r>
            <a:br>
              <a:rPr lang="fi-FI" dirty="0"/>
            </a:br>
            <a:r>
              <a:rPr lang="fi-FI" sz="2500" dirty="0" err="1"/>
              <a:t>Huom</a:t>
            </a:r>
            <a:r>
              <a:rPr lang="fi-FI" sz="2500" dirty="0"/>
              <a:t>! Muutokset ovat mahdollisia. Tarkista yo-kirjoitusten aikataulu YTL.fi</a:t>
            </a:r>
            <a:endParaRPr lang="fi-FI" dirty="0"/>
          </a:p>
        </p:txBody>
      </p:sp>
      <p:graphicFrame>
        <p:nvGraphicFramePr>
          <p:cNvPr id="4" name="Sisällön paikkamerkki 3"/>
          <p:cNvGraphicFramePr>
            <a:graphicFrameLocks noGrp="1"/>
          </p:cNvGraphicFramePr>
          <p:nvPr>
            <p:ph idx="1"/>
            <p:extLst>
              <p:ext uri="{D42A27DB-BD31-4B8C-83A1-F6EECF244321}">
                <p14:modId xmlns:p14="http://schemas.microsoft.com/office/powerpoint/2010/main" val="1437022808"/>
              </p:ext>
            </p:extLst>
          </p:nvPr>
        </p:nvGraphicFramePr>
        <p:xfrm>
          <a:off x="794330" y="1828800"/>
          <a:ext cx="10474032" cy="4992706"/>
        </p:xfrm>
        <a:graphic>
          <a:graphicData uri="http://schemas.openxmlformats.org/drawingml/2006/table">
            <a:tbl>
              <a:tblPr firstRow="1" bandRow="1">
                <a:tableStyleId>{5C22544A-7EE6-4342-B048-85BDC9FD1C3A}</a:tableStyleId>
              </a:tblPr>
              <a:tblGrid>
                <a:gridCol w="1309254">
                  <a:extLst>
                    <a:ext uri="{9D8B030D-6E8A-4147-A177-3AD203B41FA5}">
                      <a16:colId xmlns:a16="http://schemas.microsoft.com/office/drawing/2014/main" val="2357379802"/>
                    </a:ext>
                  </a:extLst>
                </a:gridCol>
                <a:gridCol w="1309254">
                  <a:extLst>
                    <a:ext uri="{9D8B030D-6E8A-4147-A177-3AD203B41FA5}">
                      <a16:colId xmlns:a16="http://schemas.microsoft.com/office/drawing/2014/main" val="3068592724"/>
                    </a:ext>
                  </a:extLst>
                </a:gridCol>
                <a:gridCol w="1309254">
                  <a:extLst>
                    <a:ext uri="{9D8B030D-6E8A-4147-A177-3AD203B41FA5}">
                      <a16:colId xmlns:a16="http://schemas.microsoft.com/office/drawing/2014/main" val="3604746845"/>
                    </a:ext>
                  </a:extLst>
                </a:gridCol>
                <a:gridCol w="1309254">
                  <a:extLst>
                    <a:ext uri="{9D8B030D-6E8A-4147-A177-3AD203B41FA5}">
                      <a16:colId xmlns:a16="http://schemas.microsoft.com/office/drawing/2014/main" val="3757768302"/>
                    </a:ext>
                  </a:extLst>
                </a:gridCol>
                <a:gridCol w="1309254">
                  <a:extLst>
                    <a:ext uri="{9D8B030D-6E8A-4147-A177-3AD203B41FA5}">
                      <a16:colId xmlns:a16="http://schemas.microsoft.com/office/drawing/2014/main" val="1980437145"/>
                    </a:ext>
                  </a:extLst>
                </a:gridCol>
                <a:gridCol w="1309254">
                  <a:extLst>
                    <a:ext uri="{9D8B030D-6E8A-4147-A177-3AD203B41FA5}">
                      <a16:colId xmlns:a16="http://schemas.microsoft.com/office/drawing/2014/main" val="3036706556"/>
                    </a:ext>
                  </a:extLst>
                </a:gridCol>
                <a:gridCol w="1309254">
                  <a:extLst>
                    <a:ext uri="{9D8B030D-6E8A-4147-A177-3AD203B41FA5}">
                      <a16:colId xmlns:a16="http://schemas.microsoft.com/office/drawing/2014/main" val="3379435668"/>
                    </a:ext>
                  </a:extLst>
                </a:gridCol>
                <a:gridCol w="1309254">
                  <a:extLst>
                    <a:ext uri="{9D8B030D-6E8A-4147-A177-3AD203B41FA5}">
                      <a16:colId xmlns:a16="http://schemas.microsoft.com/office/drawing/2014/main" val="2314697331"/>
                    </a:ext>
                  </a:extLst>
                </a:gridCol>
              </a:tblGrid>
              <a:tr h="462213">
                <a:tc>
                  <a:txBody>
                    <a:bodyPr/>
                    <a:lstStyle/>
                    <a:p>
                      <a:r>
                        <a:rPr lang="fi-FI" sz="1100" dirty="0"/>
                        <a:t>Viikko</a:t>
                      </a:r>
                    </a:p>
                  </a:txBody>
                  <a:tcPr/>
                </a:tc>
                <a:tc>
                  <a:txBody>
                    <a:bodyPr/>
                    <a:lstStyle/>
                    <a:p>
                      <a:r>
                        <a:rPr lang="fi-FI" sz="1100" dirty="0"/>
                        <a:t>MA</a:t>
                      </a:r>
                    </a:p>
                  </a:txBody>
                  <a:tcPr>
                    <a:lnB w="12700" cap="flat" cmpd="sng" algn="ctr">
                      <a:solidFill>
                        <a:schemeClr val="tx1"/>
                      </a:solidFill>
                      <a:prstDash val="solid"/>
                      <a:round/>
                      <a:headEnd type="none" w="med" len="med"/>
                      <a:tailEnd type="none" w="med" len="med"/>
                    </a:lnB>
                  </a:tcPr>
                </a:tc>
                <a:tc>
                  <a:txBody>
                    <a:bodyPr/>
                    <a:lstStyle/>
                    <a:p>
                      <a:r>
                        <a:rPr lang="fi-FI" sz="1100" dirty="0"/>
                        <a:t>TI</a:t>
                      </a:r>
                    </a:p>
                  </a:txBody>
                  <a:tcPr>
                    <a:lnB w="12700" cap="flat" cmpd="sng" algn="ctr">
                      <a:solidFill>
                        <a:schemeClr val="tx1"/>
                      </a:solidFill>
                      <a:prstDash val="solid"/>
                      <a:round/>
                      <a:headEnd type="none" w="med" len="med"/>
                      <a:tailEnd type="none" w="med" len="med"/>
                    </a:lnB>
                  </a:tcPr>
                </a:tc>
                <a:tc>
                  <a:txBody>
                    <a:bodyPr/>
                    <a:lstStyle/>
                    <a:p>
                      <a:r>
                        <a:rPr lang="fi-FI" sz="1100" dirty="0"/>
                        <a:t>KE</a:t>
                      </a:r>
                    </a:p>
                  </a:txBody>
                  <a:tcPr>
                    <a:lnB w="12700" cap="flat" cmpd="sng" algn="ctr">
                      <a:solidFill>
                        <a:schemeClr val="tx1"/>
                      </a:solidFill>
                      <a:prstDash val="solid"/>
                      <a:round/>
                      <a:headEnd type="none" w="med" len="med"/>
                      <a:tailEnd type="none" w="med" len="med"/>
                    </a:lnB>
                  </a:tcPr>
                </a:tc>
                <a:tc>
                  <a:txBody>
                    <a:bodyPr/>
                    <a:lstStyle/>
                    <a:p>
                      <a:r>
                        <a:rPr lang="fi-FI" sz="1100" dirty="0"/>
                        <a:t>TO</a:t>
                      </a:r>
                    </a:p>
                  </a:txBody>
                  <a:tcPr>
                    <a:lnB w="12700" cap="flat" cmpd="sng" algn="ctr">
                      <a:solidFill>
                        <a:schemeClr val="tx1"/>
                      </a:solidFill>
                      <a:prstDash val="solid"/>
                      <a:round/>
                      <a:headEnd type="none" w="med" len="med"/>
                      <a:tailEnd type="none" w="med" len="med"/>
                    </a:lnB>
                  </a:tcPr>
                </a:tc>
                <a:tc>
                  <a:txBody>
                    <a:bodyPr/>
                    <a:lstStyle/>
                    <a:p>
                      <a:r>
                        <a:rPr lang="fi-FI" sz="1100" dirty="0"/>
                        <a:t>PE</a:t>
                      </a:r>
                    </a:p>
                  </a:txBody>
                  <a:tcPr>
                    <a:lnB w="12700" cap="flat" cmpd="sng" algn="ctr">
                      <a:solidFill>
                        <a:schemeClr val="tx1"/>
                      </a:solidFill>
                      <a:prstDash val="solid"/>
                      <a:round/>
                      <a:headEnd type="none" w="med" len="med"/>
                      <a:tailEnd type="none" w="med" len="med"/>
                    </a:lnB>
                  </a:tcPr>
                </a:tc>
                <a:tc>
                  <a:txBody>
                    <a:bodyPr/>
                    <a:lstStyle/>
                    <a:p>
                      <a:r>
                        <a:rPr lang="fi-FI" sz="1100" dirty="0"/>
                        <a:t>LA</a:t>
                      </a:r>
                    </a:p>
                  </a:txBody>
                  <a:tcPr>
                    <a:lnB w="12700" cap="flat" cmpd="sng" algn="ctr">
                      <a:solidFill>
                        <a:schemeClr val="tx1"/>
                      </a:solidFill>
                      <a:prstDash val="solid"/>
                      <a:round/>
                      <a:headEnd type="none" w="med" len="med"/>
                      <a:tailEnd type="none" w="med" len="med"/>
                    </a:lnB>
                  </a:tcPr>
                </a:tc>
                <a:tc>
                  <a:txBody>
                    <a:bodyPr/>
                    <a:lstStyle/>
                    <a:p>
                      <a:r>
                        <a:rPr lang="fi-FI" sz="1100" dirty="0"/>
                        <a:t>SU</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525414"/>
                  </a:ext>
                </a:extLst>
              </a:tr>
              <a:tr h="462213">
                <a:tc>
                  <a:txBody>
                    <a:bodyPr/>
                    <a:lstStyle/>
                    <a:p>
                      <a:r>
                        <a:rPr lang="fi-FI" sz="1100" dirty="0"/>
                        <a:t>7.</a:t>
                      </a:r>
                    </a:p>
                  </a:txBody>
                  <a:tcPr>
                    <a:lnR w="12700" cap="flat" cmpd="sng" algn="ctr">
                      <a:solidFill>
                        <a:schemeClr val="tx1"/>
                      </a:solidFill>
                      <a:prstDash val="solid"/>
                      <a:round/>
                      <a:headEnd type="none" w="med" len="med"/>
                      <a:tailEnd type="none" w="med" len="med"/>
                    </a:lnR>
                  </a:tcPr>
                </a:tc>
                <a:tc>
                  <a:txBody>
                    <a:bodyPr/>
                    <a:lstStyle/>
                    <a:p>
                      <a:r>
                        <a:rPr lang="fi-FI" sz="1100" dirty="0"/>
                        <a:t>10.2.2025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12.2. Penkkarit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14.2. </a:t>
                      </a:r>
                      <a:r>
                        <a:rPr lang="fi-FI" sz="1100" dirty="0" err="1"/>
                        <a:t>Wanhat</a:t>
                      </a:r>
                      <a:endParaRPr lang="fi-FI"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15.2.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16.2.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2609329"/>
                  </a:ext>
                </a:extLst>
              </a:tr>
              <a:tr h="462213">
                <a:tc>
                  <a:txBody>
                    <a:bodyPr/>
                    <a:lstStyle/>
                    <a:p>
                      <a:r>
                        <a:rPr lang="fi-FI" sz="1100" dirty="0"/>
                        <a:t>8.</a:t>
                      </a:r>
                    </a:p>
                  </a:txBody>
                  <a:tcPr>
                    <a:lnR w="12700" cap="flat" cmpd="sng" algn="ctr">
                      <a:solidFill>
                        <a:schemeClr val="tx1"/>
                      </a:solidFill>
                      <a:prstDash val="solid"/>
                      <a:round/>
                      <a:headEnd type="none" w="med" len="med"/>
                      <a:tailEnd type="none" w="med" len="med"/>
                    </a:lnR>
                  </a:tcPr>
                </a:tc>
                <a:tc>
                  <a:txBody>
                    <a:bodyPr/>
                    <a:lstStyle/>
                    <a:p>
                      <a:r>
                        <a:rPr lang="fi-FI" sz="1100" dirty="0"/>
                        <a:t>17.2.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22.2.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23.2.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6773303"/>
                  </a:ext>
                </a:extLst>
              </a:tr>
              <a:tr h="462213">
                <a:tc>
                  <a:txBody>
                    <a:bodyPr/>
                    <a:lstStyle/>
                    <a:p>
                      <a:r>
                        <a:rPr lang="fi-FI" sz="1100" dirty="0"/>
                        <a:t>9. </a:t>
                      </a:r>
                    </a:p>
                  </a:txBody>
                  <a:tcPr>
                    <a:lnR w="12700" cap="flat" cmpd="sng" algn="ctr">
                      <a:solidFill>
                        <a:schemeClr val="tx1"/>
                      </a:solidFill>
                      <a:prstDash val="solid"/>
                      <a:round/>
                      <a:headEnd type="none" w="med" len="med"/>
                      <a:tailEnd type="none" w="med" len="med"/>
                    </a:lnR>
                  </a:tcPr>
                </a:tc>
                <a:tc>
                  <a:txBody>
                    <a:bodyPr/>
                    <a:lstStyle/>
                    <a:p>
                      <a:r>
                        <a:rPr lang="fi-FI" sz="1100" dirty="0"/>
                        <a:t>24.2. Talviloma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29.2.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30.2.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4784571"/>
                  </a:ext>
                </a:extLst>
              </a:tr>
              <a:tr h="683822">
                <a:tc>
                  <a:txBody>
                    <a:bodyPr/>
                    <a:lstStyle/>
                    <a:p>
                      <a:r>
                        <a:rPr lang="fi-FI" sz="1100" dirty="0"/>
                        <a:t>10.</a:t>
                      </a:r>
                    </a:p>
                  </a:txBody>
                  <a:tcPr>
                    <a:lnR w="12700" cap="flat" cmpd="sng" algn="ctr">
                      <a:solidFill>
                        <a:schemeClr val="tx1"/>
                      </a:solidFill>
                      <a:prstDash val="solid"/>
                      <a:round/>
                      <a:headEnd type="none" w="med" len="med"/>
                      <a:tailEnd type="none" w="med" len="med"/>
                    </a:lnR>
                  </a:tcPr>
                </a:tc>
                <a:tc>
                  <a:txBody>
                    <a:bodyPr/>
                    <a:lstStyle/>
                    <a:p>
                      <a:r>
                        <a:rPr lang="fi-FI" sz="1100" dirty="0"/>
                        <a:t>3.3. (5. periodi alkaa)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8.3.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9.3.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252049"/>
                  </a:ext>
                </a:extLst>
              </a:tr>
              <a:tr h="600752">
                <a:tc>
                  <a:txBody>
                    <a:bodyPr/>
                    <a:lstStyle/>
                    <a:p>
                      <a:r>
                        <a:rPr lang="fi-FI" sz="1100" dirty="0"/>
                        <a:t>11.</a:t>
                      </a:r>
                    </a:p>
                  </a:txBody>
                  <a:tcPr>
                    <a:lnR w="12700" cap="flat" cmpd="sng" algn="ctr">
                      <a:solidFill>
                        <a:schemeClr val="tx1"/>
                      </a:solidFill>
                      <a:prstDash val="solid"/>
                      <a:round/>
                      <a:headEnd type="none" w="med" len="med"/>
                      <a:tailEnd type="none" w="med" len="med"/>
                    </a:lnR>
                  </a:tcPr>
                </a:tc>
                <a:tc>
                  <a:txBody>
                    <a:bodyPr/>
                    <a:lstStyle/>
                    <a:p>
                      <a:r>
                        <a:rPr lang="fi-FI" sz="1100" dirty="0"/>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11.3. AI</a:t>
                      </a:r>
                      <a:r>
                        <a:rPr lang="fi-FI" sz="1100" baseline="0" dirty="0"/>
                        <a:t> lukutaito</a:t>
                      </a:r>
                      <a:endParaRPr lang="fi-FI"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b="0" u="none" baseline="0" dirty="0"/>
                        <a:t>13.3. Lyhyt kieli</a:t>
                      </a:r>
                      <a:endParaRPr lang="fi-FI" sz="1100" b="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14.3. AI </a:t>
                      </a:r>
                      <a:r>
                        <a:rPr lang="fi-FI" sz="1100" dirty="0" err="1"/>
                        <a:t>kirj.taito</a:t>
                      </a:r>
                      <a:endParaRPr lang="fi-FI"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15.3.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16.3.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2989844"/>
                  </a:ext>
                </a:extLst>
              </a:tr>
              <a:tr h="683822">
                <a:tc>
                  <a:txBody>
                    <a:bodyPr/>
                    <a:lstStyle/>
                    <a:p>
                      <a:r>
                        <a:rPr lang="fi-FI" sz="1100" dirty="0"/>
                        <a:t>12.</a:t>
                      </a:r>
                    </a:p>
                  </a:txBody>
                  <a:tcPr>
                    <a:lnR w="12700" cap="flat" cmpd="sng" algn="ctr">
                      <a:solidFill>
                        <a:schemeClr val="tx1"/>
                      </a:solidFill>
                      <a:prstDash val="solid"/>
                      <a:round/>
                      <a:headEnd type="none" w="med" len="med"/>
                      <a:tailEnd type="none" w="med" len="med"/>
                    </a:lnR>
                  </a:tcPr>
                </a:tc>
                <a:tc>
                  <a:txBody>
                    <a:bodyPr/>
                    <a:lstStyle/>
                    <a:p>
                      <a:r>
                        <a:rPr lang="fi-FI" sz="1100" dirty="0"/>
                        <a:t>17.3. Pitkä </a:t>
                      </a:r>
                      <a:r>
                        <a:rPr lang="fi-FI" sz="1100" kern="1200" dirty="0">
                          <a:solidFill>
                            <a:schemeClr val="dk1"/>
                          </a:solidFill>
                          <a:latin typeface="+mn-lt"/>
                          <a:ea typeface="+mn-ea"/>
                          <a:cs typeface="+mn-cs"/>
                        </a:rPr>
                        <a:t>kieli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19.3. MAB/MAA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t>21.3.</a:t>
                      </a:r>
                      <a:endParaRPr lang="fi-FI" sz="11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u="sng" dirty="0" err="1"/>
                        <a:t>Reaali</a:t>
                      </a:r>
                      <a:r>
                        <a:rPr lang="fi-FI" sz="1100" b="1" u="sng" dirty="0"/>
                        <a:t> (PS,</a:t>
                      </a:r>
                      <a:r>
                        <a:rPr lang="fi-FI" sz="1100" b="1" u="sng" baseline="0" dirty="0"/>
                        <a:t> FI, HI, FY, BI)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1" u="sng" dirty="0"/>
                    </a:p>
                    <a:p>
                      <a:endParaRPr lang="fi-FI" sz="11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22.3.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23.3.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9857405"/>
                  </a:ext>
                </a:extLst>
              </a:tr>
              <a:tr h="911763">
                <a:tc>
                  <a:txBody>
                    <a:bodyPr/>
                    <a:lstStyle/>
                    <a:p>
                      <a:r>
                        <a:rPr lang="fi-FI" sz="1100" dirty="0"/>
                        <a:t>13.</a:t>
                      </a:r>
                    </a:p>
                  </a:txBody>
                  <a:tcPr>
                    <a:lnR w="12700" cap="flat" cmpd="sng" algn="ctr">
                      <a:solidFill>
                        <a:schemeClr val="tx1"/>
                      </a:solidFill>
                      <a:prstDash val="solid"/>
                      <a:round/>
                      <a:headEnd type="none" w="med" len="med"/>
                      <a:tailEnd type="none" w="med" len="med"/>
                    </a:lnR>
                  </a:tcPr>
                </a:tc>
                <a:tc>
                  <a:txBody>
                    <a:bodyPr/>
                    <a:lstStyle/>
                    <a:p>
                      <a:r>
                        <a:rPr lang="fi-FI" sz="1100" dirty="0"/>
                        <a:t>24.3. RUB/A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t>26.3.</a:t>
                      </a:r>
                      <a:endParaRPr lang="fi-FI" sz="11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u="sng" dirty="0" err="1"/>
                        <a:t>Reaali</a:t>
                      </a:r>
                      <a:r>
                        <a:rPr lang="fi-FI" sz="1100" b="1" u="sng" dirty="0"/>
                        <a:t> (UE, ET, YH,</a:t>
                      </a:r>
                      <a:r>
                        <a:rPr lang="fi-FI" sz="1100" b="1" u="sng" baseline="0" dirty="0"/>
                        <a:t> KE, GE, 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100" b="1" u="sng" baseline="0" dirty="0"/>
                    </a:p>
                    <a:p>
                      <a:endParaRPr lang="fi-FI" sz="11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29.3. 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100" dirty="0"/>
                        <a:t>30.3. 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933904"/>
                  </a:ext>
                </a:extLst>
              </a:tr>
            </a:tbl>
          </a:graphicData>
        </a:graphic>
      </p:graphicFrame>
    </p:spTree>
    <p:extLst>
      <p:ext uri="{BB962C8B-B14F-4D97-AF65-F5344CB8AC3E}">
        <p14:creationId xmlns:p14="http://schemas.microsoft.com/office/powerpoint/2010/main" val="2852945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1428" y="773085"/>
            <a:ext cx="4521764" cy="5682672"/>
          </a:xfrm>
        </p:spPr>
      </p:pic>
    </p:spTree>
    <p:extLst>
      <p:ext uri="{BB962C8B-B14F-4D97-AF65-F5344CB8AC3E}">
        <p14:creationId xmlns:p14="http://schemas.microsoft.com/office/powerpoint/2010/main" val="349743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FC1BC534-A9AF-4D8D-A586-CF46800A82A4}"/>
              </a:ext>
            </a:extLst>
          </p:cNvPr>
          <p:cNvSpPr>
            <a:spLocks noGrp="1"/>
          </p:cNvSpPr>
          <p:nvPr>
            <p:ph type="title"/>
          </p:nvPr>
        </p:nvSpPr>
        <p:spPr/>
        <p:txBody>
          <a:bodyPr/>
          <a:lstStyle/>
          <a:p>
            <a:r>
              <a:rPr lang="fi-FI" dirty="0"/>
              <a:t>Minne ylioppilaat meiltä lähtevät?</a:t>
            </a:r>
          </a:p>
        </p:txBody>
      </p:sp>
      <p:pic>
        <p:nvPicPr>
          <p:cNvPr id="13" name="Kuva 12">
            <a:extLst>
              <a:ext uri="{FF2B5EF4-FFF2-40B4-BE49-F238E27FC236}">
                <a16:creationId xmlns:a16="http://schemas.microsoft.com/office/drawing/2014/main" id="{28D3508D-BA1F-4A7D-89AC-3C0F652D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32" y="1690693"/>
            <a:ext cx="11444371" cy="4184958"/>
          </a:xfrm>
          <a:prstGeom prst="rect">
            <a:avLst/>
          </a:prstGeom>
        </p:spPr>
      </p:pic>
      <p:sp>
        <p:nvSpPr>
          <p:cNvPr id="2" name="Tekstiruutu 1">
            <a:extLst>
              <a:ext uri="{FF2B5EF4-FFF2-40B4-BE49-F238E27FC236}">
                <a16:creationId xmlns:a16="http://schemas.microsoft.com/office/drawing/2014/main" id="{A6BD855C-9E7C-4F6E-BA7D-C843E22C19A8}"/>
              </a:ext>
            </a:extLst>
          </p:cNvPr>
          <p:cNvSpPr txBox="1"/>
          <p:nvPr/>
        </p:nvSpPr>
        <p:spPr>
          <a:xfrm>
            <a:off x="5392048" y="5338709"/>
            <a:ext cx="2802835" cy="369332"/>
          </a:xfrm>
          <a:prstGeom prst="rect">
            <a:avLst/>
          </a:prstGeom>
          <a:noFill/>
        </p:spPr>
        <p:txBody>
          <a:bodyPr wrap="square" rtlCol="0">
            <a:spAutoFit/>
          </a:bodyPr>
          <a:lstStyle/>
          <a:p>
            <a:r>
              <a:rPr lang="fi-FI" sz="900" dirty="0">
                <a:solidFill>
                  <a:srgbClr val="0070C0"/>
                </a:solidFill>
              </a:rPr>
              <a:t>Eri yliopistoissa aloitti 9 vastaajista. Psykologiasta tietojärjestelmätieteisiin, DI-koulutuksista historiaan.</a:t>
            </a:r>
          </a:p>
        </p:txBody>
      </p:sp>
      <p:sp>
        <p:nvSpPr>
          <p:cNvPr id="3" name="Tekstiruutu 2">
            <a:extLst>
              <a:ext uri="{FF2B5EF4-FFF2-40B4-BE49-F238E27FC236}">
                <a16:creationId xmlns:a16="http://schemas.microsoft.com/office/drawing/2014/main" id="{D5F9A28C-0B90-4ECE-B9BA-F95A5DAFBF67}"/>
              </a:ext>
            </a:extLst>
          </p:cNvPr>
          <p:cNvSpPr txBox="1"/>
          <p:nvPr/>
        </p:nvSpPr>
        <p:spPr>
          <a:xfrm>
            <a:off x="4210810" y="1776498"/>
            <a:ext cx="3309731" cy="369332"/>
          </a:xfrm>
          <a:prstGeom prst="rect">
            <a:avLst/>
          </a:prstGeom>
          <a:noFill/>
        </p:spPr>
        <p:txBody>
          <a:bodyPr wrap="square" rtlCol="0">
            <a:spAutoFit/>
          </a:bodyPr>
          <a:lstStyle/>
          <a:p>
            <a:r>
              <a:rPr lang="fi-FI" sz="900" dirty="0">
                <a:solidFill>
                  <a:srgbClr val="7030A0"/>
                </a:solidFill>
              </a:rPr>
              <a:t>10 vastaajista varusmiespalveluksessa. Lentoreserviupseerikoulutuksesta sotilaspoliisiin.</a:t>
            </a:r>
          </a:p>
        </p:txBody>
      </p:sp>
      <p:sp>
        <p:nvSpPr>
          <p:cNvPr id="4" name="Tekstiruutu 3">
            <a:extLst>
              <a:ext uri="{FF2B5EF4-FFF2-40B4-BE49-F238E27FC236}">
                <a16:creationId xmlns:a16="http://schemas.microsoft.com/office/drawing/2014/main" id="{36C8227C-4026-4564-B360-FB8ABD615BA7}"/>
              </a:ext>
            </a:extLst>
          </p:cNvPr>
          <p:cNvSpPr txBox="1"/>
          <p:nvPr/>
        </p:nvSpPr>
        <p:spPr>
          <a:xfrm>
            <a:off x="359397" y="3528867"/>
            <a:ext cx="2792896" cy="507831"/>
          </a:xfrm>
          <a:prstGeom prst="rect">
            <a:avLst/>
          </a:prstGeom>
          <a:noFill/>
        </p:spPr>
        <p:txBody>
          <a:bodyPr wrap="square" rtlCol="0">
            <a:spAutoFit/>
          </a:bodyPr>
          <a:lstStyle/>
          <a:p>
            <a:r>
              <a:rPr lang="fi-FI" sz="900" dirty="0">
                <a:solidFill>
                  <a:srgbClr val="009900"/>
                </a:solidFill>
              </a:rPr>
              <a:t>9 vastaajaa kertoi olevansa töissä. Hoiva-alalla, osa ulkomailla (Norjalaisella kalatehtaalla, au </a:t>
            </a:r>
            <a:r>
              <a:rPr lang="fi-FI" sz="900" dirty="0" err="1">
                <a:solidFill>
                  <a:srgbClr val="009900"/>
                </a:solidFill>
              </a:rPr>
              <a:t>pairina</a:t>
            </a:r>
            <a:r>
              <a:rPr lang="fi-FI" sz="900" dirty="0">
                <a:solidFill>
                  <a:srgbClr val="009900"/>
                </a:solidFill>
              </a:rPr>
              <a:t> Uudessa-Seelannissa).</a:t>
            </a:r>
          </a:p>
        </p:txBody>
      </p:sp>
      <p:sp>
        <p:nvSpPr>
          <p:cNvPr id="6" name="Tekstiruutu 5">
            <a:extLst>
              <a:ext uri="{FF2B5EF4-FFF2-40B4-BE49-F238E27FC236}">
                <a16:creationId xmlns:a16="http://schemas.microsoft.com/office/drawing/2014/main" id="{E6DD6BD7-0BF2-49B0-8E0A-80C622765A69}"/>
              </a:ext>
            </a:extLst>
          </p:cNvPr>
          <p:cNvSpPr txBox="1"/>
          <p:nvPr/>
        </p:nvSpPr>
        <p:spPr>
          <a:xfrm>
            <a:off x="1502396" y="5555975"/>
            <a:ext cx="2494722" cy="230832"/>
          </a:xfrm>
          <a:prstGeom prst="rect">
            <a:avLst/>
          </a:prstGeom>
          <a:noFill/>
        </p:spPr>
        <p:txBody>
          <a:bodyPr wrap="square" rtlCol="0">
            <a:spAutoFit/>
          </a:bodyPr>
          <a:lstStyle/>
          <a:p>
            <a:r>
              <a:rPr lang="fi-FI" sz="900" dirty="0">
                <a:solidFill>
                  <a:srgbClr val="FF0000"/>
                </a:solidFill>
              </a:rPr>
              <a:t>Esim. ensihoitaja, tradenomi.</a:t>
            </a:r>
          </a:p>
        </p:txBody>
      </p:sp>
      <p:sp>
        <p:nvSpPr>
          <p:cNvPr id="7" name="Tekstiruutu 6">
            <a:extLst>
              <a:ext uri="{FF2B5EF4-FFF2-40B4-BE49-F238E27FC236}">
                <a16:creationId xmlns:a16="http://schemas.microsoft.com/office/drawing/2014/main" id="{4EEF37DD-8EDC-4FC5-AD59-0B527C4E6697}"/>
              </a:ext>
            </a:extLst>
          </p:cNvPr>
          <p:cNvSpPr txBox="1"/>
          <p:nvPr/>
        </p:nvSpPr>
        <p:spPr>
          <a:xfrm>
            <a:off x="7664658" y="982349"/>
            <a:ext cx="2912165" cy="369332"/>
          </a:xfrm>
          <a:prstGeom prst="rect">
            <a:avLst/>
          </a:prstGeom>
          <a:noFill/>
        </p:spPr>
        <p:txBody>
          <a:bodyPr wrap="square" rtlCol="0">
            <a:spAutoFit/>
          </a:bodyPr>
          <a:lstStyle/>
          <a:p>
            <a:r>
              <a:rPr lang="fi-FI" sz="900" dirty="0">
                <a:solidFill>
                  <a:srgbClr val="000000"/>
                </a:solidFill>
              </a:rPr>
              <a:t>Kysely lähti 53:lle abivuoden keväällä minulle s-postinsa antaneelle opiskelijalle.</a:t>
            </a:r>
          </a:p>
        </p:txBody>
      </p:sp>
      <p:sp>
        <p:nvSpPr>
          <p:cNvPr id="5" name="Suorakulmio 4">
            <a:extLst>
              <a:ext uri="{FF2B5EF4-FFF2-40B4-BE49-F238E27FC236}">
                <a16:creationId xmlns:a16="http://schemas.microsoft.com/office/drawing/2014/main" id="{81E3B314-0A90-47E3-90F4-5B228326E7CF}"/>
              </a:ext>
            </a:extLst>
          </p:cNvPr>
          <p:cNvSpPr/>
          <p:nvPr/>
        </p:nvSpPr>
        <p:spPr>
          <a:xfrm>
            <a:off x="10576822" y="1540565"/>
            <a:ext cx="1439587" cy="675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Tree>
    <p:extLst>
      <p:ext uri="{BB962C8B-B14F-4D97-AF65-F5344CB8AC3E}">
        <p14:creationId xmlns:p14="http://schemas.microsoft.com/office/powerpoint/2010/main" val="48955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300954"/>
            <a:ext cx="11003351" cy="1658198"/>
          </a:xfrm>
        </p:spPr>
        <p:txBody>
          <a:bodyPr>
            <a:normAutofit/>
          </a:bodyPr>
          <a:lstStyle/>
          <a:p>
            <a:r>
              <a:rPr lang="fi-FI" sz="4000" b="1" dirty="0"/>
              <a:t>Ammattikorkeakoulujen</a:t>
            </a:r>
            <a:r>
              <a:rPr lang="fi-FI" sz="4000" dirty="0"/>
              <a:t> opiskelijavalinta säilyy ennallaan:</a:t>
            </a:r>
          </a:p>
        </p:txBody>
      </p:sp>
      <p:sp>
        <p:nvSpPr>
          <p:cNvPr id="3" name="Sisällön paikkamerkki 2"/>
          <p:cNvSpPr>
            <a:spLocks noGrp="1"/>
          </p:cNvSpPr>
          <p:nvPr>
            <p:ph idx="1"/>
          </p:nvPr>
        </p:nvSpPr>
        <p:spPr>
          <a:xfrm>
            <a:off x="657606" y="1670944"/>
            <a:ext cx="10753725" cy="4721630"/>
          </a:xfrm>
        </p:spPr>
        <p:txBody>
          <a:bodyPr>
            <a:normAutofit fontScale="92500" lnSpcReduction="20000"/>
          </a:bodyPr>
          <a:lstStyle/>
          <a:p>
            <a:pPr>
              <a:buFont typeface="Arial" panose="020B0604020202020204" pitchFamily="34" charset="0"/>
              <a:buChar char="•"/>
            </a:pPr>
            <a:r>
              <a:rPr lang="fi-FI" b="1" dirty="0"/>
              <a:t> Humanistinen</a:t>
            </a:r>
            <a:r>
              <a:rPr lang="fi-FI" dirty="0"/>
              <a:t> ala ja kasvatusala (tulkki, yhteisöpedagogi)</a:t>
            </a:r>
          </a:p>
          <a:p>
            <a:pPr>
              <a:buFont typeface="Arial" panose="020B0604020202020204" pitchFamily="34" charset="0"/>
              <a:buChar char="•"/>
            </a:pPr>
            <a:r>
              <a:rPr lang="fi-FI" dirty="0"/>
              <a:t> </a:t>
            </a:r>
            <a:r>
              <a:rPr lang="fi-FI" b="1" dirty="0"/>
              <a:t>Kulttuuriala</a:t>
            </a:r>
            <a:r>
              <a:rPr lang="fi-FI" dirty="0"/>
              <a:t> (artenomi, konservaattori, kulttuurituottaja, kuvataiteilija, medianomi, muotoilija, musiikkipedagogi, muusikko, tanssinopettaja, teatteri-ilmaisun ohjaaja, </a:t>
            </a:r>
            <a:r>
              <a:rPr lang="fi-FI" dirty="0" err="1"/>
              <a:t>vestonomi</a:t>
            </a:r>
            <a:r>
              <a:rPr lang="fi-FI" dirty="0"/>
              <a:t>) -&gt; </a:t>
            </a:r>
            <a:r>
              <a:rPr lang="fi-FI" b="1" i="1" dirty="0"/>
              <a:t>ei todistusvalintaa</a:t>
            </a:r>
          </a:p>
          <a:p>
            <a:pPr>
              <a:buFont typeface="Arial" panose="020B0604020202020204" pitchFamily="34" charset="0"/>
              <a:buChar char="•"/>
            </a:pPr>
            <a:r>
              <a:rPr lang="fi-FI" dirty="0"/>
              <a:t> </a:t>
            </a:r>
            <a:r>
              <a:rPr lang="fi-FI" b="1" dirty="0"/>
              <a:t>Liiketalouden</a:t>
            </a:r>
            <a:r>
              <a:rPr lang="fi-FI" dirty="0"/>
              <a:t> ja </a:t>
            </a:r>
            <a:r>
              <a:rPr lang="fi-FI" b="1" dirty="0"/>
              <a:t>tietojenkäsittelyn</a:t>
            </a:r>
            <a:r>
              <a:rPr lang="fi-FI" dirty="0"/>
              <a:t> ala (tradenomi -&gt; eri suuntautumisvaihtoehtoja)</a:t>
            </a:r>
          </a:p>
          <a:p>
            <a:pPr>
              <a:buFont typeface="Arial" panose="020B0604020202020204" pitchFamily="34" charset="0"/>
              <a:buChar char="•"/>
            </a:pPr>
            <a:r>
              <a:rPr lang="fi-FI" dirty="0"/>
              <a:t> </a:t>
            </a:r>
            <a:r>
              <a:rPr lang="fi-FI" b="1" dirty="0"/>
              <a:t>Luonnonvara-ala</a:t>
            </a:r>
            <a:r>
              <a:rPr lang="fi-FI" dirty="0"/>
              <a:t> (agrologi, hortonomi, metsätalousinsinööri, ympäristösuunnittelija)</a:t>
            </a:r>
          </a:p>
          <a:p>
            <a:pPr>
              <a:buFont typeface="Arial" panose="020B0604020202020204" pitchFamily="34" charset="0"/>
              <a:buChar char="•"/>
            </a:pPr>
            <a:r>
              <a:rPr lang="fi-FI" dirty="0"/>
              <a:t> </a:t>
            </a:r>
            <a:r>
              <a:rPr lang="fi-FI" b="1" dirty="0"/>
              <a:t>Matkailu-, </a:t>
            </a:r>
            <a:r>
              <a:rPr lang="fi-FI" b="1" dirty="0" err="1"/>
              <a:t>ravitsemis</a:t>
            </a:r>
            <a:r>
              <a:rPr lang="fi-FI" b="1" dirty="0"/>
              <a:t>- ja talousala </a:t>
            </a:r>
            <a:r>
              <a:rPr lang="fi-FI" dirty="0"/>
              <a:t>(restonomi)</a:t>
            </a:r>
          </a:p>
          <a:p>
            <a:pPr>
              <a:buFont typeface="Arial" panose="020B0604020202020204" pitchFamily="34" charset="0"/>
              <a:buChar char="•"/>
            </a:pPr>
            <a:r>
              <a:rPr lang="fi-FI" dirty="0"/>
              <a:t> </a:t>
            </a:r>
            <a:r>
              <a:rPr lang="fi-FI" b="1" dirty="0"/>
              <a:t>Merenkulun</a:t>
            </a:r>
            <a:r>
              <a:rPr lang="fi-FI" dirty="0"/>
              <a:t> </a:t>
            </a:r>
            <a:r>
              <a:rPr lang="fi-FI" b="1" dirty="0"/>
              <a:t>ala</a:t>
            </a:r>
            <a:r>
              <a:rPr lang="fi-FI" dirty="0"/>
              <a:t> (merikapteeni, merenkulkualan insinööri)</a:t>
            </a:r>
          </a:p>
          <a:p>
            <a:pPr>
              <a:buFont typeface="Arial" panose="020B0604020202020204" pitchFamily="34" charset="0"/>
              <a:buChar char="•"/>
            </a:pPr>
            <a:r>
              <a:rPr lang="fi-FI" dirty="0"/>
              <a:t> </a:t>
            </a:r>
            <a:r>
              <a:rPr lang="fi-FI" b="1" dirty="0" err="1"/>
              <a:t>Soteli</a:t>
            </a:r>
            <a:r>
              <a:rPr lang="fi-FI" b="1" dirty="0"/>
              <a:t>-ala</a:t>
            </a:r>
            <a:r>
              <a:rPr lang="fi-FI" dirty="0"/>
              <a:t> (</a:t>
            </a:r>
            <a:r>
              <a:rPr lang="fi-FI" dirty="0" err="1"/>
              <a:t>sosiaali</a:t>
            </a:r>
            <a:r>
              <a:rPr lang="fi-FI" dirty="0"/>
              <a:t>- ja terveydenhuollon koulutukset, liikunnanohjaaja, </a:t>
            </a:r>
            <a:r>
              <a:rPr lang="fi-FI" dirty="0" err="1"/>
              <a:t>estenomi</a:t>
            </a:r>
            <a:r>
              <a:rPr lang="fi-FI" dirty="0"/>
              <a:t>)</a:t>
            </a:r>
          </a:p>
          <a:p>
            <a:pPr>
              <a:buFont typeface="Arial" panose="020B0604020202020204" pitchFamily="34" charset="0"/>
              <a:buChar char="•"/>
            </a:pPr>
            <a:r>
              <a:rPr lang="fi-FI" dirty="0"/>
              <a:t> </a:t>
            </a:r>
            <a:r>
              <a:rPr lang="fi-FI" b="1" dirty="0"/>
              <a:t>Tekniikan ala </a:t>
            </a:r>
            <a:r>
              <a:rPr lang="fi-FI" dirty="0"/>
              <a:t>(insinööri -&gt; eri suuntautumisvaihtoehtoja)</a:t>
            </a:r>
          </a:p>
          <a:p>
            <a:pPr marL="0" indent="0">
              <a:buNone/>
            </a:pPr>
            <a:r>
              <a:rPr lang="fi-FI" dirty="0"/>
              <a:t>***********************************************</a:t>
            </a:r>
          </a:p>
          <a:p>
            <a:pPr>
              <a:buFont typeface="Arial" panose="020B0604020202020204" pitchFamily="34" charset="0"/>
              <a:buChar char="•"/>
            </a:pPr>
            <a:r>
              <a:rPr lang="fi-FI" dirty="0"/>
              <a:t> </a:t>
            </a:r>
            <a:r>
              <a:rPr lang="fi-FI" b="1" dirty="0"/>
              <a:t>Poliisiammattikorkeakoulu</a:t>
            </a:r>
          </a:p>
          <a:p>
            <a:pPr>
              <a:buFont typeface="Arial" panose="020B0604020202020204" pitchFamily="34" charset="0"/>
              <a:buChar char="•"/>
            </a:pPr>
            <a:r>
              <a:rPr lang="fi-FI" dirty="0"/>
              <a:t> </a:t>
            </a:r>
            <a:r>
              <a:rPr lang="fi-FI" b="1" dirty="0"/>
              <a:t>Pelastusopisto</a:t>
            </a: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373807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73" y="286327"/>
            <a:ext cx="5754414" cy="6475676"/>
          </a:xfrm>
          <a:prstGeom prst="rect">
            <a:avLst/>
          </a:prstGeom>
        </p:spPr>
      </p:pic>
    </p:spTree>
    <p:extLst>
      <p:ext uri="{BB962C8B-B14F-4D97-AF65-F5344CB8AC3E}">
        <p14:creationId xmlns:p14="http://schemas.microsoft.com/office/powerpoint/2010/main" val="243356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6388A69-C898-434D-8EB1-DCDFA0D589CC}"/>
              </a:ext>
            </a:extLst>
          </p:cNvPr>
          <p:cNvSpPr>
            <a:spLocks noGrp="1"/>
          </p:cNvSpPr>
          <p:nvPr>
            <p:ph type="ctrTitle"/>
          </p:nvPr>
        </p:nvSpPr>
        <p:spPr/>
        <p:txBody>
          <a:bodyPr/>
          <a:lstStyle/>
          <a:p>
            <a:r>
              <a:rPr lang="fi-FI" sz="6600" dirty="0"/>
              <a:t>Vilman ja Lauran kysely!</a:t>
            </a:r>
          </a:p>
        </p:txBody>
      </p:sp>
    </p:spTree>
    <p:extLst>
      <p:ext uri="{BB962C8B-B14F-4D97-AF65-F5344CB8AC3E}">
        <p14:creationId xmlns:p14="http://schemas.microsoft.com/office/powerpoint/2010/main" val="2846881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AMK </a:t>
            </a:r>
            <a:r>
              <a:rPr lang="fi-FI" b="1"/>
              <a:t>sähköinen valintakoe:</a:t>
            </a:r>
            <a:endParaRPr lang="fi-FI" b="1" dirty="0"/>
          </a:p>
        </p:txBody>
      </p:sp>
      <p:pic>
        <p:nvPicPr>
          <p:cNvPr id="7" name="Sisällön paikkamerkki 6">
            <a:extLst>
              <a:ext uri="{FF2B5EF4-FFF2-40B4-BE49-F238E27FC236}">
                <a16:creationId xmlns:a16="http://schemas.microsoft.com/office/drawing/2014/main" id="{E88D089B-AF19-4440-B746-94D0E1BC0A54}"/>
              </a:ext>
            </a:extLst>
          </p:cNvPr>
          <p:cNvPicPr>
            <a:picLocks noGrp="1" noChangeAspect="1"/>
          </p:cNvPicPr>
          <p:nvPr>
            <p:ph idx="1"/>
          </p:nvPr>
        </p:nvPicPr>
        <p:blipFill>
          <a:blip r:embed="rId2"/>
          <a:stretch>
            <a:fillRect/>
          </a:stretch>
        </p:blipFill>
        <p:spPr>
          <a:xfrm>
            <a:off x="602129" y="1836993"/>
            <a:ext cx="10882964" cy="4431832"/>
          </a:xfrm>
        </p:spPr>
      </p:pic>
    </p:spTree>
    <p:extLst>
      <p:ext uri="{BB962C8B-B14F-4D97-AF65-F5344CB8AC3E}">
        <p14:creationId xmlns:p14="http://schemas.microsoft.com/office/powerpoint/2010/main" val="324906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B5D7D8-4156-481E-B451-71407512A4D5}"/>
              </a:ext>
            </a:extLst>
          </p:cNvPr>
          <p:cNvSpPr>
            <a:spLocks noGrp="1"/>
          </p:cNvSpPr>
          <p:nvPr>
            <p:ph type="title"/>
          </p:nvPr>
        </p:nvSpPr>
        <p:spPr/>
        <p:txBody>
          <a:bodyPr/>
          <a:lstStyle/>
          <a:p>
            <a:r>
              <a:rPr lang="fi-FI" dirty="0"/>
              <a:t>Ammattikorkeakoulujen valintakoe:</a:t>
            </a:r>
          </a:p>
        </p:txBody>
      </p:sp>
      <p:sp>
        <p:nvSpPr>
          <p:cNvPr id="3" name="Sisällön paikkamerkki 2">
            <a:extLst>
              <a:ext uri="{FF2B5EF4-FFF2-40B4-BE49-F238E27FC236}">
                <a16:creationId xmlns:a16="http://schemas.microsoft.com/office/drawing/2014/main" id="{B7741A57-B7CD-48D3-A213-A918D31714F2}"/>
              </a:ext>
            </a:extLst>
          </p:cNvPr>
          <p:cNvSpPr>
            <a:spLocks noGrp="1"/>
          </p:cNvSpPr>
          <p:nvPr>
            <p:ph idx="1"/>
          </p:nvPr>
        </p:nvSpPr>
        <p:spPr/>
        <p:txBody>
          <a:bodyPr/>
          <a:lstStyle/>
          <a:p>
            <a:pPr>
              <a:buFont typeface="Arial" panose="020B0604020202020204" pitchFamily="34" charset="0"/>
              <a:buChar char="•"/>
            </a:pPr>
            <a:r>
              <a:rPr lang="fi-FI" dirty="0"/>
              <a:t> Vanhoja valintakokeita ei arkistoida.</a:t>
            </a:r>
          </a:p>
          <a:p>
            <a:pPr>
              <a:buFont typeface="Arial" panose="020B0604020202020204" pitchFamily="34" charset="0"/>
              <a:buChar char="•"/>
            </a:pPr>
            <a:r>
              <a:rPr lang="fi-FI" dirty="0"/>
              <a:t> Voit kuitenkin tutustua valintakokeen esimerkkitehtäviin ammattikorkeakouluun.fi-sivustolla:</a:t>
            </a:r>
          </a:p>
          <a:p>
            <a:pPr marL="548640" lvl="4" indent="0">
              <a:buNone/>
            </a:pPr>
            <a:r>
              <a:rPr lang="fi-FI" dirty="0">
                <a:hlinkClick r:id="rId2"/>
              </a:rPr>
              <a:t>https://www.ammattikorkeakouluun.fi/esimerkkitehtavat/</a:t>
            </a:r>
            <a:r>
              <a:rPr lang="fi-FI" dirty="0"/>
              <a:t> </a:t>
            </a:r>
          </a:p>
          <a:p>
            <a:pPr marL="0" lvl="2" indent="0">
              <a:buNone/>
            </a:pPr>
            <a:endParaRPr lang="fi-FI" dirty="0"/>
          </a:p>
          <a:p>
            <a:pPr marL="0" lvl="2" indent="0">
              <a:buNone/>
            </a:pPr>
            <a:endParaRPr lang="fi-FI" dirty="0"/>
          </a:p>
          <a:p>
            <a:pPr marL="834390" lvl="4" indent="-285750"/>
            <a:endParaRPr lang="fi-FI" dirty="0"/>
          </a:p>
        </p:txBody>
      </p:sp>
    </p:spTree>
    <p:extLst>
      <p:ext uri="{BB962C8B-B14F-4D97-AF65-F5344CB8AC3E}">
        <p14:creationId xmlns:p14="http://schemas.microsoft.com/office/powerpoint/2010/main" val="179843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038BCC7-D4C7-4989-965A-3244789F7511}"/>
              </a:ext>
            </a:extLst>
          </p:cNvPr>
          <p:cNvPicPr>
            <a:picLocks noChangeAspect="1"/>
          </p:cNvPicPr>
          <p:nvPr/>
        </p:nvPicPr>
        <p:blipFill>
          <a:blip r:embed="rId2"/>
          <a:stretch>
            <a:fillRect/>
          </a:stretch>
        </p:blipFill>
        <p:spPr>
          <a:xfrm>
            <a:off x="5324856" y="131975"/>
            <a:ext cx="6519639" cy="6636470"/>
          </a:xfrm>
          <a:prstGeom prst="rect">
            <a:avLst/>
          </a:prstGeom>
        </p:spPr>
      </p:pic>
      <p:sp>
        <p:nvSpPr>
          <p:cNvPr id="5" name="Suorakulmio 4">
            <a:extLst>
              <a:ext uri="{FF2B5EF4-FFF2-40B4-BE49-F238E27FC236}">
                <a16:creationId xmlns:a16="http://schemas.microsoft.com/office/drawing/2014/main" id="{1281238B-6AAC-4DBB-814C-FE1DE2E81979}"/>
              </a:ext>
            </a:extLst>
          </p:cNvPr>
          <p:cNvSpPr/>
          <p:nvPr/>
        </p:nvSpPr>
        <p:spPr>
          <a:xfrm>
            <a:off x="466575" y="3244334"/>
            <a:ext cx="4961743" cy="369332"/>
          </a:xfrm>
          <a:prstGeom prst="rect">
            <a:avLst/>
          </a:prstGeom>
        </p:spPr>
        <p:txBody>
          <a:bodyPr wrap="none">
            <a:spAutoFit/>
          </a:bodyPr>
          <a:lstStyle/>
          <a:p>
            <a:r>
              <a:rPr lang="fi-FI" dirty="0"/>
              <a:t>https://www.ammattikorkeakouluun.fi/koulutukset/</a:t>
            </a:r>
          </a:p>
        </p:txBody>
      </p:sp>
      <p:sp>
        <p:nvSpPr>
          <p:cNvPr id="2" name="Nuoli: Kaareva alas 1">
            <a:extLst>
              <a:ext uri="{FF2B5EF4-FFF2-40B4-BE49-F238E27FC236}">
                <a16:creationId xmlns:a16="http://schemas.microsoft.com/office/drawing/2014/main" id="{29823691-FEFE-41CF-80EC-E70A5773BDC2}"/>
              </a:ext>
            </a:extLst>
          </p:cNvPr>
          <p:cNvSpPr/>
          <p:nvPr/>
        </p:nvSpPr>
        <p:spPr>
          <a:xfrm rot="1354445">
            <a:off x="2165449" y="1129222"/>
            <a:ext cx="2924468" cy="180770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3412469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Todistusvalintalaskuri:</a:t>
            </a:r>
          </a:p>
        </p:txBody>
      </p:sp>
      <p:sp>
        <p:nvSpPr>
          <p:cNvPr id="3" name="Sisällön paikkamerkki 2"/>
          <p:cNvSpPr>
            <a:spLocks noGrp="1"/>
          </p:cNvSpPr>
          <p:nvPr>
            <p:ph sz="half" idx="1"/>
          </p:nvPr>
        </p:nvSpPr>
        <p:spPr/>
        <p:txBody>
          <a:bodyPr/>
          <a:lstStyle/>
          <a:p>
            <a:r>
              <a:rPr lang="fi-FI" dirty="0">
                <a:hlinkClick r:id="rId2"/>
              </a:rPr>
              <a:t>https://todistusvalinta.fi/</a:t>
            </a:r>
            <a:endParaRPr lang="fi-FI" dirty="0"/>
          </a:p>
        </p:txBody>
      </p:sp>
      <p:pic>
        <p:nvPicPr>
          <p:cNvPr id="8" name="Sisällön paikkamerkki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59528" y="1998134"/>
            <a:ext cx="4511154" cy="4179286"/>
          </a:xfrm>
        </p:spPr>
      </p:pic>
    </p:spTree>
    <p:extLst>
      <p:ext uri="{BB962C8B-B14F-4D97-AF65-F5344CB8AC3E}">
        <p14:creationId xmlns:p14="http://schemas.microsoft.com/office/powerpoint/2010/main" val="4257231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F15F4B-2E9B-4727-8184-32CF7D911CD0}"/>
              </a:ext>
            </a:extLst>
          </p:cNvPr>
          <p:cNvSpPr>
            <a:spLocks noGrp="1"/>
          </p:cNvSpPr>
          <p:nvPr>
            <p:ph type="title"/>
          </p:nvPr>
        </p:nvSpPr>
        <p:spPr/>
        <p:txBody>
          <a:bodyPr/>
          <a:lstStyle/>
          <a:p>
            <a:r>
              <a:rPr lang="fi-FI" dirty="0"/>
              <a:t>Eli pohdi vastaako yo-suunnitelmasi tavoitteitasi?</a:t>
            </a:r>
          </a:p>
        </p:txBody>
      </p:sp>
      <p:sp>
        <p:nvSpPr>
          <p:cNvPr id="3" name="Sisällön paikkamerkki 2">
            <a:extLst>
              <a:ext uri="{FF2B5EF4-FFF2-40B4-BE49-F238E27FC236}">
                <a16:creationId xmlns:a16="http://schemas.microsoft.com/office/drawing/2014/main" id="{542FCCD8-78EC-4DDD-8A87-15843984F9F5}"/>
              </a:ext>
            </a:extLst>
          </p:cNvPr>
          <p:cNvSpPr>
            <a:spLocks noGrp="1"/>
          </p:cNvSpPr>
          <p:nvPr>
            <p:ph idx="1"/>
          </p:nvPr>
        </p:nvSpPr>
        <p:spPr/>
        <p:txBody>
          <a:bodyPr/>
          <a:lstStyle/>
          <a:p>
            <a:pPr>
              <a:buFont typeface="Arial" panose="020B0604020202020204" pitchFamily="34" charset="0"/>
              <a:buChar char="•"/>
            </a:pPr>
            <a:r>
              <a:rPr lang="fi-FI" dirty="0"/>
              <a:t> Päivitä </a:t>
            </a:r>
            <a:r>
              <a:rPr lang="fi-FI" b="1" dirty="0"/>
              <a:t>suunnitelma</a:t>
            </a:r>
            <a:r>
              <a:rPr lang="fi-FI" dirty="0"/>
              <a:t> ajan tasalle.</a:t>
            </a:r>
          </a:p>
          <a:p>
            <a:pPr>
              <a:buFont typeface="Arial" panose="020B0604020202020204" pitchFamily="34" charset="0"/>
              <a:buChar char="•"/>
            </a:pPr>
            <a:r>
              <a:rPr lang="fi-FI" dirty="0"/>
              <a:t> Wilma -&gt; selaimen, ei sovelluksen kautta.</a:t>
            </a:r>
          </a:p>
          <a:p>
            <a:pPr>
              <a:buFont typeface="Arial" panose="020B0604020202020204" pitchFamily="34" charset="0"/>
              <a:buChar char="•"/>
            </a:pPr>
            <a:r>
              <a:rPr lang="fi-FI" dirty="0"/>
              <a:t> Lomakkeet -&gt; </a:t>
            </a:r>
            <a:r>
              <a:rPr lang="fi-FI" b="1" dirty="0"/>
              <a:t>ylioppilaskirjoitussuunnitelma (LOPS2021).</a:t>
            </a:r>
          </a:p>
          <a:p>
            <a:pPr>
              <a:buFont typeface="Arial" panose="020B0604020202020204" pitchFamily="34" charset="0"/>
              <a:buChar char="•"/>
            </a:pPr>
            <a:r>
              <a:rPr lang="fi-FI" dirty="0"/>
              <a:t> Mitä jos mieli on muuttunut? Tai muuttuu?</a:t>
            </a:r>
          </a:p>
          <a:p>
            <a:pPr>
              <a:buFont typeface="Arial" panose="020B0604020202020204" pitchFamily="34" charset="0"/>
              <a:buChar char="•"/>
            </a:pPr>
            <a:r>
              <a:rPr lang="fi-FI" dirty="0"/>
              <a:t> Aina voi turvautua pidempään opiskelusuunnitelmaan! </a:t>
            </a:r>
          </a:p>
        </p:txBody>
      </p:sp>
    </p:spTree>
    <p:extLst>
      <p:ext uri="{BB962C8B-B14F-4D97-AF65-F5344CB8AC3E}">
        <p14:creationId xmlns:p14="http://schemas.microsoft.com/office/powerpoint/2010/main" val="2782021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D95FC9-454E-4F57-A12A-758CAD32F32A}"/>
              </a:ext>
            </a:extLst>
          </p:cNvPr>
          <p:cNvSpPr>
            <a:spLocks noGrp="1"/>
          </p:cNvSpPr>
          <p:nvPr>
            <p:ph type="title"/>
          </p:nvPr>
        </p:nvSpPr>
        <p:spPr/>
        <p:txBody>
          <a:bodyPr/>
          <a:lstStyle/>
          <a:p>
            <a:r>
              <a:rPr lang="fi-FI" dirty="0"/>
              <a:t>Kutsunnat:</a:t>
            </a:r>
          </a:p>
        </p:txBody>
      </p:sp>
      <p:sp>
        <p:nvSpPr>
          <p:cNvPr id="3" name="Sisällön paikkamerkki 2">
            <a:extLst>
              <a:ext uri="{FF2B5EF4-FFF2-40B4-BE49-F238E27FC236}">
                <a16:creationId xmlns:a16="http://schemas.microsoft.com/office/drawing/2014/main" id="{F4057F01-8119-478C-BE1F-4B9F45849278}"/>
              </a:ext>
            </a:extLst>
          </p:cNvPr>
          <p:cNvSpPr>
            <a:spLocks noGrp="1"/>
          </p:cNvSpPr>
          <p:nvPr>
            <p:ph idx="1"/>
          </p:nvPr>
        </p:nvSpPr>
        <p:spPr/>
        <p:txBody>
          <a:bodyPr/>
          <a:lstStyle/>
          <a:p>
            <a:pPr>
              <a:buFont typeface="Arial" panose="020B0604020202020204" pitchFamily="34" charset="0"/>
              <a:buChar char="•"/>
            </a:pPr>
            <a:r>
              <a:rPr lang="fi-FI" dirty="0"/>
              <a:t> </a:t>
            </a:r>
            <a:r>
              <a:rPr lang="fi-FI" b="1" dirty="0"/>
              <a:t>Kutsunnat sinä vuonna, kun täytät 18 vuotta (8. ja 9.10.2024).</a:t>
            </a:r>
          </a:p>
          <a:p>
            <a:pPr>
              <a:buFont typeface="Arial" panose="020B0604020202020204" pitchFamily="34" charset="0"/>
              <a:buChar char="•"/>
            </a:pPr>
            <a:r>
              <a:rPr lang="fi-FI" b="1" dirty="0"/>
              <a:t> Naisten vapaaehtoinen asepalvelus:</a:t>
            </a:r>
          </a:p>
          <a:p>
            <a:pPr lvl="1">
              <a:buFont typeface="Arial" panose="020B0604020202020204" pitchFamily="34" charset="0"/>
              <a:buChar char="•"/>
            </a:pPr>
            <a:r>
              <a:rPr lang="fi-FI" dirty="0"/>
              <a:t>Sähköinen hakemus liitteineen on lähetettävä viimeistään 15. tammikuuta. </a:t>
            </a:r>
            <a:r>
              <a:rPr lang="fi-FI" b="1" dirty="0"/>
              <a:t>Naisten vapaaehtoiseen asepalvelukseen voit hakea, jos olet Suomen kansalainen, 18–29 vuoden ikäinen ja terveydentilasi sopii sotilaskoulutukseen.</a:t>
            </a:r>
            <a:endParaRPr lang="fi-FI" dirty="0"/>
          </a:p>
          <a:p>
            <a:pPr lvl="1">
              <a:buFont typeface="Arial" panose="020B0604020202020204" pitchFamily="34" charset="0"/>
              <a:buChar char="•"/>
            </a:pPr>
            <a:r>
              <a:rPr lang="fi-FI" dirty="0"/>
              <a:t>Uudenmaan, Hämeen ja Lapin aluetoimistot </a:t>
            </a:r>
            <a:r>
              <a:rPr lang="fi-FI" b="1" dirty="0"/>
              <a:t>pilotoivat</a:t>
            </a:r>
            <a:r>
              <a:rPr lang="fi-FI" dirty="0"/>
              <a:t> naisten vapaaehtoisen asepalveluksen valintatilaisuuden ja miesten kutsuntojen yhdistämistä vuonna 2024.</a:t>
            </a:r>
          </a:p>
          <a:p>
            <a:pPr lvl="1">
              <a:buFont typeface="Arial" panose="020B0604020202020204" pitchFamily="34" charset="0"/>
              <a:buChar char="•"/>
            </a:pPr>
            <a:r>
              <a:rPr lang="fi-FI" dirty="0"/>
              <a:t>Lisätietoa:</a:t>
            </a:r>
          </a:p>
          <a:p>
            <a:pPr lvl="2">
              <a:buFont typeface="Arial" panose="020B0604020202020204" pitchFamily="34" charset="0"/>
              <a:buChar char="•"/>
            </a:pPr>
            <a:r>
              <a:rPr lang="fi-FI" dirty="0">
                <a:hlinkClick r:id="rId2"/>
              </a:rPr>
              <a:t>https://intti.fi/naisten-vapaaehtoinen-asepalvelus</a:t>
            </a:r>
            <a:r>
              <a:rPr lang="fi-FI" dirty="0"/>
              <a:t> </a:t>
            </a:r>
          </a:p>
        </p:txBody>
      </p:sp>
    </p:spTree>
    <p:extLst>
      <p:ext uri="{BB962C8B-B14F-4D97-AF65-F5344CB8AC3E}">
        <p14:creationId xmlns:p14="http://schemas.microsoft.com/office/powerpoint/2010/main" val="851044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8AAC1B-8EC3-4F61-8EE1-477BCF02779E}"/>
              </a:ext>
            </a:extLst>
          </p:cNvPr>
          <p:cNvSpPr>
            <a:spLocks noGrp="1"/>
          </p:cNvSpPr>
          <p:nvPr>
            <p:ph type="title"/>
          </p:nvPr>
        </p:nvSpPr>
        <p:spPr/>
        <p:txBody>
          <a:bodyPr/>
          <a:lstStyle/>
          <a:p>
            <a:r>
              <a:rPr lang="fi-FI" dirty="0"/>
              <a:t>Hygieniaosaamiskoulutus?</a:t>
            </a:r>
          </a:p>
        </p:txBody>
      </p:sp>
      <p:sp>
        <p:nvSpPr>
          <p:cNvPr id="3" name="Sisällön paikkamerkki 2">
            <a:extLst>
              <a:ext uri="{FF2B5EF4-FFF2-40B4-BE49-F238E27FC236}">
                <a16:creationId xmlns:a16="http://schemas.microsoft.com/office/drawing/2014/main" id="{5A397673-22F8-42B2-A2F9-F5B7E16FFD80}"/>
              </a:ext>
            </a:extLst>
          </p:cNvPr>
          <p:cNvSpPr>
            <a:spLocks noGrp="1"/>
          </p:cNvSpPr>
          <p:nvPr>
            <p:ph idx="1"/>
          </p:nvPr>
        </p:nvSpPr>
        <p:spPr/>
        <p:txBody>
          <a:bodyPr/>
          <a:lstStyle/>
          <a:p>
            <a:r>
              <a:rPr lang="fi-FI" b="1" dirty="0"/>
              <a:t>Hygieniaosaamiskoulutus ja testi</a:t>
            </a:r>
          </a:p>
          <a:p>
            <a:r>
              <a:rPr lang="fi-FI" dirty="0"/>
              <a:t>25.4.2024 klo 17.15 - 20.15</a:t>
            </a:r>
          </a:p>
          <a:p>
            <a:r>
              <a:rPr lang="fi-FI" dirty="0"/>
              <a:t>Sydän - Laukaan koulu,</a:t>
            </a:r>
          </a:p>
          <a:p>
            <a:r>
              <a:rPr lang="fi-FI" dirty="0"/>
              <a:t>Auditorio</a:t>
            </a:r>
          </a:p>
          <a:p>
            <a:r>
              <a:rPr lang="fi-FI" dirty="0"/>
              <a:t>-&gt; ilmoittaudu Laukaan 4H-yhdistyksen sivuilla -&gt; 4H Akatemia</a:t>
            </a:r>
          </a:p>
          <a:p>
            <a:endParaRPr lang="fi-FI" dirty="0"/>
          </a:p>
        </p:txBody>
      </p:sp>
    </p:spTree>
    <p:extLst>
      <p:ext uri="{BB962C8B-B14F-4D97-AF65-F5344CB8AC3E}">
        <p14:creationId xmlns:p14="http://schemas.microsoft.com/office/powerpoint/2010/main" val="103208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A3F39D-1A07-490F-BB68-7B69E933A1B1}"/>
              </a:ext>
            </a:extLst>
          </p:cNvPr>
          <p:cNvSpPr>
            <a:spLocks noGrp="1"/>
          </p:cNvSpPr>
          <p:nvPr>
            <p:ph type="title"/>
          </p:nvPr>
        </p:nvSpPr>
        <p:spPr/>
        <p:txBody>
          <a:bodyPr/>
          <a:lstStyle/>
          <a:p>
            <a:r>
              <a:rPr lang="fi-FI" dirty="0"/>
              <a:t>Tutkintojen esittelyvideoita:</a:t>
            </a:r>
          </a:p>
        </p:txBody>
      </p:sp>
      <p:sp>
        <p:nvSpPr>
          <p:cNvPr id="3" name="Sisällön paikkamerkki 2">
            <a:extLst>
              <a:ext uri="{FF2B5EF4-FFF2-40B4-BE49-F238E27FC236}">
                <a16:creationId xmlns:a16="http://schemas.microsoft.com/office/drawing/2014/main" id="{611EF8A1-0177-450B-B526-BD27960E36F8}"/>
              </a:ext>
            </a:extLst>
          </p:cNvPr>
          <p:cNvSpPr>
            <a:spLocks noGrp="1"/>
          </p:cNvSpPr>
          <p:nvPr>
            <p:ph sz="half" idx="1"/>
          </p:nvPr>
        </p:nvSpPr>
        <p:spPr/>
        <p:txBody>
          <a:bodyPr/>
          <a:lstStyle/>
          <a:p>
            <a:pPr marL="0" indent="0">
              <a:buNone/>
            </a:pPr>
            <a:r>
              <a:rPr lang="fi-FI" dirty="0"/>
              <a:t>Itä-Suomen yliopisto:</a:t>
            </a:r>
          </a:p>
          <a:p>
            <a:pPr marL="0" indent="0">
              <a:buNone/>
            </a:pPr>
            <a:r>
              <a:rPr lang="fi-FI" dirty="0">
                <a:hlinkClick r:id="rId2"/>
              </a:rPr>
              <a:t>https://www.uef.fi/fi/haeyliopistoon-paivat</a:t>
            </a:r>
          </a:p>
          <a:p>
            <a:pPr marL="0" indent="0">
              <a:buNone/>
            </a:pPr>
            <a:r>
              <a:rPr lang="fi-FI" dirty="0"/>
              <a:t>Oulun yliopisto:</a:t>
            </a:r>
          </a:p>
          <a:p>
            <a:pPr marL="0" indent="0">
              <a:buNone/>
            </a:pPr>
            <a:r>
              <a:rPr lang="fi-FI" dirty="0">
                <a:hlinkClick r:id="rId3"/>
              </a:rPr>
              <a:t>https://www.youtube.com/playlist?list=PLFhJqSbEBkRR9LS2hafTU-pglFtMt-R1t</a:t>
            </a:r>
            <a:r>
              <a:rPr lang="fi-FI" dirty="0"/>
              <a:t> </a:t>
            </a:r>
          </a:p>
        </p:txBody>
      </p:sp>
      <p:pic>
        <p:nvPicPr>
          <p:cNvPr id="6" name="Sisällön paikkamerkki 5">
            <a:extLst>
              <a:ext uri="{FF2B5EF4-FFF2-40B4-BE49-F238E27FC236}">
                <a16:creationId xmlns:a16="http://schemas.microsoft.com/office/drawing/2014/main" id="{5FF84A6A-451D-42B3-B0CF-61987E421995}"/>
              </a:ext>
            </a:extLst>
          </p:cNvPr>
          <p:cNvPicPr>
            <a:picLocks noGrp="1" noChangeAspect="1"/>
          </p:cNvPicPr>
          <p:nvPr>
            <p:ph sz="half" idx="2"/>
          </p:nvPr>
        </p:nvPicPr>
        <p:blipFill>
          <a:blip r:embed="rId4"/>
          <a:stretch>
            <a:fillRect/>
          </a:stretch>
        </p:blipFill>
        <p:spPr>
          <a:xfrm>
            <a:off x="6011863" y="2133799"/>
            <a:ext cx="4662487" cy="3496865"/>
          </a:xfrm>
        </p:spPr>
      </p:pic>
    </p:spTree>
    <p:extLst>
      <p:ext uri="{BB962C8B-B14F-4D97-AF65-F5344CB8AC3E}">
        <p14:creationId xmlns:p14="http://schemas.microsoft.com/office/powerpoint/2010/main" val="603005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fontScale="92500" lnSpcReduction="20000"/>
          </a:bodyPr>
          <a:lstStyle/>
          <a:p>
            <a:pPr marL="514350" indent="-514350">
              <a:buAutoNum type="arabicPeriod"/>
            </a:pPr>
            <a:r>
              <a:rPr lang="fi-FI" sz="3000" b="1" dirty="0"/>
              <a:t> </a:t>
            </a:r>
          </a:p>
          <a:p>
            <a:r>
              <a:rPr lang="fi-FI" sz="3000" b="1" dirty="0"/>
              <a:t>Kasvatustieteet</a:t>
            </a:r>
          </a:p>
          <a:p>
            <a:r>
              <a:rPr lang="fi-FI" sz="3000" b="1" dirty="0"/>
              <a:t>Kauppatieteet</a:t>
            </a:r>
          </a:p>
          <a:p>
            <a:r>
              <a:rPr lang="fi-FI" sz="3000" b="1" dirty="0"/>
              <a:t>Logopedia</a:t>
            </a:r>
          </a:p>
          <a:p>
            <a:r>
              <a:rPr lang="fi-FI" sz="3000" b="1" dirty="0"/>
              <a:t>Tietojärjestelmätiede</a:t>
            </a:r>
          </a:p>
          <a:p>
            <a:r>
              <a:rPr lang="fi-FI" sz="3000" b="1" dirty="0"/>
              <a:t>Valmennustiede</a:t>
            </a:r>
          </a:p>
          <a:p>
            <a:pPr fontAlgn="base"/>
            <a:br>
              <a:rPr lang="fi-FI" dirty="0"/>
            </a:br>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kolme muuta kirjoittamaasi ainetta, joista saat parhaat pisteet</a:t>
            </a:r>
          </a:p>
          <a:p>
            <a:endParaRPr lang="fi-FI" sz="3000" dirty="0"/>
          </a:p>
        </p:txBody>
      </p:sp>
      <p:pic>
        <p:nvPicPr>
          <p:cNvPr id="4" name="Kuva 3">
            <a:extLst>
              <a:ext uri="{FF2B5EF4-FFF2-40B4-BE49-F238E27FC236}">
                <a16:creationId xmlns:a16="http://schemas.microsoft.com/office/drawing/2014/main" id="{5758F15A-9F60-4A31-B9A5-AE4542CA9D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391373" y="84841"/>
            <a:ext cx="5665521" cy="6715634"/>
          </a:xfrm>
          <a:prstGeom prst="rect">
            <a:avLst/>
          </a:prstGeom>
        </p:spPr>
      </p:pic>
    </p:spTree>
    <p:extLst>
      <p:ext uri="{BB962C8B-B14F-4D97-AF65-F5344CB8AC3E}">
        <p14:creationId xmlns:p14="http://schemas.microsoft.com/office/powerpoint/2010/main" val="2195292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11813" y="179110"/>
            <a:ext cx="8168373" cy="2337848"/>
          </a:xfrm>
        </p:spPr>
        <p:txBody>
          <a:bodyPr/>
          <a:lstStyle/>
          <a:p>
            <a:pPr algn="ctr"/>
            <a:r>
              <a:rPr lang="fi-FI" dirty="0"/>
              <a:t>Kasvatusala ja opettajankoulutus</a:t>
            </a:r>
          </a:p>
        </p:txBody>
      </p:sp>
      <p:pic>
        <p:nvPicPr>
          <p:cNvPr id="4" name="Kuva 3">
            <a:extLst>
              <a:ext uri="{FF2B5EF4-FFF2-40B4-BE49-F238E27FC236}">
                <a16:creationId xmlns:a16="http://schemas.microsoft.com/office/drawing/2014/main" id="{24B45206-9AB4-4763-BC9D-6A802F00D9A7}"/>
              </a:ext>
            </a:extLst>
          </p:cNvPr>
          <p:cNvPicPr>
            <a:picLocks noChangeAspect="1"/>
          </p:cNvPicPr>
          <p:nvPr/>
        </p:nvPicPr>
        <p:blipFill>
          <a:blip r:embed="rId2"/>
          <a:stretch>
            <a:fillRect/>
          </a:stretch>
        </p:blipFill>
        <p:spPr>
          <a:xfrm>
            <a:off x="3171673" y="2831134"/>
            <a:ext cx="5848651" cy="3194214"/>
          </a:xfrm>
          <a:prstGeom prst="rect">
            <a:avLst/>
          </a:prstGeom>
        </p:spPr>
      </p:pic>
    </p:spTree>
    <p:extLst>
      <p:ext uri="{BB962C8B-B14F-4D97-AF65-F5344CB8AC3E}">
        <p14:creationId xmlns:p14="http://schemas.microsoft.com/office/powerpoint/2010/main" val="207767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56BE90D-177C-49B5-B68B-8FA0A2E28F60}"/>
              </a:ext>
            </a:extLst>
          </p:cNvPr>
          <p:cNvSpPr>
            <a:spLocks noGrp="1"/>
          </p:cNvSpPr>
          <p:nvPr>
            <p:ph type="title"/>
          </p:nvPr>
        </p:nvSpPr>
        <p:spPr/>
        <p:txBody>
          <a:bodyPr/>
          <a:lstStyle/>
          <a:p>
            <a:r>
              <a:rPr lang="fi-FI" dirty="0"/>
              <a:t>Seuraavat </a:t>
            </a:r>
            <a:r>
              <a:rPr lang="fi-FI" dirty="0" err="1"/>
              <a:t>opotunnit</a:t>
            </a:r>
            <a:r>
              <a:rPr lang="fi-FI" dirty="0"/>
              <a:t>:</a:t>
            </a:r>
          </a:p>
        </p:txBody>
      </p:sp>
      <p:sp>
        <p:nvSpPr>
          <p:cNvPr id="5" name="Sisällön paikkamerkki 4">
            <a:extLst>
              <a:ext uri="{FF2B5EF4-FFF2-40B4-BE49-F238E27FC236}">
                <a16:creationId xmlns:a16="http://schemas.microsoft.com/office/drawing/2014/main" id="{EEDCF1BA-2CC9-4903-90A0-53494378F555}"/>
              </a:ext>
            </a:extLst>
          </p:cNvPr>
          <p:cNvSpPr>
            <a:spLocks noGrp="1"/>
          </p:cNvSpPr>
          <p:nvPr>
            <p:ph idx="1"/>
          </p:nvPr>
        </p:nvSpPr>
        <p:spPr/>
        <p:txBody>
          <a:bodyPr/>
          <a:lstStyle/>
          <a:p>
            <a:r>
              <a:rPr lang="fi-FI" dirty="0"/>
              <a:t>To 14.11. klo 10.35 – 11.20 rehtorin yo-info</a:t>
            </a:r>
          </a:p>
          <a:p>
            <a:r>
              <a:rPr lang="fi-FI" dirty="0"/>
              <a:t>~15.11. yo-ilmoittautuminen aukeaa </a:t>
            </a:r>
          </a:p>
          <a:p>
            <a:r>
              <a:rPr lang="fi-FI" dirty="0"/>
              <a:t>Ma 18.11. klo 12.10 – 12.55</a:t>
            </a:r>
          </a:p>
        </p:txBody>
      </p:sp>
    </p:spTree>
    <p:extLst>
      <p:ext uri="{BB962C8B-B14F-4D97-AF65-F5344CB8AC3E}">
        <p14:creationId xmlns:p14="http://schemas.microsoft.com/office/powerpoint/2010/main" val="217641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Kasvatustiede</a:t>
            </a:r>
          </a:p>
        </p:txBody>
      </p:sp>
      <p:sp>
        <p:nvSpPr>
          <p:cNvPr id="3" name="Sisällön paikkamerkki 2"/>
          <p:cNvSpPr>
            <a:spLocks noGrp="1"/>
          </p:cNvSpPr>
          <p:nvPr>
            <p:ph idx="1"/>
          </p:nvPr>
        </p:nvSpPr>
        <p:spPr/>
        <p:txBody>
          <a:bodyPr>
            <a:normAutofit fontScale="92500" lnSpcReduction="10000"/>
          </a:bodyPr>
          <a:lstStyle/>
          <a:p>
            <a:pPr marL="0" indent="0">
              <a:buNone/>
            </a:pPr>
            <a:r>
              <a:rPr lang="fi-FI" dirty="0"/>
              <a:t>Opiskelupaikat (voit hakea kuuteen kohteeseen):</a:t>
            </a:r>
          </a:p>
          <a:p>
            <a:pPr lvl="1"/>
            <a:r>
              <a:rPr lang="fi-FI" b="1" dirty="0"/>
              <a:t>Helsingin yliopisto </a:t>
            </a:r>
            <a:r>
              <a:rPr lang="fi-FI" dirty="0"/>
              <a:t>(LO, VAKA, kotitalous, käsityö ja erityispedagogiikka, yleinen ja aikuiskasvatustiede)</a:t>
            </a:r>
          </a:p>
          <a:p>
            <a:pPr lvl="1"/>
            <a:r>
              <a:rPr lang="fi-FI" b="1" dirty="0"/>
              <a:t>Itä-Suomen yliopisto, Joensuu </a:t>
            </a:r>
            <a:r>
              <a:rPr lang="fi-FI" dirty="0"/>
              <a:t>(LO, VAKA, kotitalous, käsityö ja erityisopettaja, erityisluokanopettaja ja opo)</a:t>
            </a:r>
          </a:p>
          <a:p>
            <a:pPr lvl="1"/>
            <a:r>
              <a:rPr lang="fi-FI" b="1" dirty="0"/>
              <a:t>Jyväskylän yliopisto </a:t>
            </a:r>
            <a:r>
              <a:rPr lang="fi-FI" dirty="0"/>
              <a:t>(LO, VAKA, erityispedagogiikka, yleinen ja aikuiskasvatustiede</a:t>
            </a:r>
          </a:p>
          <a:p>
            <a:pPr lvl="1"/>
            <a:r>
              <a:rPr lang="fi-FI" b="1" dirty="0"/>
              <a:t>Lapin yliopisto </a:t>
            </a:r>
            <a:r>
              <a:rPr lang="fi-FI" dirty="0"/>
              <a:t>(LO, yleinen kasvatustiede, </a:t>
            </a:r>
            <a:r>
              <a:rPr lang="fi-FI" b="1" dirty="0"/>
              <a:t>kestävyyskasvatus</a:t>
            </a:r>
            <a:r>
              <a:rPr lang="fi-FI" dirty="0"/>
              <a:t>)</a:t>
            </a:r>
          </a:p>
          <a:p>
            <a:pPr lvl="1"/>
            <a:r>
              <a:rPr lang="fi-FI" b="1" dirty="0"/>
              <a:t>Oulun yliopisto </a:t>
            </a:r>
            <a:r>
              <a:rPr lang="fi-FI" dirty="0"/>
              <a:t>(LO, VAKA, erityispedagogiikka, kasvatustieteet sekä </a:t>
            </a:r>
            <a:r>
              <a:rPr lang="fi-FI" b="1" dirty="0"/>
              <a:t>oppimistieteet</a:t>
            </a:r>
            <a:r>
              <a:rPr lang="fi-FI" dirty="0"/>
              <a:t>)</a:t>
            </a:r>
          </a:p>
          <a:p>
            <a:pPr lvl="1"/>
            <a:r>
              <a:rPr lang="fi-FI" b="1" dirty="0"/>
              <a:t>Tampereen yliopisto </a:t>
            </a:r>
            <a:r>
              <a:rPr lang="fi-FI" dirty="0"/>
              <a:t>(LO, VAKA, elinikäinen oppiminen ja kasvatus -&gt; </a:t>
            </a:r>
            <a:r>
              <a:rPr lang="fi-FI" b="1" dirty="0"/>
              <a:t>näyttöreitti</a:t>
            </a:r>
            <a:r>
              <a:rPr lang="fi-FI" dirty="0"/>
              <a:t>)</a:t>
            </a:r>
          </a:p>
          <a:p>
            <a:pPr lvl="1"/>
            <a:r>
              <a:rPr lang="fi-FI" b="1" dirty="0"/>
              <a:t>Turun yliopisto </a:t>
            </a:r>
            <a:r>
              <a:rPr lang="fi-FI" dirty="0"/>
              <a:t>(LO, kasvatustieteet) Rauma (LO, varhaiskasvatus, käsityö)</a:t>
            </a:r>
          </a:p>
          <a:p>
            <a:pPr lvl="1"/>
            <a:r>
              <a:rPr lang="fi-FI" dirty="0"/>
              <a:t>Åbo Akademi (</a:t>
            </a:r>
            <a:r>
              <a:rPr lang="fi-FI" dirty="0" err="1"/>
              <a:t>ru</a:t>
            </a:r>
            <a:r>
              <a:rPr lang="fi-FI" dirty="0"/>
              <a:t>: LO, VAKA, kotitalous, erityisopettaja, kielikylpyohjelmat, yleinen kasvatustiede)</a:t>
            </a:r>
          </a:p>
        </p:txBody>
      </p:sp>
    </p:spTree>
    <p:extLst>
      <p:ext uri="{BB962C8B-B14F-4D97-AF65-F5344CB8AC3E}">
        <p14:creationId xmlns:p14="http://schemas.microsoft.com/office/powerpoint/2010/main" val="4052203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Kasvatustieteen opiskelijavalinta:</a:t>
            </a:r>
            <a:endParaRPr lang="fi-FI" dirty="0"/>
          </a:p>
        </p:txBody>
      </p:sp>
      <p:sp>
        <p:nvSpPr>
          <p:cNvPr id="3" name="Sisällön paikkamerkki 2"/>
          <p:cNvSpPr>
            <a:spLocks noGrp="1"/>
          </p:cNvSpPr>
          <p:nvPr>
            <p:ph idx="1"/>
          </p:nvPr>
        </p:nvSpPr>
        <p:spPr>
          <a:xfrm>
            <a:off x="676656" y="2011680"/>
            <a:ext cx="10753725" cy="4473961"/>
          </a:xfrm>
        </p:spPr>
        <p:txBody>
          <a:bodyPr>
            <a:normAutofit/>
          </a:bodyPr>
          <a:lstStyle/>
          <a:p>
            <a:pPr marL="0" indent="0">
              <a:buNone/>
            </a:pPr>
            <a:r>
              <a:rPr lang="fi-FI" dirty="0"/>
              <a:t>Todistusvalinta:</a:t>
            </a:r>
          </a:p>
          <a:p>
            <a:pPr marL="0" indent="0">
              <a:buNone/>
            </a:pPr>
            <a:r>
              <a:rPr lang="fi-FI" dirty="0"/>
              <a:t>	</a:t>
            </a:r>
            <a:r>
              <a:rPr lang="fi-FI" b="1" dirty="0"/>
              <a:t>AI</a:t>
            </a:r>
          </a:p>
          <a:p>
            <a:pPr marL="0" indent="0">
              <a:buNone/>
            </a:pPr>
            <a:r>
              <a:rPr lang="fi-FI" b="1" dirty="0"/>
              <a:t>	MAA/B</a:t>
            </a:r>
          </a:p>
          <a:p>
            <a:pPr marL="0" indent="0">
              <a:buNone/>
            </a:pPr>
            <a:r>
              <a:rPr lang="fi-FI" b="1" dirty="0"/>
              <a:t>	Kolme muuta, parhaat pisteet tuottavaa ainetta.</a:t>
            </a:r>
          </a:p>
          <a:p>
            <a:pPr marL="0" indent="0">
              <a:buNone/>
            </a:pPr>
            <a:r>
              <a:rPr lang="fi-FI" dirty="0"/>
              <a:t>Opettajankoulutuksiin ohi VAKAVA-kokeen todistusvalinnalla, jonka jälkeen soveltuvuuskoe.</a:t>
            </a:r>
          </a:p>
          <a:p>
            <a:pPr marL="0" indent="0">
              <a:buNone/>
            </a:pPr>
            <a:endParaRPr lang="fi-FI" dirty="0"/>
          </a:p>
        </p:txBody>
      </p:sp>
    </p:spTree>
    <p:extLst>
      <p:ext uri="{BB962C8B-B14F-4D97-AF65-F5344CB8AC3E}">
        <p14:creationId xmlns:p14="http://schemas.microsoft.com/office/powerpoint/2010/main" val="2873073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09" y="655783"/>
            <a:ext cx="5865091" cy="3633413"/>
          </a:xfrm>
        </p:spPr>
        <p:txBody>
          <a:bodyPr/>
          <a:lstStyle/>
          <a:p>
            <a:pPr algn="ctr"/>
            <a:r>
              <a:rPr lang="fi-FI" dirty="0"/>
              <a:t>Kauppatiede</a:t>
            </a:r>
          </a:p>
        </p:txBody>
      </p:sp>
      <p:pic>
        <p:nvPicPr>
          <p:cNvPr id="4" name="Kuva 3">
            <a:extLst>
              <a:ext uri="{FF2B5EF4-FFF2-40B4-BE49-F238E27FC236}">
                <a16:creationId xmlns:a16="http://schemas.microsoft.com/office/drawing/2014/main" id="{32E2D6D4-2E99-4211-B65C-F14AD1D81873}"/>
              </a:ext>
            </a:extLst>
          </p:cNvPr>
          <p:cNvPicPr>
            <a:picLocks noChangeAspect="1"/>
          </p:cNvPicPr>
          <p:nvPr/>
        </p:nvPicPr>
        <p:blipFill>
          <a:blip r:embed="rId2"/>
          <a:stretch>
            <a:fillRect/>
          </a:stretch>
        </p:blipFill>
        <p:spPr>
          <a:xfrm>
            <a:off x="6284536" y="2294362"/>
            <a:ext cx="5372376" cy="2654436"/>
          </a:xfrm>
          <a:prstGeom prst="rect">
            <a:avLst/>
          </a:prstGeom>
        </p:spPr>
      </p:pic>
    </p:spTree>
    <p:extLst>
      <p:ext uri="{BB962C8B-B14F-4D97-AF65-F5344CB8AC3E}">
        <p14:creationId xmlns:p14="http://schemas.microsoft.com/office/powerpoint/2010/main" val="29750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Kauppatiede</a:t>
            </a:r>
          </a:p>
        </p:txBody>
      </p:sp>
      <p:sp>
        <p:nvSpPr>
          <p:cNvPr id="3" name="Sisällön paikkamerkki 2"/>
          <p:cNvSpPr>
            <a:spLocks noGrp="1"/>
          </p:cNvSpPr>
          <p:nvPr>
            <p:ph idx="1"/>
          </p:nvPr>
        </p:nvSpPr>
        <p:spPr/>
        <p:txBody>
          <a:bodyPr>
            <a:normAutofit lnSpcReduction="10000"/>
          </a:bodyPr>
          <a:lstStyle/>
          <a:p>
            <a:r>
              <a:rPr lang="fi-FI" dirty="0"/>
              <a:t>Todistusvalinta 60%</a:t>
            </a:r>
          </a:p>
          <a:p>
            <a:r>
              <a:rPr lang="fi-FI" dirty="0"/>
              <a:t>AI, MAA/B + kolme muuta parhaat pisteet tuottavaa ainetta.</a:t>
            </a:r>
          </a:p>
          <a:p>
            <a:r>
              <a:rPr lang="fi-FI" dirty="0"/>
              <a:t>Valintakoe 40%</a:t>
            </a:r>
          </a:p>
          <a:p>
            <a:r>
              <a:rPr lang="fi-FI" dirty="0"/>
              <a:t>Koe </a:t>
            </a:r>
            <a:r>
              <a:rPr lang="fi-FI" dirty="0" err="1"/>
              <a:t>monivalinta</a:t>
            </a:r>
            <a:r>
              <a:rPr lang="fi-FI" dirty="0"/>
              <a:t>- ja väittämäkoe</a:t>
            </a:r>
          </a:p>
          <a:p>
            <a:pPr lvl="1"/>
            <a:r>
              <a:rPr lang="fi-FI" dirty="0"/>
              <a:t>Lukion kurssit:</a:t>
            </a:r>
          </a:p>
          <a:p>
            <a:pPr lvl="1"/>
            <a:r>
              <a:rPr lang="fi-FI" dirty="0"/>
              <a:t>YH02 = taloustieto</a:t>
            </a:r>
          </a:p>
          <a:p>
            <a:pPr lvl="1"/>
            <a:r>
              <a:rPr lang="fi-FI" dirty="0"/>
              <a:t>HI01 = ihminen ympäristön ja yhteiskunnan muutoksessa</a:t>
            </a:r>
          </a:p>
          <a:p>
            <a:pPr lvl="1"/>
            <a:r>
              <a:rPr lang="fi-FI" dirty="0"/>
              <a:t>Tilastot ja todennäköisyys = MAB05, MAB08 ja MAA10</a:t>
            </a:r>
          </a:p>
          <a:p>
            <a:r>
              <a:rPr lang="fi-FI" dirty="0"/>
              <a:t>Kauppatieteet.fi</a:t>
            </a:r>
          </a:p>
          <a:p>
            <a:endParaRPr lang="fi-FI" dirty="0"/>
          </a:p>
          <a:p>
            <a:endParaRPr lang="fi-FI" dirty="0"/>
          </a:p>
          <a:p>
            <a:endParaRPr lang="fi-FI" dirty="0"/>
          </a:p>
          <a:p>
            <a:pPr marL="0" indent="0">
              <a:buNone/>
            </a:pPr>
            <a:endParaRPr lang="fi-FI" dirty="0"/>
          </a:p>
          <a:p>
            <a:endParaRPr lang="fi-FI" dirty="0"/>
          </a:p>
        </p:txBody>
      </p:sp>
    </p:spTree>
    <p:extLst>
      <p:ext uri="{BB962C8B-B14F-4D97-AF65-F5344CB8AC3E}">
        <p14:creationId xmlns:p14="http://schemas.microsoft.com/office/powerpoint/2010/main" val="204722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93756" y="858877"/>
            <a:ext cx="5802244" cy="3723313"/>
          </a:xfrm>
        </p:spPr>
        <p:txBody>
          <a:bodyPr/>
          <a:lstStyle/>
          <a:p>
            <a:pPr algn="ctr"/>
            <a:r>
              <a:rPr lang="fi-FI" dirty="0"/>
              <a:t>Logopedia</a:t>
            </a:r>
          </a:p>
        </p:txBody>
      </p:sp>
      <p:pic>
        <p:nvPicPr>
          <p:cNvPr id="4" name="Kuva 3">
            <a:extLst>
              <a:ext uri="{FF2B5EF4-FFF2-40B4-BE49-F238E27FC236}">
                <a16:creationId xmlns:a16="http://schemas.microsoft.com/office/drawing/2014/main" id="{D1FEAF1D-D37C-439F-9AC6-E7FBABEB1B59}"/>
              </a:ext>
            </a:extLst>
          </p:cNvPr>
          <p:cNvPicPr>
            <a:picLocks noChangeAspect="1"/>
          </p:cNvPicPr>
          <p:nvPr/>
        </p:nvPicPr>
        <p:blipFill>
          <a:blip r:embed="rId2"/>
          <a:stretch>
            <a:fillRect/>
          </a:stretch>
        </p:blipFill>
        <p:spPr>
          <a:xfrm>
            <a:off x="6303606" y="1330217"/>
            <a:ext cx="5594638" cy="4197566"/>
          </a:xfrm>
          <a:prstGeom prst="rect">
            <a:avLst/>
          </a:prstGeom>
        </p:spPr>
      </p:pic>
    </p:spTree>
    <p:extLst>
      <p:ext uri="{BB962C8B-B14F-4D97-AF65-F5344CB8AC3E}">
        <p14:creationId xmlns:p14="http://schemas.microsoft.com/office/powerpoint/2010/main" val="125354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Logopedia</a:t>
            </a:r>
            <a:r>
              <a:rPr lang="fi-FI" dirty="0"/>
              <a:t> </a:t>
            </a:r>
          </a:p>
        </p:txBody>
      </p:sp>
      <p:sp>
        <p:nvSpPr>
          <p:cNvPr id="3" name="Sisällön paikkamerkki 2"/>
          <p:cNvSpPr>
            <a:spLocks noGrp="1"/>
          </p:cNvSpPr>
          <p:nvPr>
            <p:ph idx="1"/>
          </p:nvPr>
        </p:nvSpPr>
        <p:spPr/>
        <p:txBody>
          <a:bodyPr>
            <a:normAutofit/>
          </a:bodyPr>
          <a:lstStyle/>
          <a:p>
            <a:r>
              <a:rPr lang="fi-FI" dirty="0"/>
              <a:t>Helsinki, Tampere, Turku, Oulu, Joensuu</a:t>
            </a:r>
          </a:p>
          <a:p>
            <a:r>
              <a:rPr lang="fi-FI" dirty="0"/>
              <a:t>70% </a:t>
            </a:r>
            <a:r>
              <a:rPr lang="fi-FI" dirty="0" err="1"/>
              <a:t>todistusvalinnall</a:t>
            </a:r>
            <a:endParaRPr lang="fi-FI" dirty="0"/>
          </a:p>
          <a:p>
            <a:r>
              <a:rPr lang="fi-FI" dirty="0"/>
              <a:t>Valintakoe yhteinen psykologian kanssa</a:t>
            </a:r>
          </a:p>
          <a:p>
            <a:r>
              <a:rPr lang="fi-FI" dirty="0"/>
              <a:t>Tehtävät monivalintoja</a:t>
            </a:r>
          </a:p>
          <a:p>
            <a:r>
              <a:rPr lang="fi-FI" dirty="0"/>
              <a:t>Oulun yliopiston logopedian esittelyvideo:</a:t>
            </a:r>
          </a:p>
          <a:p>
            <a:r>
              <a:rPr lang="fi-FI" dirty="0">
                <a:hlinkClick r:id="rId2"/>
              </a:rPr>
              <a:t>https://youtu.be/d_J1nFntCP8</a:t>
            </a:r>
            <a:r>
              <a:rPr lang="fi-FI" dirty="0"/>
              <a:t> </a:t>
            </a:r>
          </a:p>
          <a:p>
            <a:endParaRPr lang="fi-FI" dirty="0"/>
          </a:p>
        </p:txBody>
      </p:sp>
    </p:spTree>
    <p:extLst>
      <p:ext uri="{BB962C8B-B14F-4D97-AF65-F5344CB8AC3E}">
        <p14:creationId xmlns:p14="http://schemas.microsoft.com/office/powerpoint/2010/main" val="385658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a:bodyPr>
          <a:lstStyle/>
          <a:p>
            <a:r>
              <a:rPr lang="fi-FI" sz="3000" b="1" dirty="0"/>
              <a:t>2. Maantiede</a:t>
            </a:r>
          </a:p>
          <a:p>
            <a:pPr fontAlgn="base"/>
            <a:br>
              <a:rPr lang="fi-FI" dirty="0"/>
            </a:br>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maantiede</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kaksi muuta kirjoittamaasi ainetta, joista saat parhaat pisteet</a:t>
            </a:r>
          </a:p>
          <a:p>
            <a:pPr fontAlgn="base"/>
            <a:endParaRPr lang="fi-FI" sz="3000" dirty="0"/>
          </a:p>
        </p:txBody>
      </p:sp>
      <p:pic>
        <p:nvPicPr>
          <p:cNvPr id="3" name="Kuva 2">
            <a:extLst>
              <a:ext uri="{FF2B5EF4-FFF2-40B4-BE49-F238E27FC236}">
                <a16:creationId xmlns:a16="http://schemas.microsoft.com/office/drawing/2014/main" id="{7DC3C00D-E36B-4365-A185-25455DEC95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951345" y="149095"/>
            <a:ext cx="5587063" cy="6559810"/>
          </a:xfrm>
          <a:prstGeom prst="rect">
            <a:avLst/>
          </a:prstGeom>
        </p:spPr>
      </p:pic>
    </p:spTree>
    <p:extLst>
      <p:ext uri="{BB962C8B-B14F-4D97-AF65-F5344CB8AC3E}">
        <p14:creationId xmlns:p14="http://schemas.microsoft.com/office/powerpoint/2010/main" val="3827158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FEDE2E-F4D3-4109-B3C2-93F8FC8AEC62}"/>
              </a:ext>
            </a:extLst>
          </p:cNvPr>
          <p:cNvSpPr>
            <a:spLocks noGrp="1"/>
          </p:cNvSpPr>
          <p:nvPr>
            <p:ph type="title"/>
          </p:nvPr>
        </p:nvSpPr>
        <p:spPr/>
        <p:txBody>
          <a:bodyPr/>
          <a:lstStyle/>
          <a:p>
            <a:r>
              <a:rPr lang="fi-FI" dirty="0"/>
              <a:t>Maantiede</a:t>
            </a:r>
          </a:p>
        </p:txBody>
      </p:sp>
      <p:sp>
        <p:nvSpPr>
          <p:cNvPr id="3" name="Sisällön paikkamerkki 2">
            <a:extLst>
              <a:ext uri="{FF2B5EF4-FFF2-40B4-BE49-F238E27FC236}">
                <a16:creationId xmlns:a16="http://schemas.microsoft.com/office/drawing/2014/main" id="{9DBA82DF-9F2F-4A26-BD9B-C10A90FDBD79}"/>
              </a:ext>
            </a:extLst>
          </p:cNvPr>
          <p:cNvSpPr>
            <a:spLocks noGrp="1"/>
          </p:cNvSpPr>
          <p:nvPr>
            <p:ph idx="1"/>
          </p:nvPr>
        </p:nvSpPr>
        <p:spPr/>
        <p:txBody>
          <a:bodyPr/>
          <a:lstStyle/>
          <a:p>
            <a:r>
              <a:rPr lang="fi-FI" b="1" dirty="0"/>
              <a:t>Maantiede</a:t>
            </a:r>
            <a:r>
              <a:rPr lang="fi-FI" dirty="0"/>
              <a:t>:</a:t>
            </a:r>
          </a:p>
          <a:p>
            <a:r>
              <a:rPr lang="fi-FI" dirty="0"/>
              <a:t>- Helsinki, Oulu, Turku, Joensuu</a:t>
            </a:r>
          </a:p>
          <a:p>
            <a:r>
              <a:rPr lang="fi-FI" dirty="0"/>
              <a:t>- 55-57% todistusvalinnalla</a:t>
            </a:r>
          </a:p>
          <a:p>
            <a:endParaRPr lang="fi-FI" dirty="0"/>
          </a:p>
        </p:txBody>
      </p:sp>
    </p:spTree>
    <p:extLst>
      <p:ext uri="{BB962C8B-B14F-4D97-AF65-F5344CB8AC3E}">
        <p14:creationId xmlns:p14="http://schemas.microsoft.com/office/powerpoint/2010/main" val="62133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lnSpcReduction="10000"/>
          </a:bodyPr>
          <a:lstStyle/>
          <a:p>
            <a:r>
              <a:rPr lang="fi-FI" sz="3000" b="1" dirty="0"/>
              <a:t>3. Psykologia</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psykologia</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kaksi muuta kirjoittamaasi ainetta, joista saat parhaat pisteet</a:t>
            </a:r>
          </a:p>
          <a:p>
            <a:endParaRPr lang="fi-FI" sz="3000" dirty="0"/>
          </a:p>
          <a:p>
            <a:pPr fontAlgn="base"/>
            <a:br>
              <a:rPr lang="fi-FI" dirty="0"/>
            </a:br>
            <a:endParaRPr lang="fi-FI" sz="3000" dirty="0"/>
          </a:p>
        </p:txBody>
      </p:sp>
      <p:pic>
        <p:nvPicPr>
          <p:cNvPr id="4" name="Kuva 3">
            <a:extLst>
              <a:ext uri="{FF2B5EF4-FFF2-40B4-BE49-F238E27FC236}">
                <a16:creationId xmlns:a16="http://schemas.microsoft.com/office/drawing/2014/main" id="{D1A21AD9-0E47-4AA7-AFC7-5274394F39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756657" y="146533"/>
            <a:ext cx="5461240" cy="6564934"/>
          </a:xfrm>
          <a:prstGeom prst="rect">
            <a:avLst/>
          </a:prstGeom>
        </p:spPr>
      </p:pic>
    </p:spTree>
    <p:extLst>
      <p:ext uri="{BB962C8B-B14F-4D97-AF65-F5344CB8AC3E}">
        <p14:creationId xmlns:p14="http://schemas.microsoft.com/office/powerpoint/2010/main" val="238602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Psykologia</a:t>
            </a:r>
          </a:p>
        </p:txBody>
      </p:sp>
      <p:sp>
        <p:nvSpPr>
          <p:cNvPr id="3" name="Sisällön paikkamerkki 2"/>
          <p:cNvSpPr>
            <a:spLocks noGrp="1"/>
          </p:cNvSpPr>
          <p:nvPr>
            <p:ph idx="1"/>
          </p:nvPr>
        </p:nvSpPr>
        <p:spPr>
          <a:xfrm>
            <a:off x="676656" y="2011680"/>
            <a:ext cx="10753725" cy="4346787"/>
          </a:xfrm>
        </p:spPr>
        <p:txBody>
          <a:bodyPr>
            <a:normAutofit/>
          </a:bodyPr>
          <a:lstStyle/>
          <a:p>
            <a:r>
              <a:rPr lang="fi-FI" dirty="0"/>
              <a:t>Valintakoeyhteistyö: </a:t>
            </a:r>
            <a:r>
              <a:rPr lang="fi-FI" b="1" dirty="0"/>
              <a:t>Helsinki, Itä-Suomen yliopisto (Joensuu), Jyväskylä, Tampere, Turku, Oulu</a:t>
            </a:r>
          </a:p>
          <a:p>
            <a:r>
              <a:rPr lang="fi-FI" dirty="0"/>
              <a:t>Ennakointia valintakokeesta:</a:t>
            </a:r>
          </a:p>
          <a:p>
            <a:pPr lvl="1"/>
            <a:r>
              <a:rPr lang="fi-FI" dirty="0" err="1"/>
              <a:t>Matemaattis</a:t>
            </a:r>
            <a:r>
              <a:rPr lang="fi-FI" dirty="0"/>
              <a:t>-loogisten menetelmien ymmärtäminen</a:t>
            </a:r>
          </a:p>
          <a:p>
            <a:pPr lvl="1"/>
            <a:r>
              <a:rPr lang="fi-FI" dirty="0"/>
              <a:t>Laskemista vaativia tehtäviä</a:t>
            </a:r>
          </a:p>
          <a:p>
            <a:pPr lvl="1"/>
            <a:r>
              <a:rPr lang="fi-FI" dirty="0"/>
              <a:t>Taulukoita, kuvia, kaavoja</a:t>
            </a:r>
            <a:endParaRPr lang="fi-FI" b="1" dirty="0"/>
          </a:p>
          <a:p>
            <a:r>
              <a:rPr lang="fi-FI" dirty="0"/>
              <a:t>60% uusista opiskelijoista yo-tutkinnon perusteella, 40% valintakokeella</a:t>
            </a:r>
          </a:p>
          <a:p>
            <a:pPr lvl="1"/>
            <a:endParaRPr lang="fi-FI" dirty="0"/>
          </a:p>
          <a:p>
            <a:endParaRPr lang="fi-FI" dirty="0"/>
          </a:p>
          <a:p>
            <a:endParaRPr lang="fi-FI" dirty="0"/>
          </a:p>
        </p:txBody>
      </p:sp>
    </p:spTree>
    <p:extLst>
      <p:ext uri="{BB962C8B-B14F-4D97-AF65-F5344CB8AC3E}">
        <p14:creationId xmlns:p14="http://schemas.microsoft.com/office/powerpoint/2010/main" val="411745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4273CC-20EB-4B45-B125-422412745171}"/>
              </a:ext>
            </a:extLst>
          </p:cNvPr>
          <p:cNvSpPr>
            <a:spLocks noGrp="1"/>
          </p:cNvSpPr>
          <p:nvPr>
            <p:ph type="ctrTitle"/>
          </p:nvPr>
        </p:nvSpPr>
        <p:spPr/>
        <p:txBody>
          <a:bodyPr/>
          <a:lstStyle/>
          <a:p>
            <a:pPr algn="ctr"/>
            <a:r>
              <a:rPr lang="fi-FI" dirty="0"/>
              <a:t>Tarkista yo-suunnitelmasi!</a:t>
            </a:r>
          </a:p>
        </p:txBody>
      </p:sp>
    </p:spTree>
    <p:extLst>
      <p:ext uri="{BB962C8B-B14F-4D97-AF65-F5344CB8AC3E}">
        <p14:creationId xmlns:p14="http://schemas.microsoft.com/office/powerpoint/2010/main" val="99600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lnSpcReduction="10000"/>
          </a:bodyPr>
          <a:lstStyle/>
          <a:p>
            <a:pPr fontAlgn="base"/>
            <a:r>
              <a:rPr lang="fi-FI" sz="3000" b="1" dirty="0"/>
              <a:t>4. Kirjallisuustieteet, kotimaiset kielet, kulttuurien tutkimus, liikunnan yhteiskuntatieteet, oikeustieteet, taiteiden tutkimus, vieraat kielet </a:t>
            </a:r>
            <a:r>
              <a:rPr lang="fi-FI" sz="3000" b="1" dirty="0" err="1"/>
              <a:t>alkeistasolta</a:t>
            </a:r>
            <a:r>
              <a:rPr lang="fi-FI" sz="3000" b="1" dirty="0"/>
              <a:t>, viestintätieteet ja yhteiskuntatieteet</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neljä muuta kirjoittamaasi ainetta, joista saat parhaat pisteet</a:t>
            </a:r>
          </a:p>
          <a:p>
            <a:pPr fontAlgn="base"/>
            <a:r>
              <a:rPr lang="fi-FI" sz="3000" dirty="0"/>
              <a:t> </a:t>
            </a:r>
          </a:p>
        </p:txBody>
      </p:sp>
      <p:pic>
        <p:nvPicPr>
          <p:cNvPr id="4" name="Kuva 3">
            <a:extLst>
              <a:ext uri="{FF2B5EF4-FFF2-40B4-BE49-F238E27FC236}">
                <a16:creationId xmlns:a16="http://schemas.microsoft.com/office/drawing/2014/main" id="{38773A7C-1596-46BB-84DA-674FC94436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096000" y="141273"/>
            <a:ext cx="5574384" cy="6599271"/>
          </a:xfrm>
          <a:prstGeom prst="rect">
            <a:avLst/>
          </a:prstGeom>
        </p:spPr>
      </p:pic>
    </p:spTree>
    <p:extLst>
      <p:ext uri="{BB962C8B-B14F-4D97-AF65-F5344CB8AC3E}">
        <p14:creationId xmlns:p14="http://schemas.microsoft.com/office/powerpoint/2010/main" val="2095551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Kielten kandi- ja maisteritutkinnot:</a:t>
            </a:r>
          </a:p>
        </p:txBody>
      </p:sp>
      <p:sp>
        <p:nvSpPr>
          <p:cNvPr id="3" name="Sisällön paikkamerkki 2"/>
          <p:cNvSpPr>
            <a:spLocks noGrp="1"/>
          </p:cNvSpPr>
          <p:nvPr>
            <p:ph idx="1"/>
          </p:nvPr>
        </p:nvSpPr>
        <p:spPr/>
        <p:txBody>
          <a:bodyPr>
            <a:normAutofit fontScale="92500" lnSpcReduction="10000"/>
          </a:bodyPr>
          <a:lstStyle/>
          <a:p>
            <a:pPr>
              <a:buFont typeface="Arial" panose="020B0604020202020204" pitchFamily="34" charset="0"/>
              <a:buChar char="•"/>
            </a:pPr>
            <a:r>
              <a:rPr lang="fi-FI" dirty="0"/>
              <a:t> </a:t>
            </a:r>
            <a:r>
              <a:rPr lang="fi-FI" b="1" dirty="0"/>
              <a:t>Suomen kieli- ja kirjallisuus</a:t>
            </a:r>
            <a:r>
              <a:rPr lang="fi-FI" dirty="0"/>
              <a:t>: Oulu, Helsinki, Itä-Suomen yliopisto, Tampere, Jyväskylä </a:t>
            </a:r>
          </a:p>
          <a:p>
            <a:pPr>
              <a:buFont typeface="Arial" panose="020B0604020202020204" pitchFamily="34" charset="0"/>
              <a:buChar char="•"/>
            </a:pPr>
            <a:r>
              <a:rPr lang="fi-FI" dirty="0"/>
              <a:t> </a:t>
            </a:r>
            <a:r>
              <a:rPr lang="fi-FI" b="1" dirty="0"/>
              <a:t>Englanti</a:t>
            </a:r>
            <a:r>
              <a:rPr lang="fi-FI" dirty="0"/>
              <a:t>: Oulu, Helsinki, Itä-Suomen yliopisto, Tampere, Turku, Jyväskylä</a:t>
            </a:r>
          </a:p>
          <a:p>
            <a:pPr>
              <a:buFont typeface="Arial" panose="020B0604020202020204" pitchFamily="34" charset="0"/>
              <a:buChar char="•"/>
            </a:pPr>
            <a:r>
              <a:rPr lang="fi-FI" dirty="0"/>
              <a:t> </a:t>
            </a:r>
            <a:r>
              <a:rPr lang="fi-FI" b="1" dirty="0"/>
              <a:t>Ruotsi</a:t>
            </a:r>
            <a:r>
              <a:rPr lang="fi-FI" dirty="0"/>
              <a:t>: Helsinki, Oulu, Itä-Suomen yliopisto, Tampere, Jyväskylä</a:t>
            </a:r>
          </a:p>
          <a:p>
            <a:pPr>
              <a:buFont typeface="Arial" panose="020B0604020202020204" pitchFamily="34" charset="0"/>
              <a:buChar char="•"/>
            </a:pPr>
            <a:r>
              <a:rPr lang="fi-FI" dirty="0"/>
              <a:t> </a:t>
            </a:r>
            <a:r>
              <a:rPr lang="fi-FI" b="1" dirty="0"/>
              <a:t>Ranska</a:t>
            </a:r>
            <a:r>
              <a:rPr lang="fi-FI" dirty="0"/>
              <a:t>: Helsinki, Turku, Jyväskylä</a:t>
            </a:r>
          </a:p>
          <a:p>
            <a:pPr>
              <a:buFont typeface="Arial" panose="020B0604020202020204" pitchFamily="34" charset="0"/>
              <a:buChar char="•"/>
            </a:pPr>
            <a:r>
              <a:rPr lang="fi-FI" dirty="0"/>
              <a:t> </a:t>
            </a:r>
            <a:r>
              <a:rPr lang="fi-FI" b="1" dirty="0"/>
              <a:t>Espanja</a:t>
            </a:r>
            <a:r>
              <a:rPr lang="fi-FI" dirty="0"/>
              <a:t>: Helsinki, Turku</a:t>
            </a:r>
          </a:p>
          <a:p>
            <a:pPr>
              <a:buFont typeface="Arial" panose="020B0604020202020204" pitchFamily="34" charset="0"/>
              <a:buChar char="•"/>
            </a:pPr>
            <a:r>
              <a:rPr lang="fi-FI" dirty="0"/>
              <a:t> </a:t>
            </a:r>
            <a:r>
              <a:rPr lang="fi-FI" b="1" dirty="0"/>
              <a:t>Saksa</a:t>
            </a:r>
            <a:r>
              <a:rPr lang="fi-FI" dirty="0"/>
              <a:t>: Helsinki, Oulu, Turku, Tampere, Jyväskylä</a:t>
            </a:r>
          </a:p>
          <a:p>
            <a:pPr>
              <a:buFont typeface="Arial" panose="020B0604020202020204" pitchFamily="34" charset="0"/>
              <a:buChar char="•"/>
            </a:pPr>
            <a:r>
              <a:rPr lang="fi-FI" dirty="0"/>
              <a:t> </a:t>
            </a:r>
            <a:r>
              <a:rPr lang="fi-FI" b="1" dirty="0"/>
              <a:t>Venäjä</a:t>
            </a:r>
            <a:r>
              <a:rPr lang="fi-FI" dirty="0"/>
              <a:t>: Helsinki, Tampere, Itä-Suomen yliopisto, Jyväskylä</a:t>
            </a:r>
          </a:p>
          <a:p>
            <a:pPr>
              <a:buFont typeface="Arial" panose="020B0604020202020204" pitchFamily="34" charset="0"/>
              <a:buChar char="•"/>
            </a:pPr>
            <a:r>
              <a:rPr lang="fi-FI" dirty="0"/>
              <a:t> </a:t>
            </a:r>
            <a:r>
              <a:rPr lang="fi-FI" b="1" dirty="0"/>
              <a:t>Ranska</a:t>
            </a:r>
            <a:r>
              <a:rPr lang="fi-FI" dirty="0"/>
              <a:t> Helsingin yliopistossa: </a:t>
            </a:r>
            <a:r>
              <a:rPr lang="fi-FI" dirty="0">
                <a:hlinkClick r:id="rId2"/>
              </a:rPr>
              <a:t>https://www.youtube.com/watch?v=vDv70IX5f7U</a:t>
            </a:r>
            <a:r>
              <a:rPr lang="fi-FI" dirty="0"/>
              <a:t> </a:t>
            </a:r>
          </a:p>
          <a:p>
            <a:pPr>
              <a:buFont typeface="Arial" panose="020B0604020202020204" pitchFamily="34" charset="0"/>
              <a:buChar char="•"/>
            </a:pPr>
            <a:r>
              <a:rPr lang="fi-FI" dirty="0"/>
              <a:t> </a:t>
            </a:r>
            <a:r>
              <a:rPr lang="fi-FI" b="1" dirty="0"/>
              <a:t>Viittomakielen asiantuntija</a:t>
            </a:r>
            <a:r>
              <a:rPr lang="fi-FI" dirty="0"/>
              <a:t>: Jyväskylä</a:t>
            </a:r>
          </a:p>
        </p:txBody>
      </p:sp>
    </p:spTree>
    <p:extLst>
      <p:ext uri="{BB962C8B-B14F-4D97-AF65-F5344CB8AC3E}">
        <p14:creationId xmlns:p14="http://schemas.microsoft.com/office/powerpoint/2010/main" val="3179275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09" y="655782"/>
            <a:ext cx="11471563" cy="3812249"/>
          </a:xfrm>
        </p:spPr>
        <p:txBody>
          <a:bodyPr/>
          <a:lstStyle/>
          <a:p>
            <a:pPr algn="ctr"/>
            <a:r>
              <a:rPr lang="fi-FI" dirty="0"/>
              <a:t>Oikeus- ja hallintotiede</a:t>
            </a:r>
          </a:p>
        </p:txBody>
      </p:sp>
    </p:spTree>
    <p:extLst>
      <p:ext uri="{BB962C8B-B14F-4D97-AF65-F5344CB8AC3E}">
        <p14:creationId xmlns:p14="http://schemas.microsoft.com/office/powerpoint/2010/main" val="638806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Oikeustiede</a:t>
            </a:r>
          </a:p>
        </p:txBody>
      </p:sp>
      <p:sp>
        <p:nvSpPr>
          <p:cNvPr id="3" name="Sisällön paikkamerkki 2"/>
          <p:cNvSpPr>
            <a:spLocks noGrp="1"/>
          </p:cNvSpPr>
          <p:nvPr>
            <p:ph sz="half" idx="1"/>
          </p:nvPr>
        </p:nvSpPr>
        <p:spPr/>
        <p:txBody>
          <a:bodyPr>
            <a:normAutofit lnSpcReduction="10000"/>
          </a:bodyPr>
          <a:lstStyle/>
          <a:p>
            <a:pPr marL="0" indent="0">
              <a:buNone/>
            </a:pPr>
            <a:r>
              <a:rPr lang="fi-FI" dirty="0"/>
              <a:t>Opiskelupaikat: </a:t>
            </a:r>
            <a:r>
              <a:rPr lang="fi-FI" b="1" dirty="0"/>
              <a:t>Helsinki, Vaasa, Turku, Rovaniemi ja Joensuu</a:t>
            </a:r>
          </a:p>
          <a:p>
            <a:pPr marL="0" indent="0">
              <a:buNone/>
            </a:pPr>
            <a:r>
              <a:rPr lang="fi-FI" dirty="0"/>
              <a:t>Todistusvalinta 40% (AI/S2 + 4 muuta parhaat pisteet antavaa)</a:t>
            </a:r>
          </a:p>
          <a:p>
            <a:pPr marL="0" indent="0">
              <a:buNone/>
            </a:pPr>
            <a:r>
              <a:rPr lang="fi-FI" dirty="0"/>
              <a:t>Oikeustieteet.fi</a:t>
            </a:r>
          </a:p>
          <a:p>
            <a:pPr marL="0" indent="0">
              <a:buNone/>
            </a:pPr>
            <a:r>
              <a:rPr lang="fi-FI" dirty="0"/>
              <a:t>Mitä voit tehdä nyt?</a:t>
            </a:r>
          </a:p>
          <a:p>
            <a:pPr lvl="1"/>
            <a:r>
              <a:rPr lang="fi-FI" dirty="0"/>
              <a:t>”Oikeus tänään – osat I ja II” -&gt; onko sinun juttusi?</a:t>
            </a:r>
          </a:p>
          <a:p>
            <a:pPr marL="4572" lvl="1" indent="0">
              <a:buNone/>
            </a:pPr>
            <a:r>
              <a:rPr lang="fi-FI" sz="2400" dirty="0"/>
              <a:t>Lisäksi voit pohtia vaihtoehdoksi julkisoikeutta hallintotieteiden puolelta.</a:t>
            </a:r>
          </a:p>
          <a:p>
            <a:pPr marL="4572" lvl="1" indent="0">
              <a:buNone/>
            </a:pPr>
            <a:endParaRPr lang="fi-FI" dirty="0"/>
          </a:p>
          <a:p>
            <a:pPr lvl="1"/>
            <a:endParaRPr lang="fi-FI" dirty="0"/>
          </a:p>
          <a:p>
            <a:pPr marL="4572" lvl="1" indent="0">
              <a:buNone/>
            </a:pPr>
            <a:endParaRPr lang="fi-FI" dirty="0"/>
          </a:p>
          <a:p>
            <a:pPr marL="4572" lvl="1" indent="0">
              <a:buNone/>
            </a:pPr>
            <a:endParaRPr lang="fi-FI" dirty="0"/>
          </a:p>
        </p:txBody>
      </p:sp>
      <p:pic>
        <p:nvPicPr>
          <p:cNvPr id="7" name="Sisällön paikkamerkki 6">
            <a:extLst>
              <a:ext uri="{FF2B5EF4-FFF2-40B4-BE49-F238E27FC236}">
                <a16:creationId xmlns:a16="http://schemas.microsoft.com/office/drawing/2014/main" id="{2A3417FF-F4B6-4BD8-BFD8-C7125FA8977C}"/>
              </a:ext>
            </a:extLst>
          </p:cNvPr>
          <p:cNvPicPr>
            <a:picLocks noGrp="1" noChangeAspect="1"/>
          </p:cNvPicPr>
          <p:nvPr>
            <p:ph sz="half" idx="2"/>
          </p:nvPr>
        </p:nvPicPr>
        <p:blipFill>
          <a:blip r:embed="rId2"/>
          <a:stretch>
            <a:fillRect/>
          </a:stretch>
        </p:blipFill>
        <p:spPr>
          <a:xfrm>
            <a:off x="6344240" y="1883365"/>
            <a:ext cx="3882436" cy="3882436"/>
          </a:xfrm>
        </p:spPr>
      </p:pic>
    </p:spTree>
    <p:extLst>
      <p:ext uri="{BB962C8B-B14F-4D97-AF65-F5344CB8AC3E}">
        <p14:creationId xmlns:p14="http://schemas.microsoft.com/office/powerpoint/2010/main" val="3608131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974106" y="523807"/>
            <a:ext cx="8243787" cy="2473917"/>
          </a:xfrm>
        </p:spPr>
        <p:txBody>
          <a:bodyPr/>
          <a:lstStyle/>
          <a:p>
            <a:pPr algn="ctr"/>
            <a:r>
              <a:rPr lang="fi-FI" dirty="0"/>
              <a:t>Valtio- ja yhteiskuntatieteet</a:t>
            </a:r>
          </a:p>
        </p:txBody>
      </p:sp>
      <p:pic>
        <p:nvPicPr>
          <p:cNvPr id="4" name="Kuva 3">
            <a:extLst>
              <a:ext uri="{FF2B5EF4-FFF2-40B4-BE49-F238E27FC236}">
                <a16:creationId xmlns:a16="http://schemas.microsoft.com/office/drawing/2014/main" id="{EE1CFAF8-66BB-405C-B433-01508A0847F4}"/>
              </a:ext>
            </a:extLst>
          </p:cNvPr>
          <p:cNvPicPr>
            <a:picLocks noChangeAspect="1"/>
          </p:cNvPicPr>
          <p:nvPr/>
        </p:nvPicPr>
        <p:blipFill>
          <a:blip r:embed="rId2"/>
          <a:stretch>
            <a:fillRect/>
          </a:stretch>
        </p:blipFill>
        <p:spPr>
          <a:xfrm>
            <a:off x="4445321" y="2997724"/>
            <a:ext cx="3529756" cy="3688396"/>
          </a:xfrm>
          <a:prstGeom prst="rect">
            <a:avLst/>
          </a:prstGeom>
        </p:spPr>
      </p:pic>
    </p:spTree>
    <p:extLst>
      <p:ext uri="{BB962C8B-B14F-4D97-AF65-F5344CB8AC3E}">
        <p14:creationId xmlns:p14="http://schemas.microsoft.com/office/powerpoint/2010/main" val="2345951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Valtio- ja yhteiskuntatiede</a:t>
            </a:r>
          </a:p>
        </p:txBody>
      </p:sp>
      <p:sp>
        <p:nvSpPr>
          <p:cNvPr id="3" name="Sisällön paikkamerkki 2"/>
          <p:cNvSpPr>
            <a:spLocks noGrp="1"/>
          </p:cNvSpPr>
          <p:nvPr>
            <p:ph idx="1"/>
          </p:nvPr>
        </p:nvSpPr>
        <p:spPr>
          <a:xfrm>
            <a:off x="676656" y="1679172"/>
            <a:ext cx="10753725" cy="4705004"/>
          </a:xfrm>
        </p:spPr>
        <p:txBody>
          <a:bodyPr>
            <a:normAutofit/>
          </a:bodyPr>
          <a:lstStyle/>
          <a:p>
            <a:r>
              <a:rPr lang="fi-FI" b="1" dirty="0"/>
              <a:t>Helsinki, Joensuu, Jyväskylä, Kuopio, Tampere, Turku, Lappi, Vaasa, Åbo Akademi</a:t>
            </a:r>
          </a:p>
          <a:p>
            <a:r>
              <a:rPr lang="fi-FI" dirty="0"/>
              <a:t>Yhteiset alkuvaiheen opinnot.</a:t>
            </a:r>
          </a:p>
          <a:p>
            <a:r>
              <a:rPr lang="fi-FI" b="1" dirty="0"/>
              <a:t>Sosiaalityö, valtiotiede, politiikan tutkimus, viestintä, journalistiikka, sosiaalitieteet, yhteiskunnallinen muutos, filosofia, yhteiskuntatutkimus, puheviestintä, mediatutkimus, kansanterveystieteet, kirjallisuustiede, hoitotiede.</a:t>
            </a:r>
          </a:p>
          <a:p>
            <a:r>
              <a:rPr lang="fi-FI" dirty="0"/>
              <a:t>Todistusvalinnassa (51%) pisteitä viidestä aineesta.</a:t>
            </a:r>
          </a:p>
          <a:p>
            <a:r>
              <a:rPr lang="fi-FI" dirty="0"/>
              <a:t>-&gt; Katso tarkemmin esimerkiksi Tildan ja Konstan esitykset </a:t>
            </a:r>
            <a:r>
              <a:rPr lang="fi-FI" dirty="0" err="1"/>
              <a:t>opoinfopäivästä</a:t>
            </a:r>
            <a:r>
              <a:rPr lang="fi-FI" dirty="0"/>
              <a:t> 2023.</a:t>
            </a:r>
          </a:p>
          <a:p>
            <a:endParaRPr lang="fi-FI" dirty="0"/>
          </a:p>
          <a:p>
            <a:endParaRPr lang="fi-FI" dirty="0"/>
          </a:p>
        </p:txBody>
      </p:sp>
    </p:spTree>
    <p:extLst>
      <p:ext uri="{BB962C8B-B14F-4D97-AF65-F5344CB8AC3E}">
        <p14:creationId xmlns:p14="http://schemas.microsoft.com/office/powerpoint/2010/main" val="1340862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lnSpcReduction="10000"/>
          </a:bodyPr>
          <a:lstStyle/>
          <a:p>
            <a:r>
              <a:rPr lang="fi-FI" sz="3000" b="1" dirty="0"/>
              <a:t>5. Liikuntapedagogiikka ja terveystieteet </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terveystieto</a:t>
            </a:r>
          </a:p>
          <a:p>
            <a:pPr marL="457200" indent="-457200" fontAlgn="base">
              <a:buFont typeface="Arial" panose="020B0604020202020204" pitchFamily="34" charset="0"/>
              <a:buChar char="•"/>
            </a:pPr>
            <a:r>
              <a:rPr lang="fi-FI" dirty="0"/>
              <a:t>kolme muuta kirjoittamaasi ainetta, joista saat parhaat pisteet</a:t>
            </a:r>
          </a:p>
          <a:p>
            <a:endParaRPr lang="fi-FI" sz="3000" dirty="0"/>
          </a:p>
          <a:p>
            <a:pPr fontAlgn="base"/>
            <a:br>
              <a:rPr lang="fi-FI" dirty="0"/>
            </a:br>
            <a:endParaRPr lang="fi-FI" sz="3000" dirty="0"/>
          </a:p>
        </p:txBody>
      </p:sp>
      <p:pic>
        <p:nvPicPr>
          <p:cNvPr id="3" name="Kuva 2">
            <a:extLst>
              <a:ext uri="{FF2B5EF4-FFF2-40B4-BE49-F238E27FC236}">
                <a16:creationId xmlns:a16="http://schemas.microsoft.com/office/drawing/2014/main" id="{454F8DAD-BB4F-47B4-A0F4-3995271BB8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096000" y="93301"/>
            <a:ext cx="5659302" cy="6671398"/>
          </a:xfrm>
          <a:prstGeom prst="rect">
            <a:avLst/>
          </a:prstGeom>
        </p:spPr>
      </p:pic>
    </p:spTree>
    <p:extLst>
      <p:ext uri="{BB962C8B-B14F-4D97-AF65-F5344CB8AC3E}">
        <p14:creationId xmlns:p14="http://schemas.microsoft.com/office/powerpoint/2010/main" val="2895009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25177" y="803110"/>
            <a:ext cx="5679697" cy="3812249"/>
          </a:xfrm>
        </p:spPr>
        <p:txBody>
          <a:bodyPr/>
          <a:lstStyle/>
          <a:p>
            <a:pPr algn="ctr"/>
            <a:br>
              <a:rPr lang="fi-FI" dirty="0"/>
            </a:br>
            <a:br>
              <a:rPr lang="fi-FI" dirty="0"/>
            </a:br>
            <a:br>
              <a:rPr lang="fi-FI" dirty="0"/>
            </a:br>
            <a:r>
              <a:rPr lang="fi-FI" dirty="0"/>
              <a:t>Liikunta- ja terveystiede</a:t>
            </a:r>
            <a:br>
              <a:rPr lang="fi-FI" dirty="0"/>
            </a:br>
            <a:endParaRPr lang="fi-FI" dirty="0"/>
          </a:p>
        </p:txBody>
      </p:sp>
      <p:pic>
        <p:nvPicPr>
          <p:cNvPr id="4" name="Kuva 3">
            <a:extLst>
              <a:ext uri="{FF2B5EF4-FFF2-40B4-BE49-F238E27FC236}">
                <a16:creationId xmlns:a16="http://schemas.microsoft.com/office/drawing/2014/main" id="{C3234B94-32B5-47E5-90FD-35D7C9FE8DF3}"/>
              </a:ext>
            </a:extLst>
          </p:cNvPr>
          <p:cNvPicPr>
            <a:picLocks noChangeAspect="1"/>
          </p:cNvPicPr>
          <p:nvPr/>
        </p:nvPicPr>
        <p:blipFill>
          <a:blip r:embed="rId2"/>
          <a:stretch>
            <a:fillRect/>
          </a:stretch>
        </p:blipFill>
        <p:spPr>
          <a:xfrm>
            <a:off x="6787299" y="803110"/>
            <a:ext cx="4039189" cy="5385585"/>
          </a:xfrm>
          <a:prstGeom prst="rect">
            <a:avLst/>
          </a:prstGeom>
        </p:spPr>
      </p:pic>
    </p:spTree>
    <p:extLst>
      <p:ext uri="{BB962C8B-B14F-4D97-AF65-F5344CB8AC3E}">
        <p14:creationId xmlns:p14="http://schemas.microsoft.com/office/powerpoint/2010/main" val="664388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Liikunta- ja terveystiede</a:t>
            </a:r>
          </a:p>
        </p:txBody>
      </p:sp>
      <p:sp>
        <p:nvSpPr>
          <p:cNvPr id="3" name="Sisällön paikkamerkki 2"/>
          <p:cNvSpPr>
            <a:spLocks noGrp="1"/>
          </p:cNvSpPr>
          <p:nvPr>
            <p:ph idx="1"/>
          </p:nvPr>
        </p:nvSpPr>
        <p:spPr/>
        <p:txBody>
          <a:bodyPr/>
          <a:lstStyle/>
          <a:p>
            <a:r>
              <a:rPr lang="fi-FI" b="1" dirty="0"/>
              <a:t>Jyväskylän yliopisto</a:t>
            </a:r>
            <a:r>
              <a:rPr lang="fi-FI" dirty="0"/>
              <a:t>:</a:t>
            </a:r>
          </a:p>
          <a:p>
            <a:pPr lvl="1"/>
            <a:r>
              <a:rPr lang="fi-FI" dirty="0"/>
              <a:t>Liikuntapedagogiikka</a:t>
            </a:r>
          </a:p>
          <a:p>
            <a:pPr lvl="1"/>
            <a:r>
              <a:rPr lang="fi-FI" dirty="0"/>
              <a:t>Liikuntabiologia (biomekaniikka, liikuntafysiologia, valmennus- ja testausoppi)</a:t>
            </a:r>
          </a:p>
          <a:p>
            <a:pPr lvl="1"/>
            <a:r>
              <a:rPr lang="fi-FI" dirty="0"/>
              <a:t>Liikunnan yhteiskuntatieteet</a:t>
            </a:r>
          </a:p>
          <a:p>
            <a:pPr lvl="1"/>
            <a:r>
              <a:rPr lang="fi-FI" dirty="0"/>
              <a:t>Terveystieteet (gerontologia ja kansanterveys, liikuntalääketiede, terveyskasvatus)</a:t>
            </a:r>
          </a:p>
          <a:p>
            <a:pPr lvl="1"/>
            <a:r>
              <a:rPr lang="fi-FI" dirty="0"/>
              <a:t>Jyväskylän kampus: </a:t>
            </a:r>
            <a:r>
              <a:rPr lang="fi-FI" dirty="0">
                <a:hlinkClick r:id="rId2"/>
              </a:rPr>
              <a:t>https://www.youtube.com/watch?v=vOYDG2xgAzw</a:t>
            </a:r>
            <a:r>
              <a:rPr lang="fi-FI" dirty="0"/>
              <a:t> </a:t>
            </a:r>
          </a:p>
          <a:p>
            <a:r>
              <a:rPr lang="fi-FI" dirty="0"/>
              <a:t>Terveystiedettä lisäksi </a:t>
            </a:r>
            <a:r>
              <a:rPr lang="fi-FI" b="1" dirty="0"/>
              <a:t>Oulussa, Turussa, Tampereella </a:t>
            </a:r>
          </a:p>
        </p:txBody>
      </p:sp>
    </p:spTree>
    <p:extLst>
      <p:ext uri="{BB962C8B-B14F-4D97-AF65-F5344CB8AC3E}">
        <p14:creationId xmlns:p14="http://schemas.microsoft.com/office/powerpoint/2010/main" val="1511513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lnSpcReduction="10000"/>
          </a:bodyPr>
          <a:lstStyle/>
          <a:p>
            <a:r>
              <a:rPr lang="fi-FI" sz="3000" b="1" dirty="0"/>
              <a:t>6. Matematiikka, tilastotiede ja datatiede, informaatioverkostot, taloustiede, tietojenkäsittelytieteet</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kolme muuta kirjoittamaasi ainetta, joista saat parhaat pisteet</a:t>
            </a:r>
          </a:p>
          <a:p>
            <a:endParaRPr lang="fi-FI" sz="3000" dirty="0"/>
          </a:p>
          <a:p>
            <a:pPr fontAlgn="base"/>
            <a:br>
              <a:rPr lang="fi-FI" dirty="0"/>
            </a:br>
            <a:endParaRPr lang="fi-FI" sz="3000" dirty="0"/>
          </a:p>
        </p:txBody>
      </p:sp>
      <p:pic>
        <p:nvPicPr>
          <p:cNvPr id="4" name="Kuva 3">
            <a:extLst>
              <a:ext uri="{FF2B5EF4-FFF2-40B4-BE49-F238E27FC236}">
                <a16:creationId xmlns:a16="http://schemas.microsoft.com/office/drawing/2014/main" id="{29CB8591-848A-4E82-A47F-833F9D1B2E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938842" y="120841"/>
            <a:ext cx="5618420" cy="6616317"/>
          </a:xfrm>
          <a:prstGeom prst="rect">
            <a:avLst/>
          </a:prstGeom>
        </p:spPr>
      </p:pic>
    </p:spTree>
    <p:extLst>
      <p:ext uri="{BB962C8B-B14F-4D97-AF65-F5344CB8AC3E}">
        <p14:creationId xmlns:p14="http://schemas.microsoft.com/office/powerpoint/2010/main" val="4054222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uora yhdysviiva 4"/>
          <p:cNvCxnSpPr/>
          <p:nvPr/>
        </p:nvCxnSpPr>
        <p:spPr>
          <a:xfrm flipV="1">
            <a:off x="1357745" y="2105891"/>
            <a:ext cx="8931564" cy="9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uora yhdysviiva 6"/>
          <p:cNvCxnSpPr/>
          <p:nvPr/>
        </p:nvCxnSpPr>
        <p:spPr>
          <a:xfrm>
            <a:off x="3897745" y="1690255"/>
            <a:ext cx="9237" cy="831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uora yhdysviiva 9"/>
          <p:cNvCxnSpPr/>
          <p:nvPr/>
        </p:nvCxnSpPr>
        <p:spPr>
          <a:xfrm>
            <a:off x="7282877" y="1704115"/>
            <a:ext cx="9237" cy="831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uora yhdysviiva 10"/>
          <p:cNvCxnSpPr/>
          <p:nvPr/>
        </p:nvCxnSpPr>
        <p:spPr>
          <a:xfrm flipV="1">
            <a:off x="1390071" y="3403597"/>
            <a:ext cx="8931564" cy="9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uora yhdysviiva 11"/>
          <p:cNvCxnSpPr/>
          <p:nvPr/>
        </p:nvCxnSpPr>
        <p:spPr>
          <a:xfrm>
            <a:off x="3902364" y="3098799"/>
            <a:ext cx="9237" cy="831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uora yhdysviiva 12"/>
          <p:cNvCxnSpPr/>
          <p:nvPr/>
        </p:nvCxnSpPr>
        <p:spPr>
          <a:xfrm>
            <a:off x="7292114" y="3098799"/>
            <a:ext cx="9237" cy="831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uora yhdysviiva 13"/>
          <p:cNvCxnSpPr/>
          <p:nvPr/>
        </p:nvCxnSpPr>
        <p:spPr>
          <a:xfrm flipV="1">
            <a:off x="1390071" y="4904507"/>
            <a:ext cx="8931564" cy="9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uora yhdysviiva 14"/>
          <p:cNvCxnSpPr/>
          <p:nvPr/>
        </p:nvCxnSpPr>
        <p:spPr>
          <a:xfrm>
            <a:off x="3906982" y="4521199"/>
            <a:ext cx="9237" cy="831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uora yhdysviiva 15"/>
          <p:cNvCxnSpPr/>
          <p:nvPr/>
        </p:nvCxnSpPr>
        <p:spPr>
          <a:xfrm>
            <a:off x="7301351" y="4521199"/>
            <a:ext cx="9237" cy="8312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iruutu 16"/>
          <p:cNvSpPr txBox="1"/>
          <p:nvPr/>
        </p:nvSpPr>
        <p:spPr>
          <a:xfrm>
            <a:off x="175491" y="1838036"/>
            <a:ext cx="1071418" cy="553998"/>
          </a:xfrm>
          <a:prstGeom prst="rect">
            <a:avLst/>
          </a:prstGeom>
          <a:noFill/>
        </p:spPr>
        <p:txBody>
          <a:bodyPr wrap="square" rtlCol="0">
            <a:spAutoFit/>
          </a:bodyPr>
          <a:lstStyle/>
          <a:p>
            <a:r>
              <a:rPr lang="fi-FI" sz="3000" dirty="0"/>
              <a:t>3 v.</a:t>
            </a:r>
          </a:p>
        </p:txBody>
      </p:sp>
      <p:sp>
        <p:nvSpPr>
          <p:cNvPr id="18" name="Tekstiruutu 17"/>
          <p:cNvSpPr txBox="1"/>
          <p:nvPr/>
        </p:nvSpPr>
        <p:spPr>
          <a:xfrm>
            <a:off x="175491" y="3098799"/>
            <a:ext cx="1071418" cy="553998"/>
          </a:xfrm>
          <a:prstGeom prst="rect">
            <a:avLst/>
          </a:prstGeom>
          <a:noFill/>
        </p:spPr>
        <p:txBody>
          <a:bodyPr wrap="square" rtlCol="0">
            <a:spAutoFit/>
          </a:bodyPr>
          <a:lstStyle/>
          <a:p>
            <a:r>
              <a:rPr lang="fi-FI" sz="3000" dirty="0"/>
              <a:t>3,5 v.</a:t>
            </a:r>
          </a:p>
        </p:txBody>
      </p:sp>
      <p:sp>
        <p:nvSpPr>
          <p:cNvPr id="19" name="Tekstiruutu 18"/>
          <p:cNvSpPr txBox="1"/>
          <p:nvPr/>
        </p:nvSpPr>
        <p:spPr>
          <a:xfrm>
            <a:off x="175491" y="4627508"/>
            <a:ext cx="1071418" cy="553998"/>
          </a:xfrm>
          <a:prstGeom prst="rect">
            <a:avLst/>
          </a:prstGeom>
          <a:noFill/>
        </p:spPr>
        <p:txBody>
          <a:bodyPr wrap="square" rtlCol="0">
            <a:spAutoFit/>
          </a:bodyPr>
          <a:lstStyle/>
          <a:p>
            <a:r>
              <a:rPr lang="fi-FI" sz="3000" dirty="0"/>
              <a:t>4 v.</a:t>
            </a:r>
          </a:p>
        </p:txBody>
      </p:sp>
      <p:sp>
        <p:nvSpPr>
          <p:cNvPr id="20" name="Tekstiruutu 19"/>
          <p:cNvSpPr txBox="1"/>
          <p:nvPr/>
        </p:nvSpPr>
        <p:spPr>
          <a:xfrm>
            <a:off x="2036618" y="1341674"/>
            <a:ext cx="1071418" cy="369332"/>
          </a:xfrm>
          <a:prstGeom prst="rect">
            <a:avLst/>
          </a:prstGeom>
          <a:noFill/>
        </p:spPr>
        <p:txBody>
          <a:bodyPr wrap="square" rtlCol="0">
            <a:spAutoFit/>
          </a:bodyPr>
          <a:lstStyle/>
          <a:p>
            <a:r>
              <a:rPr lang="fi-FI" dirty="0"/>
              <a:t>Kevät-25</a:t>
            </a:r>
          </a:p>
        </p:txBody>
      </p:sp>
      <p:sp>
        <p:nvSpPr>
          <p:cNvPr id="22" name="Tekstiruutu 21"/>
          <p:cNvSpPr txBox="1"/>
          <p:nvPr/>
        </p:nvSpPr>
        <p:spPr>
          <a:xfrm>
            <a:off x="2036618" y="2752528"/>
            <a:ext cx="1071418" cy="369332"/>
          </a:xfrm>
          <a:prstGeom prst="rect">
            <a:avLst/>
          </a:prstGeom>
          <a:noFill/>
        </p:spPr>
        <p:txBody>
          <a:bodyPr wrap="square" rtlCol="0">
            <a:spAutoFit/>
          </a:bodyPr>
          <a:lstStyle/>
          <a:p>
            <a:r>
              <a:rPr lang="fi-FI" dirty="0"/>
              <a:t>Syksy-25</a:t>
            </a:r>
          </a:p>
        </p:txBody>
      </p:sp>
      <p:sp>
        <p:nvSpPr>
          <p:cNvPr id="23" name="Tekstiruutu 22"/>
          <p:cNvSpPr txBox="1"/>
          <p:nvPr/>
        </p:nvSpPr>
        <p:spPr>
          <a:xfrm>
            <a:off x="2036618" y="4294903"/>
            <a:ext cx="1071418" cy="369332"/>
          </a:xfrm>
          <a:prstGeom prst="rect">
            <a:avLst/>
          </a:prstGeom>
          <a:noFill/>
        </p:spPr>
        <p:txBody>
          <a:bodyPr wrap="square" rtlCol="0">
            <a:spAutoFit/>
          </a:bodyPr>
          <a:lstStyle/>
          <a:p>
            <a:r>
              <a:rPr lang="fi-FI" dirty="0"/>
              <a:t>Kevät-26</a:t>
            </a:r>
          </a:p>
        </p:txBody>
      </p:sp>
      <p:sp>
        <p:nvSpPr>
          <p:cNvPr id="24" name="Tekstiruutu 23"/>
          <p:cNvSpPr txBox="1"/>
          <p:nvPr/>
        </p:nvSpPr>
        <p:spPr>
          <a:xfrm>
            <a:off x="5059220" y="1325695"/>
            <a:ext cx="1071418" cy="369332"/>
          </a:xfrm>
          <a:prstGeom prst="rect">
            <a:avLst/>
          </a:prstGeom>
          <a:noFill/>
        </p:spPr>
        <p:txBody>
          <a:bodyPr wrap="square" rtlCol="0">
            <a:spAutoFit/>
          </a:bodyPr>
          <a:lstStyle/>
          <a:p>
            <a:r>
              <a:rPr lang="fi-FI" dirty="0"/>
              <a:t>Syksy-25</a:t>
            </a:r>
          </a:p>
        </p:txBody>
      </p:sp>
      <p:sp>
        <p:nvSpPr>
          <p:cNvPr id="25" name="Tekstiruutu 24"/>
          <p:cNvSpPr txBox="1"/>
          <p:nvPr/>
        </p:nvSpPr>
        <p:spPr>
          <a:xfrm>
            <a:off x="5059220" y="2752528"/>
            <a:ext cx="1071418" cy="369332"/>
          </a:xfrm>
          <a:prstGeom prst="rect">
            <a:avLst/>
          </a:prstGeom>
          <a:noFill/>
        </p:spPr>
        <p:txBody>
          <a:bodyPr wrap="square" rtlCol="0">
            <a:spAutoFit/>
          </a:bodyPr>
          <a:lstStyle/>
          <a:p>
            <a:r>
              <a:rPr lang="fi-FI" dirty="0"/>
              <a:t>Kevät-26</a:t>
            </a:r>
          </a:p>
        </p:txBody>
      </p:sp>
      <p:sp>
        <p:nvSpPr>
          <p:cNvPr id="26" name="Tekstiruutu 25"/>
          <p:cNvSpPr txBox="1"/>
          <p:nvPr/>
        </p:nvSpPr>
        <p:spPr>
          <a:xfrm>
            <a:off x="5059220" y="4258176"/>
            <a:ext cx="1071418" cy="369332"/>
          </a:xfrm>
          <a:prstGeom prst="rect">
            <a:avLst/>
          </a:prstGeom>
          <a:noFill/>
        </p:spPr>
        <p:txBody>
          <a:bodyPr wrap="square" rtlCol="0">
            <a:spAutoFit/>
          </a:bodyPr>
          <a:lstStyle/>
          <a:p>
            <a:r>
              <a:rPr lang="fi-FI" dirty="0"/>
              <a:t>Syksy-26</a:t>
            </a:r>
          </a:p>
        </p:txBody>
      </p:sp>
      <p:sp>
        <p:nvSpPr>
          <p:cNvPr id="27" name="Tekstiruutu 26"/>
          <p:cNvSpPr txBox="1"/>
          <p:nvPr/>
        </p:nvSpPr>
        <p:spPr>
          <a:xfrm>
            <a:off x="8255002" y="1339644"/>
            <a:ext cx="1071418" cy="369332"/>
          </a:xfrm>
          <a:prstGeom prst="rect">
            <a:avLst/>
          </a:prstGeom>
          <a:noFill/>
        </p:spPr>
        <p:txBody>
          <a:bodyPr wrap="square" rtlCol="0">
            <a:spAutoFit/>
          </a:bodyPr>
          <a:lstStyle/>
          <a:p>
            <a:r>
              <a:rPr lang="fi-FI" dirty="0"/>
              <a:t>Kevät-26</a:t>
            </a:r>
          </a:p>
        </p:txBody>
      </p:sp>
      <p:sp>
        <p:nvSpPr>
          <p:cNvPr id="28" name="Tekstiruutu 27"/>
          <p:cNvSpPr txBox="1"/>
          <p:nvPr/>
        </p:nvSpPr>
        <p:spPr>
          <a:xfrm>
            <a:off x="8253848" y="2752528"/>
            <a:ext cx="1071418" cy="369332"/>
          </a:xfrm>
          <a:prstGeom prst="rect">
            <a:avLst/>
          </a:prstGeom>
          <a:noFill/>
        </p:spPr>
        <p:txBody>
          <a:bodyPr wrap="square" rtlCol="0">
            <a:spAutoFit/>
          </a:bodyPr>
          <a:lstStyle/>
          <a:p>
            <a:r>
              <a:rPr lang="fi-FI" dirty="0"/>
              <a:t>Syksy-26</a:t>
            </a:r>
          </a:p>
        </p:txBody>
      </p:sp>
      <p:sp>
        <p:nvSpPr>
          <p:cNvPr id="29" name="Tekstiruutu 28"/>
          <p:cNvSpPr txBox="1"/>
          <p:nvPr/>
        </p:nvSpPr>
        <p:spPr>
          <a:xfrm>
            <a:off x="8253848" y="4294903"/>
            <a:ext cx="1071418" cy="369332"/>
          </a:xfrm>
          <a:prstGeom prst="rect">
            <a:avLst/>
          </a:prstGeom>
          <a:noFill/>
        </p:spPr>
        <p:txBody>
          <a:bodyPr wrap="square" rtlCol="0">
            <a:spAutoFit/>
          </a:bodyPr>
          <a:lstStyle/>
          <a:p>
            <a:r>
              <a:rPr lang="fi-FI" dirty="0"/>
              <a:t>Kevät-27</a:t>
            </a:r>
          </a:p>
        </p:txBody>
      </p:sp>
    </p:spTree>
    <p:extLst>
      <p:ext uri="{BB962C8B-B14F-4D97-AF65-F5344CB8AC3E}">
        <p14:creationId xmlns:p14="http://schemas.microsoft.com/office/powerpoint/2010/main" val="3420116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Matematiikka, fysiikka ja kemia</a:t>
            </a:r>
            <a:endParaRPr lang="fi-FI" dirty="0"/>
          </a:p>
        </p:txBody>
      </p:sp>
      <p:sp>
        <p:nvSpPr>
          <p:cNvPr id="3" name="Sisällön paikkamerkki 2"/>
          <p:cNvSpPr>
            <a:spLocks noGrp="1"/>
          </p:cNvSpPr>
          <p:nvPr>
            <p:ph idx="1"/>
          </p:nvPr>
        </p:nvSpPr>
        <p:spPr/>
        <p:txBody>
          <a:bodyPr>
            <a:normAutofit/>
          </a:bodyPr>
          <a:lstStyle/>
          <a:p>
            <a:pPr marL="0" indent="0" algn="ctr">
              <a:buNone/>
            </a:pPr>
            <a:r>
              <a:rPr lang="fi-FI" dirty="0"/>
              <a:t>Kova pula hakijoista!</a:t>
            </a:r>
          </a:p>
          <a:p>
            <a:pPr marL="0" indent="0" algn="ctr">
              <a:buNone/>
            </a:pPr>
            <a:endParaRPr lang="fi-FI" dirty="0"/>
          </a:p>
          <a:p>
            <a:pPr marL="0" indent="0" algn="ctr">
              <a:buNone/>
            </a:pPr>
            <a:r>
              <a:rPr lang="fi-FI" dirty="0"/>
              <a:t>Helsingin yliopiston matematiikan esittelyvideo:</a:t>
            </a:r>
          </a:p>
          <a:p>
            <a:pPr marL="0" indent="0" algn="ctr">
              <a:buNone/>
            </a:pPr>
            <a:r>
              <a:rPr lang="fi-FI" dirty="0">
                <a:hlinkClick r:id="rId2"/>
              </a:rPr>
              <a:t>https://youtu.be/udKZmGGbvHo</a:t>
            </a: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1461195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Matematiikka, fysiikka ja kemia</a:t>
            </a:r>
          </a:p>
        </p:txBody>
      </p:sp>
      <p:sp>
        <p:nvSpPr>
          <p:cNvPr id="3" name="Sisällön paikkamerkki 2"/>
          <p:cNvSpPr>
            <a:spLocks noGrp="1"/>
          </p:cNvSpPr>
          <p:nvPr>
            <p:ph idx="1"/>
          </p:nvPr>
        </p:nvSpPr>
        <p:spPr/>
        <p:txBody>
          <a:bodyPr>
            <a:normAutofit/>
          </a:bodyPr>
          <a:lstStyle/>
          <a:p>
            <a:pPr marL="0" indent="0">
              <a:buNone/>
            </a:pPr>
            <a:r>
              <a:rPr lang="fi-FI" dirty="0"/>
              <a:t>Ylioppilaille usein myös suoravalinta (esim. JYU kemian E). </a:t>
            </a:r>
          </a:p>
          <a:p>
            <a:pPr marL="0" indent="0">
              <a:buNone/>
            </a:pPr>
            <a:r>
              <a:rPr lang="fi-FI" dirty="0"/>
              <a:t>Tai todistusvalinta (51-97%).</a:t>
            </a:r>
          </a:p>
          <a:p>
            <a:pPr>
              <a:buFont typeface="Arial" panose="020B0604020202020204" pitchFamily="34" charset="0"/>
              <a:buChar char="•"/>
            </a:pPr>
            <a:r>
              <a:rPr lang="fi-FI" b="1" dirty="0"/>
              <a:t> Helsinki MA, FY, KE</a:t>
            </a:r>
            <a:endParaRPr lang="fi-FI" dirty="0"/>
          </a:p>
          <a:p>
            <a:pPr>
              <a:buFont typeface="Arial" panose="020B0604020202020204" pitchFamily="34" charset="0"/>
              <a:buChar char="•"/>
            </a:pPr>
            <a:r>
              <a:rPr lang="fi-FI" b="1" dirty="0"/>
              <a:t> Oulu MA &amp; datatiede</a:t>
            </a:r>
            <a:endParaRPr lang="fi-FI" dirty="0"/>
          </a:p>
          <a:p>
            <a:pPr>
              <a:buFont typeface="Arial" panose="020B0604020202020204" pitchFamily="34" charset="0"/>
              <a:buChar char="•"/>
            </a:pPr>
            <a:r>
              <a:rPr lang="fi-FI" b="1" dirty="0"/>
              <a:t> Jyväskylä MA, FY, KE </a:t>
            </a:r>
            <a:r>
              <a:rPr lang="fi-FI" dirty="0"/>
              <a:t>(suoravalinta: vähintään E)</a:t>
            </a:r>
          </a:p>
          <a:p>
            <a:pPr>
              <a:buFont typeface="Arial" panose="020B0604020202020204" pitchFamily="34" charset="0"/>
              <a:buChar char="•"/>
            </a:pPr>
            <a:r>
              <a:rPr lang="fi-FI" b="1" dirty="0"/>
              <a:t> Turku MA, FY, KE</a:t>
            </a:r>
            <a:endParaRPr lang="fi-FI" dirty="0"/>
          </a:p>
          <a:p>
            <a:pPr>
              <a:buFont typeface="Arial" panose="020B0604020202020204" pitchFamily="34" charset="0"/>
              <a:buChar char="•"/>
            </a:pPr>
            <a:r>
              <a:rPr lang="fi-FI" b="1" dirty="0"/>
              <a:t> Tampere MA ja tilastotiede </a:t>
            </a:r>
            <a:r>
              <a:rPr lang="fi-FI" dirty="0"/>
              <a:t>(suoravalinta MAA = M)</a:t>
            </a:r>
          </a:p>
          <a:p>
            <a:pPr>
              <a:buFont typeface="Arial" panose="020B0604020202020204" pitchFamily="34" charset="0"/>
              <a:buChar char="•"/>
            </a:pPr>
            <a:r>
              <a:rPr lang="fi-FI" b="1" dirty="0"/>
              <a:t> Joensuu MA, FY, KE </a:t>
            </a:r>
            <a:r>
              <a:rPr lang="fi-FI" dirty="0"/>
              <a:t>(suoravalinta: MA/FY/KE = 1xE tai 2x=M)</a:t>
            </a:r>
          </a:p>
        </p:txBody>
      </p:sp>
    </p:spTree>
    <p:extLst>
      <p:ext uri="{BB962C8B-B14F-4D97-AF65-F5344CB8AC3E}">
        <p14:creationId xmlns:p14="http://schemas.microsoft.com/office/powerpoint/2010/main" val="3808132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b="1" dirty="0"/>
              <a:t>Tietojenkäsittelytiede</a:t>
            </a:r>
          </a:p>
        </p:txBody>
      </p:sp>
      <p:sp>
        <p:nvSpPr>
          <p:cNvPr id="3" name="Sisällön paikkamerkki 2"/>
          <p:cNvSpPr>
            <a:spLocks noGrp="1"/>
          </p:cNvSpPr>
          <p:nvPr>
            <p:ph idx="1"/>
          </p:nvPr>
        </p:nvSpPr>
        <p:spPr>
          <a:xfrm>
            <a:off x="676656" y="2011680"/>
            <a:ext cx="10753725" cy="4134596"/>
          </a:xfrm>
        </p:spPr>
        <p:txBody>
          <a:bodyPr>
            <a:normAutofit/>
          </a:bodyPr>
          <a:lstStyle/>
          <a:p>
            <a:r>
              <a:rPr lang="fi-FI" b="1" dirty="0"/>
              <a:t>Helsinki, Joensuu, Turku, Jyväskylä, Oulu, Kuopio, Tampere</a:t>
            </a:r>
          </a:p>
          <a:p>
            <a:r>
              <a:rPr lang="fi-FI" dirty="0"/>
              <a:t>Todistusvalinnalla 55%</a:t>
            </a:r>
          </a:p>
          <a:p>
            <a:r>
              <a:rPr lang="fi-FI" dirty="0"/>
              <a:t>Valintakokeessa 3 tehtävää (2 aineistotehtävää, yksi ongelmanratkaisutehtävä)</a:t>
            </a:r>
          </a:p>
          <a:p>
            <a:r>
              <a:rPr lang="fi-FI" dirty="0"/>
              <a:t>Tkt-yhteisvalinta.fi</a:t>
            </a:r>
          </a:p>
        </p:txBody>
      </p:sp>
    </p:spTree>
    <p:extLst>
      <p:ext uri="{BB962C8B-B14F-4D97-AF65-F5344CB8AC3E}">
        <p14:creationId xmlns:p14="http://schemas.microsoft.com/office/powerpoint/2010/main" val="3969221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lnSpcReduction="10000"/>
          </a:bodyPr>
          <a:lstStyle/>
          <a:p>
            <a:r>
              <a:rPr lang="fi-FI" sz="3000" b="1" dirty="0"/>
              <a:t>7. Filosofia, historia, teologia</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filosofia tai historia tai uskonto tai elämänkatsomustieto</a:t>
            </a:r>
          </a:p>
          <a:p>
            <a:pPr marL="457200" indent="-457200" fontAlgn="base">
              <a:buFont typeface="Arial" panose="020B0604020202020204" pitchFamily="34" charset="0"/>
              <a:buChar char="•"/>
            </a:pPr>
            <a:r>
              <a:rPr lang="fi-FI" dirty="0"/>
              <a:t>kolme muuta kirjoittamaasi ainetta, joista saat parhaat pisteet</a:t>
            </a:r>
          </a:p>
          <a:p>
            <a:endParaRPr lang="fi-FI" sz="3000" dirty="0"/>
          </a:p>
          <a:p>
            <a:pPr fontAlgn="base"/>
            <a:br>
              <a:rPr lang="fi-FI" dirty="0"/>
            </a:br>
            <a:endParaRPr lang="fi-FI" sz="3000" dirty="0"/>
          </a:p>
        </p:txBody>
      </p:sp>
      <p:pic>
        <p:nvPicPr>
          <p:cNvPr id="3" name="Kuva 2">
            <a:extLst>
              <a:ext uri="{FF2B5EF4-FFF2-40B4-BE49-F238E27FC236}">
                <a16:creationId xmlns:a16="http://schemas.microsoft.com/office/drawing/2014/main" id="{8B5234EB-63F7-48FE-892A-3AD35C4662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98000"/>
                    </a14:imgEffect>
                  </a14:imgLayer>
                </a14:imgProps>
              </a:ext>
            </a:extLst>
          </a:blip>
          <a:stretch>
            <a:fillRect/>
          </a:stretch>
        </p:blipFill>
        <p:spPr>
          <a:xfrm>
            <a:off x="5876029" y="100291"/>
            <a:ext cx="5596391" cy="6658786"/>
          </a:xfrm>
          <a:prstGeom prst="rect">
            <a:avLst/>
          </a:prstGeom>
        </p:spPr>
      </p:pic>
    </p:spTree>
    <p:extLst>
      <p:ext uri="{BB962C8B-B14F-4D97-AF65-F5344CB8AC3E}">
        <p14:creationId xmlns:p14="http://schemas.microsoft.com/office/powerpoint/2010/main" val="1594002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8F200E-680D-4C87-9740-CBD2621FE3B4}"/>
              </a:ext>
            </a:extLst>
          </p:cNvPr>
          <p:cNvSpPr>
            <a:spLocks noGrp="1"/>
          </p:cNvSpPr>
          <p:nvPr>
            <p:ph type="title"/>
          </p:nvPr>
        </p:nvSpPr>
        <p:spPr/>
        <p:txBody>
          <a:bodyPr/>
          <a:lstStyle/>
          <a:p>
            <a:r>
              <a:rPr lang="fi-FI" dirty="0"/>
              <a:t>Filosofia</a:t>
            </a:r>
          </a:p>
        </p:txBody>
      </p:sp>
      <p:sp>
        <p:nvSpPr>
          <p:cNvPr id="3" name="Sisällön paikkamerkki 2">
            <a:extLst>
              <a:ext uri="{FF2B5EF4-FFF2-40B4-BE49-F238E27FC236}">
                <a16:creationId xmlns:a16="http://schemas.microsoft.com/office/drawing/2014/main" id="{3FFD691D-B455-47E4-A6AD-FCCEFF3D7CA6}"/>
              </a:ext>
            </a:extLst>
          </p:cNvPr>
          <p:cNvSpPr>
            <a:spLocks noGrp="1"/>
          </p:cNvSpPr>
          <p:nvPr>
            <p:ph idx="1"/>
          </p:nvPr>
        </p:nvSpPr>
        <p:spPr/>
        <p:txBody>
          <a:bodyPr/>
          <a:lstStyle/>
          <a:p>
            <a:r>
              <a:rPr lang="fi-FI" b="1" dirty="0"/>
              <a:t>Turku, Helsinki, Jyväskylä, Tampere</a:t>
            </a:r>
          </a:p>
        </p:txBody>
      </p:sp>
    </p:spTree>
    <p:extLst>
      <p:ext uri="{BB962C8B-B14F-4D97-AF65-F5344CB8AC3E}">
        <p14:creationId xmlns:p14="http://schemas.microsoft.com/office/powerpoint/2010/main" val="3121442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Teologia</a:t>
            </a:r>
          </a:p>
        </p:txBody>
      </p:sp>
      <p:sp>
        <p:nvSpPr>
          <p:cNvPr id="3" name="Sisällön paikkamerkki 2"/>
          <p:cNvSpPr>
            <a:spLocks noGrp="1"/>
          </p:cNvSpPr>
          <p:nvPr>
            <p:ph idx="1"/>
          </p:nvPr>
        </p:nvSpPr>
        <p:spPr/>
        <p:txBody>
          <a:bodyPr/>
          <a:lstStyle/>
          <a:p>
            <a:pPr>
              <a:buFont typeface="Arial" panose="020B0604020202020204" pitchFamily="34" charset="0"/>
              <a:buChar char="•"/>
            </a:pPr>
            <a:r>
              <a:rPr lang="fi-FI" dirty="0"/>
              <a:t> </a:t>
            </a:r>
            <a:r>
              <a:rPr lang="fi-FI" b="1" dirty="0"/>
              <a:t>Helsingin ja Itä-Suomen yliopisto</a:t>
            </a:r>
            <a:r>
              <a:rPr lang="fi-FI" dirty="0"/>
              <a:t>, joista jälkimmäisessä myös ortodoksiuskonnon pääainesuuntaus. </a:t>
            </a:r>
          </a:p>
          <a:p>
            <a:pPr>
              <a:buFont typeface="Arial" panose="020B0604020202020204" pitchFamily="34" charset="0"/>
              <a:buChar char="•"/>
            </a:pPr>
            <a:r>
              <a:rPr lang="fi-FI" dirty="0"/>
              <a:t> Kohtaamisen asiantuntija.</a:t>
            </a:r>
          </a:p>
          <a:p>
            <a:pPr>
              <a:buFont typeface="Arial" panose="020B0604020202020204" pitchFamily="34" charset="0"/>
              <a:buChar char="•"/>
            </a:pPr>
            <a:r>
              <a:rPr lang="fi-FI" dirty="0"/>
              <a:t> Kelpoisuudet: </a:t>
            </a:r>
          </a:p>
          <a:p>
            <a:pPr marL="0" lvl="4" indent="0">
              <a:buNone/>
            </a:pPr>
            <a:r>
              <a:rPr lang="fi-FI" dirty="0"/>
              <a:t>	</a:t>
            </a:r>
            <a:r>
              <a:rPr lang="fi-FI" sz="2400" dirty="0"/>
              <a:t>Opettajan pätevyys -&gt; uskonnon aineenopettaja</a:t>
            </a:r>
          </a:p>
          <a:p>
            <a:pPr marL="0" lvl="4" indent="0">
              <a:buNone/>
            </a:pPr>
            <a:r>
              <a:rPr lang="fi-FI" sz="2400" dirty="0"/>
              <a:t>	Teologian maisteri -&gt; pappisvirka</a:t>
            </a:r>
          </a:p>
          <a:p>
            <a:pPr marL="0" lvl="4" indent="0">
              <a:buNone/>
            </a:pPr>
            <a:r>
              <a:rPr lang="fi-FI" sz="2400" dirty="0"/>
              <a:t>	</a:t>
            </a:r>
            <a:r>
              <a:rPr lang="fi-FI" dirty="0"/>
              <a:t>	</a:t>
            </a:r>
          </a:p>
          <a:p>
            <a:pPr marL="0" indent="0">
              <a:buNone/>
            </a:pPr>
            <a:endParaRPr lang="fi-FI" dirty="0"/>
          </a:p>
        </p:txBody>
      </p:sp>
    </p:spTree>
    <p:extLst>
      <p:ext uri="{BB962C8B-B14F-4D97-AF65-F5344CB8AC3E}">
        <p14:creationId xmlns:p14="http://schemas.microsoft.com/office/powerpoint/2010/main" val="1012163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Historia</a:t>
            </a:r>
          </a:p>
        </p:txBody>
      </p:sp>
      <p:sp>
        <p:nvSpPr>
          <p:cNvPr id="3" name="Sisällön paikkamerkki 2"/>
          <p:cNvSpPr>
            <a:spLocks noGrp="1"/>
          </p:cNvSpPr>
          <p:nvPr>
            <p:ph idx="1"/>
          </p:nvPr>
        </p:nvSpPr>
        <p:spPr/>
        <p:txBody>
          <a:bodyPr>
            <a:normAutofit lnSpcReduction="10000"/>
          </a:bodyPr>
          <a:lstStyle/>
          <a:p>
            <a:r>
              <a:rPr lang="fi-FI" b="1" dirty="0"/>
              <a:t>Helsinki, Jyväskylä, Itä-Suomen yliopisto, Oulu, Tampere, Turku</a:t>
            </a:r>
          </a:p>
          <a:p>
            <a:r>
              <a:rPr lang="fi-FI" dirty="0"/>
              <a:t>Pisteitä voi saada viidestä aineesta: </a:t>
            </a:r>
          </a:p>
          <a:p>
            <a:r>
              <a:rPr lang="fi-FI" dirty="0"/>
              <a:t>- äidinkieli </a:t>
            </a:r>
          </a:p>
          <a:p>
            <a:r>
              <a:rPr lang="fi-FI" dirty="0"/>
              <a:t>- historia </a:t>
            </a:r>
          </a:p>
          <a:p>
            <a:r>
              <a:rPr lang="fi-FI" dirty="0"/>
              <a:t>- kolme hakijalle parhaat pisteet tuottavaa ainetta </a:t>
            </a:r>
          </a:p>
          <a:p>
            <a:r>
              <a:rPr lang="fi-FI" dirty="0"/>
              <a:t>Valintakoepäivät ja –vaatimukset vaihtelevat yliopistoittain -&gt; kaikkiin valintakokeisiin osallistuminen mahdollista.</a:t>
            </a:r>
          </a:p>
          <a:p>
            <a:r>
              <a:rPr lang="fi-FI" dirty="0"/>
              <a:t>Paperikoe.</a:t>
            </a:r>
          </a:p>
          <a:p>
            <a:r>
              <a:rPr lang="fi-FI" dirty="0"/>
              <a:t>Pääsääntöisesti kaikissa valintakokeissa pohjana lukion historian kurssit.</a:t>
            </a:r>
          </a:p>
          <a:p>
            <a:endParaRPr lang="fi-FI" dirty="0"/>
          </a:p>
        </p:txBody>
      </p:sp>
    </p:spTree>
    <p:extLst>
      <p:ext uri="{BB962C8B-B14F-4D97-AF65-F5344CB8AC3E}">
        <p14:creationId xmlns:p14="http://schemas.microsoft.com/office/powerpoint/2010/main" val="3880910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292231"/>
            <a:ext cx="5960893" cy="6221691"/>
          </a:xfrm>
        </p:spPr>
        <p:txBody>
          <a:bodyPr>
            <a:normAutofit fontScale="62500" lnSpcReduction="20000"/>
          </a:bodyPr>
          <a:lstStyle/>
          <a:p>
            <a:r>
              <a:rPr lang="fi-FI" sz="3700" b="1" dirty="0"/>
              <a:t>8. Vieraat kielet, joissa hakijalta vaaditaan kyseisen kielen osaamista.</a:t>
            </a:r>
          </a:p>
          <a:p>
            <a:pPr fontAlgn="base"/>
            <a:r>
              <a:rPr lang="fi-FI" sz="3700" dirty="0"/>
              <a:t>Voit saada pisteitä enintään viidestä aineesta, jotka ovat:</a:t>
            </a:r>
          </a:p>
          <a:p>
            <a:pPr marL="457200" indent="-457200" fontAlgn="base">
              <a:buFont typeface="Arial" panose="020B0604020202020204" pitchFamily="34" charset="0"/>
              <a:buChar char="•"/>
            </a:pPr>
            <a:r>
              <a:rPr lang="fi-FI" sz="3700" dirty="0"/>
              <a:t>Äidinkieli ja kirjallisuus</a:t>
            </a:r>
          </a:p>
          <a:p>
            <a:pPr marL="457200" indent="-457200" fontAlgn="base">
              <a:buFont typeface="Arial" panose="020B0604020202020204" pitchFamily="34" charset="0"/>
              <a:buChar char="•"/>
            </a:pPr>
            <a:r>
              <a:rPr lang="fi-FI" sz="3700" dirty="0"/>
              <a:t>Kieli, johon haet (lyhyt tai pitkä oppimäärä):</a:t>
            </a:r>
          </a:p>
          <a:p>
            <a:pPr marL="914400" lvl="1" indent="-457200" algn="l" fontAlgn="base">
              <a:buFont typeface="Arial" panose="020B0604020202020204" pitchFamily="34" charset="0"/>
              <a:buChar char="•"/>
            </a:pPr>
            <a:r>
              <a:rPr lang="fi-FI" sz="3700" dirty="0">
                <a:solidFill>
                  <a:schemeClr val="bg1"/>
                </a:solidFill>
              </a:rPr>
              <a:t>englanti, vain pitkä oppimäärä</a:t>
            </a:r>
          </a:p>
          <a:p>
            <a:pPr marL="914400" lvl="1" indent="-457200" algn="l" fontAlgn="base">
              <a:buFont typeface="Arial" panose="020B0604020202020204" pitchFamily="34" charset="0"/>
              <a:buChar char="•"/>
            </a:pPr>
            <a:r>
              <a:rPr lang="fi-FI" sz="3700" dirty="0">
                <a:solidFill>
                  <a:schemeClr val="bg1"/>
                </a:solidFill>
              </a:rPr>
              <a:t>espanja</a:t>
            </a:r>
          </a:p>
          <a:p>
            <a:pPr marL="914400" lvl="1" indent="-457200" algn="l" fontAlgn="base">
              <a:buFont typeface="Arial" panose="020B0604020202020204" pitchFamily="34" charset="0"/>
              <a:buChar char="•"/>
            </a:pPr>
            <a:r>
              <a:rPr lang="fi-FI" sz="3700" dirty="0">
                <a:solidFill>
                  <a:schemeClr val="bg1"/>
                </a:solidFill>
              </a:rPr>
              <a:t>italia, vain lyhyt oppimäärä</a:t>
            </a:r>
          </a:p>
          <a:p>
            <a:pPr marL="914400" lvl="1" indent="-457200" algn="l" fontAlgn="base">
              <a:buFont typeface="Arial" panose="020B0604020202020204" pitchFamily="34" charset="0"/>
              <a:buChar char="•"/>
            </a:pPr>
            <a:r>
              <a:rPr lang="fi-FI" sz="3700" dirty="0">
                <a:solidFill>
                  <a:schemeClr val="bg1"/>
                </a:solidFill>
              </a:rPr>
              <a:t>ranska</a:t>
            </a:r>
          </a:p>
          <a:p>
            <a:pPr marL="914400" lvl="1" indent="-457200" algn="l" fontAlgn="base">
              <a:buFont typeface="Arial" panose="020B0604020202020204" pitchFamily="34" charset="0"/>
              <a:buChar char="•"/>
            </a:pPr>
            <a:r>
              <a:rPr lang="fi-FI" sz="3700" dirty="0">
                <a:solidFill>
                  <a:schemeClr val="bg1"/>
                </a:solidFill>
              </a:rPr>
              <a:t>saksa</a:t>
            </a:r>
          </a:p>
          <a:p>
            <a:pPr marL="914400" lvl="1" indent="-457200" algn="l" fontAlgn="base">
              <a:buFont typeface="Arial" panose="020B0604020202020204" pitchFamily="34" charset="0"/>
              <a:buChar char="•"/>
            </a:pPr>
            <a:r>
              <a:rPr lang="fi-FI" sz="3700" dirty="0">
                <a:solidFill>
                  <a:schemeClr val="bg1"/>
                </a:solidFill>
              </a:rPr>
              <a:t>venäjä</a:t>
            </a:r>
          </a:p>
          <a:p>
            <a:pPr marL="457200" indent="-457200" fontAlgn="base">
              <a:buFont typeface="Arial" panose="020B0604020202020204" pitchFamily="34" charset="0"/>
              <a:buChar char="•"/>
            </a:pPr>
            <a:r>
              <a:rPr lang="fi-FI" sz="3700" dirty="0"/>
              <a:t>Kolme muuta kirjoittamaasi ainetta, joista saat parhaat pisteet</a:t>
            </a:r>
          </a:p>
          <a:p>
            <a:r>
              <a:rPr lang="fi-FI" sz="3000" dirty="0"/>
              <a:t> </a:t>
            </a:r>
            <a:endParaRPr lang="fi-FI" dirty="0"/>
          </a:p>
          <a:p>
            <a:endParaRPr lang="fi-FI" sz="3000" dirty="0"/>
          </a:p>
          <a:p>
            <a:pPr fontAlgn="base"/>
            <a:br>
              <a:rPr lang="fi-FI" dirty="0"/>
            </a:br>
            <a:endParaRPr lang="fi-FI" sz="3000" dirty="0"/>
          </a:p>
        </p:txBody>
      </p:sp>
      <p:pic>
        <p:nvPicPr>
          <p:cNvPr id="2" name="Kuva 1">
            <a:extLst>
              <a:ext uri="{FF2B5EF4-FFF2-40B4-BE49-F238E27FC236}">
                <a16:creationId xmlns:a16="http://schemas.microsoft.com/office/drawing/2014/main" id="{1E30FEF8-FAC0-4523-BEEF-B511BAE2AD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283908" y="0"/>
            <a:ext cx="5071266" cy="6828857"/>
          </a:xfrm>
          <a:prstGeom prst="rect">
            <a:avLst/>
          </a:prstGeom>
        </p:spPr>
      </p:pic>
    </p:spTree>
    <p:extLst>
      <p:ext uri="{BB962C8B-B14F-4D97-AF65-F5344CB8AC3E}">
        <p14:creationId xmlns:p14="http://schemas.microsoft.com/office/powerpoint/2010/main" val="4288280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Kielten kandi- ja maisteritutkinnot:</a:t>
            </a:r>
          </a:p>
        </p:txBody>
      </p:sp>
      <p:sp>
        <p:nvSpPr>
          <p:cNvPr id="3" name="Sisällön paikkamerkki 2"/>
          <p:cNvSpPr>
            <a:spLocks noGrp="1"/>
          </p:cNvSpPr>
          <p:nvPr>
            <p:ph idx="1"/>
          </p:nvPr>
        </p:nvSpPr>
        <p:spPr/>
        <p:txBody>
          <a:bodyPr>
            <a:normAutofit fontScale="92500" lnSpcReduction="10000"/>
          </a:bodyPr>
          <a:lstStyle/>
          <a:p>
            <a:pPr>
              <a:buFont typeface="Arial" panose="020B0604020202020204" pitchFamily="34" charset="0"/>
              <a:buChar char="•"/>
            </a:pPr>
            <a:r>
              <a:rPr lang="fi-FI" dirty="0"/>
              <a:t> </a:t>
            </a:r>
            <a:r>
              <a:rPr lang="fi-FI" b="1" dirty="0"/>
              <a:t>Suomen kieli- ja kirjallisuus</a:t>
            </a:r>
            <a:r>
              <a:rPr lang="fi-FI" dirty="0"/>
              <a:t>: Oulu, Helsinki, Itä-Suomen yliopisto, Tampere, Jyväskylä </a:t>
            </a:r>
          </a:p>
          <a:p>
            <a:pPr>
              <a:buFont typeface="Arial" panose="020B0604020202020204" pitchFamily="34" charset="0"/>
              <a:buChar char="•"/>
            </a:pPr>
            <a:r>
              <a:rPr lang="fi-FI" dirty="0"/>
              <a:t> </a:t>
            </a:r>
            <a:r>
              <a:rPr lang="fi-FI" b="1" dirty="0"/>
              <a:t>Englanti</a:t>
            </a:r>
            <a:r>
              <a:rPr lang="fi-FI" dirty="0"/>
              <a:t>: Oulu, Helsinki, Itä-Suomen yliopisto, Tampere, Turku, Jyväskylä</a:t>
            </a:r>
          </a:p>
          <a:p>
            <a:pPr>
              <a:buFont typeface="Arial" panose="020B0604020202020204" pitchFamily="34" charset="0"/>
              <a:buChar char="•"/>
            </a:pPr>
            <a:r>
              <a:rPr lang="fi-FI" dirty="0"/>
              <a:t> </a:t>
            </a:r>
            <a:r>
              <a:rPr lang="fi-FI" b="1" dirty="0"/>
              <a:t>Ruotsi</a:t>
            </a:r>
            <a:r>
              <a:rPr lang="fi-FI" dirty="0"/>
              <a:t>: Helsinki, Oulu, Itä-Suomen yliopisto, Tampere, Jyväskylä</a:t>
            </a:r>
          </a:p>
          <a:p>
            <a:pPr>
              <a:buFont typeface="Arial" panose="020B0604020202020204" pitchFamily="34" charset="0"/>
              <a:buChar char="•"/>
            </a:pPr>
            <a:r>
              <a:rPr lang="fi-FI" dirty="0"/>
              <a:t> </a:t>
            </a:r>
            <a:r>
              <a:rPr lang="fi-FI" b="1" dirty="0"/>
              <a:t>Ranska</a:t>
            </a:r>
            <a:r>
              <a:rPr lang="fi-FI" dirty="0"/>
              <a:t>: Helsinki, Turku, Jyväskylä</a:t>
            </a:r>
          </a:p>
          <a:p>
            <a:pPr>
              <a:buFont typeface="Arial" panose="020B0604020202020204" pitchFamily="34" charset="0"/>
              <a:buChar char="•"/>
            </a:pPr>
            <a:r>
              <a:rPr lang="fi-FI" dirty="0"/>
              <a:t> </a:t>
            </a:r>
            <a:r>
              <a:rPr lang="fi-FI" b="1" dirty="0"/>
              <a:t>Espanja</a:t>
            </a:r>
            <a:r>
              <a:rPr lang="fi-FI" dirty="0"/>
              <a:t>: Helsinki, Turku</a:t>
            </a:r>
          </a:p>
          <a:p>
            <a:pPr>
              <a:buFont typeface="Arial" panose="020B0604020202020204" pitchFamily="34" charset="0"/>
              <a:buChar char="•"/>
            </a:pPr>
            <a:r>
              <a:rPr lang="fi-FI" dirty="0"/>
              <a:t> </a:t>
            </a:r>
            <a:r>
              <a:rPr lang="fi-FI" b="1" dirty="0"/>
              <a:t>Saksa</a:t>
            </a:r>
            <a:r>
              <a:rPr lang="fi-FI" dirty="0"/>
              <a:t>: Helsinki, Oulu, Turku, Tampere, Jyväskylä</a:t>
            </a:r>
          </a:p>
          <a:p>
            <a:pPr>
              <a:buFont typeface="Arial" panose="020B0604020202020204" pitchFamily="34" charset="0"/>
              <a:buChar char="•"/>
            </a:pPr>
            <a:r>
              <a:rPr lang="fi-FI" dirty="0"/>
              <a:t> </a:t>
            </a:r>
            <a:r>
              <a:rPr lang="fi-FI" b="1" dirty="0"/>
              <a:t>Venäjä</a:t>
            </a:r>
            <a:r>
              <a:rPr lang="fi-FI" dirty="0"/>
              <a:t>: Helsinki, Tampere, Itä-Suomen yliopisto, Jyväskylä</a:t>
            </a:r>
          </a:p>
          <a:p>
            <a:pPr>
              <a:buFont typeface="Arial" panose="020B0604020202020204" pitchFamily="34" charset="0"/>
              <a:buChar char="•"/>
            </a:pPr>
            <a:r>
              <a:rPr lang="fi-FI" dirty="0"/>
              <a:t> </a:t>
            </a:r>
            <a:r>
              <a:rPr lang="fi-FI" b="1" dirty="0"/>
              <a:t>Ranska</a:t>
            </a:r>
            <a:r>
              <a:rPr lang="fi-FI" dirty="0"/>
              <a:t> Helsingin yliopistossa: </a:t>
            </a:r>
            <a:r>
              <a:rPr lang="fi-FI" dirty="0">
                <a:hlinkClick r:id="rId2"/>
              </a:rPr>
              <a:t>https://www.youtube.com/watch?v=vDv70IX5f7U</a:t>
            </a:r>
            <a:r>
              <a:rPr lang="fi-FI" dirty="0"/>
              <a:t> </a:t>
            </a:r>
          </a:p>
          <a:p>
            <a:pPr>
              <a:buFont typeface="Arial" panose="020B0604020202020204" pitchFamily="34" charset="0"/>
              <a:buChar char="•"/>
            </a:pPr>
            <a:r>
              <a:rPr lang="fi-FI" dirty="0"/>
              <a:t> </a:t>
            </a:r>
            <a:r>
              <a:rPr lang="fi-FI" b="1" dirty="0"/>
              <a:t>Viittomakielen asiantuntija</a:t>
            </a:r>
            <a:r>
              <a:rPr lang="fi-FI" dirty="0"/>
              <a:t>: Jyväskylä</a:t>
            </a:r>
          </a:p>
        </p:txBody>
      </p:sp>
    </p:spTree>
    <p:extLst>
      <p:ext uri="{BB962C8B-B14F-4D97-AF65-F5344CB8AC3E}">
        <p14:creationId xmlns:p14="http://schemas.microsoft.com/office/powerpoint/2010/main" val="2993384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fontScale="85000" lnSpcReduction="10000"/>
          </a:bodyPr>
          <a:lstStyle/>
          <a:p>
            <a:r>
              <a:rPr lang="fi-FI" sz="3000" b="1" dirty="0"/>
              <a:t>9.  Biokemia, biologia ja ympäristötieteet, farmasia, geotieteet, elintarviketieteet, maataloustieteet ja metsätieteet</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biologia, kemia tai fysiikka</a:t>
            </a:r>
          </a:p>
          <a:p>
            <a:pPr marL="457200" indent="-457200" fontAlgn="base">
              <a:buFont typeface="Arial" panose="020B0604020202020204" pitchFamily="34" charset="0"/>
              <a:buChar char="•"/>
            </a:pPr>
            <a:r>
              <a:rPr lang="fi-FI" dirty="0"/>
              <a:t>kaksi muuta kirjoittamaasi ainetta, joista saat parhaat pisteet</a:t>
            </a:r>
          </a:p>
          <a:p>
            <a:endParaRPr lang="fi-FI" dirty="0"/>
          </a:p>
          <a:p>
            <a:endParaRPr lang="fi-FI" sz="3000" dirty="0"/>
          </a:p>
          <a:p>
            <a:pPr fontAlgn="base"/>
            <a:br>
              <a:rPr lang="fi-FI" dirty="0"/>
            </a:br>
            <a:endParaRPr lang="fi-FI" sz="3000" dirty="0"/>
          </a:p>
        </p:txBody>
      </p:sp>
      <p:pic>
        <p:nvPicPr>
          <p:cNvPr id="4" name="Kuva 3">
            <a:extLst>
              <a:ext uri="{FF2B5EF4-FFF2-40B4-BE49-F238E27FC236}">
                <a16:creationId xmlns:a16="http://schemas.microsoft.com/office/drawing/2014/main" id="{1FF3DFCE-ED9E-4A7A-AB05-1D3BAD39C8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096000" y="95666"/>
            <a:ext cx="5730241" cy="6666667"/>
          </a:xfrm>
          <a:prstGeom prst="rect">
            <a:avLst/>
          </a:prstGeom>
        </p:spPr>
      </p:pic>
    </p:spTree>
    <p:extLst>
      <p:ext uri="{BB962C8B-B14F-4D97-AF65-F5344CB8AC3E}">
        <p14:creationId xmlns:p14="http://schemas.microsoft.com/office/powerpoint/2010/main" val="41752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idx="4294967295"/>
          </p:nvPr>
        </p:nvSpPr>
        <p:spPr>
          <a:xfrm>
            <a:off x="0" y="115888"/>
            <a:ext cx="8291513" cy="936625"/>
          </a:xfrm>
        </p:spPr>
        <p:txBody>
          <a:bodyPr/>
          <a:lstStyle/>
          <a:p>
            <a:r>
              <a:rPr lang="fi-FI" dirty="0">
                <a:solidFill>
                  <a:schemeClr val="bg1"/>
                </a:solidFill>
                <a:latin typeface="Arial Rounded MT Bold" pitchFamily="34" charset="0"/>
              </a:rPr>
              <a:t>Tutkinnon rakenne</a:t>
            </a:r>
          </a:p>
        </p:txBody>
      </p:sp>
      <p:graphicFrame>
        <p:nvGraphicFramePr>
          <p:cNvPr id="3" name="Kaaviokuva 2"/>
          <p:cNvGraphicFramePr/>
          <p:nvPr/>
        </p:nvGraphicFramePr>
        <p:xfrm>
          <a:off x="2423592" y="1124744"/>
          <a:ext cx="770485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ikehys 3"/>
          <p:cNvSpPr txBox="1"/>
          <p:nvPr/>
        </p:nvSpPr>
        <p:spPr>
          <a:xfrm>
            <a:off x="5015880" y="2420889"/>
            <a:ext cx="2664296" cy="646331"/>
          </a:xfrm>
          <a:prstGeom prst="rect">
            <a:avLst/>
          </a:prstGeom>
          <a:noFill/>
        </p:spPr>
        <p:txBody>
          <a:bodyPr wrap="square" rtlCol="0">
            <a:spAutoFit/>
          </a:bodyPr>
          <a:lstStyle/>
          <a:p>
            <a:pPr algn="ctr">
              <a:buNone/>
            </a:pPr>
            <a:r>
              <a:rPr lang="fi-FI" dirty="0"/>
              <a:t>Äidinkielen koe on kaikille pakollinen</a:t>
            </a:r>
          </a:p>
        </p:txBody>
      </p:sp>
      <p:sp>
        <p:nvSpPr>
          <p:cNvPr id="7" name="Tekstikehys 6"/>
          <p:cNvSpPr txBox="1"/>
          <p:nvPr/>
        </p:nvSpPr>
        <p:spPr>
          <a:xfrm>
            <a:off x="1775520" y="1124745"/>
            <a:ext cx="2664296" cy="1015663"/>
          </a:xfrm>
          <a:prstGeom prst="rect">
            <a:avLst/>
          </a:prstGeom>
          <a:solidFill>
            <a:schemeClr val="bg1">
              <a:lumMod val="95000"/>
            </a:schemeClr>
          </a:solidFill>
          <a:ln w="28575">
            <a:solidFill>
              <a:srgbClr val="C00000"/>
            </a:solidFill>
          </a:ln>
          <a:effectLst>
            <a:glow rad="228600">
              <a:srgbClr val="C00000">
                <a:alpha val="40000"/>
              </a:srgbClr>
            </a:glow>
          </a:effectLst>
        </p:spPr>
        <p:txBody>
          <a:bodyPr wrap="square" rtlCol="0">
            <a:spAutoFit/>
          </a:bodyPr>
          <a:lstStyle/>
          <a:p>
            <a:pPr algn="ctr">
              <a:buNone/>
            </a:pPr>
            <a:r>
              <a:rPr lang="fi-FI" sz="2000" dirty="0">
                <a:solidFill>
                  <a:srgbClr val="CC3300"/>
                </a:solidFill>
              </a:rPr>
              <a:t>Tutkintoon kuuluu vähintään viisi pakollista koetta</a:t>
            </a:r>
          </a:p>
        </p:txBody>
      </p:sp>
      <p:sp>
        <p:nvSpPr>
          <p:cNvPr id="9" name="Kuvatekstinuoli vasemmalle ja oikealle 8"/>
          <p:cNvSpPr/>
          <p:nvPr/>
        </p:nvSpPr>
        <p:spPr bwMode="auto">
          <a:xfrm>
            <a:off x="4997405" y="4442338"/>
            <a:ext cx="2520280" cy="707886"/>
          </a:xfrm>
          <a:prstGeom prst="leftRightArrowCallout">
            <a:avLst>
              <a:gd name="adj1" fmla="val 41792"/>
              <a:gd name="adj2" fmla="val 28256"/>
              <a:gd name="adj3" fmla="val 11811"/>
              <a:gd name="adj4" fmla="val 75488"/>
            </a:avLst>
          </a:prstGeom>
          <a:solidFill>
            <a:srgbClr val="CC33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R="0" algn="l" defTabSz="914400" rtl="0" eaLnBrk="1" fontAlgn="base" latinLnBrk="0" hangingPunct="1">
              <a:lnSpc>
                <a:spcPct val="100000"/>
              </a:lnSpc>
              <a:spcBef>
                <a:spcPct val="50000"/>
              </a:spcBef>
              <a:spcAft>
                <a:spcPct val="0"/>
              </a:spcAft>
              <a:buClrTx/>
              <a:buSzPct val="150000"/>
              <a:tabLst/>
            </a:pPr>
            <a:r>
              <a:rPr kumimoji="0" lang="fi-FI" sz="2000" b="1" i="0" u="none" strike="noStrike" cap="none" normalizeH="0" baseline="0" dirty="0">
                <a:ln>
                  <a:noFill/>
                </a:ln>
                <a:solidFill>
                  <a:schemeClr val="tx1"/>
                </a:solidFill>
                <a:effectLst/>
                <a:latin typeface="Arial" charset="0"/>
              </a:rPr>
              <a:t>Näistä on valittava </a:t>
            </a:r>
            <a:r>
              <a:rPr lang="fi-FI" sz="2000" b="1" dirty="0">
                <a:latin typeface="Arial" charset="0"/>
              </a:rPr>
              <a:t>neljä</a:t>
            </a:r>
            <a:endParaRPr kumimoji="0" lang="fi-FI" sz="20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00729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t>Biologia, Biokemia</a:t>
            </a:r>
          </a:p>
        </p:txBody>
      </p:sp>
      <p:sp>
        <p:nvSpPr>
          <p:cNvPr id="3" name="Sisällön paikkamerkki 2"/>
          <p:cNvSpPr>
            <a:spLocks noGrp="1"/>
          </p:cNvSpPr>
          <p:nvPr>
            <p:ph idx="1"/>
          </p:nvPr>
        </p:nvSpPr>
        <p:spPr>
          <a:xfrm>
            <a:off x="676656" y="2011680"/>
            <a:ext cx="10753725" cy="4502241"/>
          </a:xfrm>
        </p:spPr>
        <p:txBody>
          <a:bodyPr>
            <a:normAutofit/>
          </a:bodyPr>
          <a:lstStyle/>
          <a:p>
            <a:r>
              <a:rPr lang="fi-FI" b="1" dirty="0"/>
              <a:t>Biologia</a:t>
            </a:r>
            <a:r>
              <a:rPr lang="fi-FI" dirty="0"/>
              <a:t>:</a:t>
            </a:r>
          </a:p>
          <a:p>
            <a:r>
              <a:rPr lang="fi-FI" dirty="0"/>
              <a:t>- </a:t>
            </a:r>
            <a:r>
              <a:rPr lang="fi-FI" b="1" dirty="0"/>
              <a:t>Helsinki, Oulu, Turku, Jyväskylä, Joensuussa</a:t>
            </a:r>
            <a:r>
              <a:rPr lang="fi-FI" dirty="0"/>
              <a:t> hakukohteena ympäristö- ja biotiede</a:t>
            </a:r>
          </a:p>
          <a:p>
            <a:r>
              <a:rPr lang="fi-FI" dirty="0"/>
              <a:t>- Todistusvalinnalla 51% -&gt; viisi ainetta (AI, BI, MA ja kaksi parhaat pisteet tuottavaa)</a:t>
            </a:r>
          </a:p>
          <a:p>
            <a:r>
              <a:rPr lang="fi-FI" dirty="0"/>
              <a:t>Helsingin yliopiston esittelyvideo: </a:t>
            </a:r>
            <a:r>
              <a:rPr lang="fi-FI" dirty="0">
                <a:hlinkClick r:id="rId2"/>
              </a:rPr>
              <a:t>https://youtu.be/qTyRO6wP_wk</a:t>
            </a:r>
            <a:endParaRPr lang="fi-FI" dirty="0"/>
          </a:p>
          <a:p>
            <a:r>
              <a:rPr lang="fi-FI" b="1" dirty="0"/>
              <a:t>Biokemia</a:t>
            </a:r>
            <a:r>
              <a:rPr lang="fi-FI" dirty="0"/>
              <a:t>:</a:t>
            </a:r>
          </a:p>
          <a:p>
            <a:r>
              <a:rPr lang="fi-FI" dirty="0"/>
              <a:t>- </a:t>
            </a:r>
            <a:r>
              <a:rPr lang="fi-FI" b="1" dirty="0"/>
              <a:t>Turku, Oulu</a:t>
            </a:r>
          </a:p>
          <a:p>
            <a:r>
              <a:rPr lang="fi-FI" dirty="0"/>
              <a:t>- Todistusvalinnalla 51% -&gt; viisi ainetta (AI, KE, MA ja </a:t>
            </a:r>
            <a:r>
              <a:rPr lang="fi-FI" dirty="0" err="1"/>
              <a:t>reaali</a:t>
            </a:r>
            <a:r>
              <a:rPr lang="fi-FI" dirty="0"/>
              <a:t>, kieli)</a:t>
            </a:r>
          </a:p>
          <a:p>
            <a:r>
              <a:rPr lang="fi-FI" dirty="0"/>
              <a:t>Uratarina Oulun yliopistosta: </a:t>
            </a:r>
          </a:p>
          <a:p>
            <a:r>
              <a:rPr lang="fi-FI" dirty="0">
                <a:hlinkClick r:id="rId3"/>
              </a:rPr>
              <a:t>https://www.oulu.fi/fi/alumnitarinat/nopeamman-diagnostiikan-jaljilla</a:t>
            </a:r>
            <a:endParaRPr lang="fi-FI" dirty="0"/>
          </a:p>
          <a:p>
            <a:endParaRPr lang="fi-FI" dirty="0"/>
          </a:p>
        </p:txBody>
      </p:sp>
    </p:spTree>
    <p:extLst>
      <p:ext uri="{BB962C8B-B14F-4D97-AF65-F5344CB8AC3E}">
        <p14:creationId xmlns:p14="http://schemas.microsoft.com/office/powerpoint/2010/main" val="3692614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0DE16D6-6D3B-4D2D-A386-75B6809D19BC}"/>
              </a:ext>
            </a:extLst>
          </p:cNvPr>
          <p:cNvPicPr>
            <a:picLocks noChangeAspect="1"/>
          </p:cNvPicPr>
          <p:nvPr/>
        </p:nvPicPr>
        <p:blipFill>
          <a:blip r:embed="rId2"/>
          <a:stretch>
            <a:fillRect/>
          </a:stretch>
        </p:blipFill>
        <p:spPr>
          <a:xfrm>
            <a:off x="2415705" y="1708061"/>
            <a:ext cx="6896454" cy="3441877"/>
          </a:xfrm>
          <a:prstGeom prst="rect">
            <a:avLst/>
          </a:prstGeom>
        </p:spPr>
      </p:pic>
    </p:spTree>
    <p:extLst>
      <p:ext uri="{BB962C8B-B14F-4D97-AF65-F5344CB8AC3E}">
        <p14:creationId xmlns:p14="http://schemas.microsoft.com/office/powerpoint/2010/main" val="4031861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Farmasia</a:t>
            </a:r>
          </a:p>
        </p:txBody>
      </p:sp>
      <p:sp>
        <p:nvSpPr>
          <p:cNvPr id="3" name="Sisällön paikkamerkki 2"/>
          <p:cNvSpPr>
            <a:spLocks noGrp="1"/>
          </p:cNvSpPr>
          <p:nvPr>
            <p:ph idx="1"/>
          </p:nvPr>
        </p:nvSpPr>
        <p:spPr/>
        <p:txBody>
          <a:bodyPr>
            <a:normAutofit/>
          </a:bodyPr>
          <a:lstStyle/>
          <a:p>
            <a:r>
              <a:rPr lang="fi-FI" b="1" dirty="0"/>
              <a:t>Helsinki, Kuopio, Åbo Akademi</a:t>
            </a:r>
          </a:p>
          <a:p>
            <a:r>
              <a:rPr lang="fi-FI" dirty="0"/>
              <a:t>Valintamenettely</a:t>
            </a:r>
          </a:p>
          <a:p>
            <a:pPr lvl="1"/>
            <a:r>
              <a:rPr lang="fi-FI" dirty="0"/>
              <a:t>- Samanaikaisesti voi hakea kaikkiin kohteisiin</a:t>
            </a:r>
          </a:p>
          <a:p>
            <a:pPr lvl="1"/>
            <a:r>
              <a:rPr lang="fi-FI" dirty="0"/>
              <a:t>- Todistusvalinnalla 70%. Pisteitä kuudesta aineesta: AI, KE, BI, MA, yksi ainereaali, yksi kieli</a:t>
            </a:r>
          </a:p>
          <a:p>
            <a:pPr lvl="1"/>
            <a:r>
              <a:rPr lang="fi-FI" dirty="0"/>
              <a:t>- Valintakoe</a:t>
            </a:r>
          </a:p>
          <a:p>
            <a:pPr lvl="2"/>
            <a:r>
              <a:rPr lang="fi-FI" dirty="0"/>
              <a:t>- Monivalintakoe</a:t>
            </a:r>
          </a:p>
          <a:p>
            <a:pPr lvl="2"/>
            <a:r>
              <a:rPr lang="fi-FI" dirty="0"/>
              <a:t>- Vaatimuksena lukion kemia ja (terveystieteisiin liittyvä) aineisto</a:t>
            </a:r>
          </a:p>
        </p:txBody>
      </p:sp>
    </p:spTree>
    <p:extLst>
      <p:ext uri="{BB962C8B-B14F-4D97-AF65-F5344CB8AC3E}">
        <p14:creationId xmlns:p14="http://schemas.microsoft.com/office/powerpoint/2010/main" val="1626239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09" y="655782"/>
            <a:ext cx="5962501" cy="3812249"/>
          </a:xfrm>
        </p:spPr>
        <p:txBody>
          <a:bodyPr/>
          <a:lstStyle/>
          <a:p>
            <a:pPr algn="ctr"/>
            <a:r>
              <a:rPr lang="fi-FI" dirty="0"/>
              <a:t>Maatalous- metsätiede</a:t>
            </a:r>
          </a:p>
        </p:txBody>
      </p:sp>
      <p:pic>
        <p:nvPicPr>
          <p:cNvPr id="4" name="Kuva 3">
            <a:extLst>
              <a:ext uri="{FF2B5EF4-FFF2-40B4-BE49-F238E27FC236}">
                <a16:creationId xmlns:a16="http://schemas.microsoft.com/office/drawing/2014/main" id="{F95D184F-DBBA-4D41-B88E-1261757CC66E}"/>
              </a:ext>
            </a:extLst>
          </p:cNvPr>
          <p:cNvPicPr>
            <a:picLocks noChangeAspect="1"/>
          </p:cNvPicPr>
          <p:nvPr/>
        </p:nvPicPr>
        <p:blipFill>
          <a:blip r:embed="rId2"/>
          <a:stretch>
            <a:fillRect/>
          </a:stretch>
        </p:blipFill>
        <p:spPr>
          <a:xfrm>
            <a:off x="6570482" y="427883"/>
            <a:ext cx="4722829" cy="6002233"/>
          </a:xfrm>
          <a:prstGeom prst="rect">
            <a:avLst/>
          </a:prstGeom>
        </p:spPr>
      </p:pic>
    </p:spTree>
    <p:extLst>
      <p:ext uri="{BB962C8B-B14F-4D97-AF65-F5344CB8AC3E}">
        <p14:creationId xmlns:p14="http://schemas.microsoft.com/office/powerpoint/2010/main" val="3215047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Maatalous-metsätiede</a:t>
            </a:r>
          </a:p>
        </p:txBody>
      </p:sp>
      <p:sp>
        <p:nvSpPr>
          <p:cNvPr id="3" name="Sisällön paikkamerkki 2"/>
          <p:cNvSpPr>
            <a:spLocks noGrp="1"/>
          </p:cNvSpPr>
          <p:nvPr>
            <p:ph idx="1"/>
          </p:nvPr>
        </p:nvSpPr>
        <p:spPr>
          <a:xfrm>
            <a:off x="676656" y="2011680"/>
            <a:ext cx="10753725" cy="4539949"/>
          </a:xfrm>
        </p:spPr>
        <p:txBody>
          <a:bodyPr>
            <a:normAutofit/>
          </a:bodyPr>
          <a:lstStyle/>
          <a:p>
            <a:r>
              <a:rPr lang="fi-FI" dirty="0"/>
              <a:t>Luonnonvaratiede, joka tutkii maanpinnan yläpuolella olevia luonnonvaroja. Pisteytetään AI, MAA/B, ainereaali, kieli.</a:t>
            </a:r>
          </a:p>
          <a:p>
            <a:r>
              <a:rPr lang="fi-FI" b="1" dirty="0"/>
              <a:t>Maatalous-metsätiede, Helsinki </a:t>
            </a:r>
            <a:r>
              <a:rPr lang="fi-FI" dirty="0"/>
              <a:t>(ei kynnysehtoja):</a:t>
            </a:r>
          </a:p>
          <a:p>
            <a:r>
              <a:rPr lang="fi-FI" dirty="0"/>
              <a:t>- Maataloustiede -&gt; agronomi</a:t>
            </a:r>
          </a:p>
          <a:p>
            <a:r>
              <a:rPr lang="fi-FI" dirty="0"/>
              <a:t>- Elintarviketiede</a:t>
            </a:r>
          </a:p>
          <a:p>
            <a:r>
              <a:rPr lang="fi-FI" dirty="0"/>
              <a:t>- Ympäristö- ja elintarviketalous</a:t>
            </a:r>
          </a:p>
          <a:p>
            <a:r>
              <a:rPr lang="fi-FI" dirty="0"/>
              <a:t>- Metsätiede</a:t>
            </a:r>
          </a:p>
          <a:p>
            <a:r>
              <a:rPr lang="fi-FI" b="1" dirty="0"/>
              <a:t>Metsätiede, Joensuu </a:t>
            </a:r>
            <a:r>
              <a:rPr lang="fi-FI" dirty="0"/>
              <a:t>(MAA = A, MAB = C):</a:t>
            </a:r>
          </a:p>
          <a:p>
            <a:r>
              <a:rPr lang="fi-FI" dirty="0"/>
              <a:t>- Metsätiede</a:t>
            </a:r>
          </a:p>
        </p:txBody>
      </p:sp>
    </p:spTree>
    <p:extLst>
      <p:ext uri="{BB962C8B-B14F-4D97-AF65-F5344CB8AC3E}">
        <p14:creationId xmlns:p14="http://schemas.microsoft.com/office/powerpoint/2010/main" val="4057971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fontScale="85000" lnSpcReduction="20000"/>
          </a:bodyPr>
          <a:lstStyle/>
          <a:p>
            <a:r>
              <a:rPr lang="fi-FI" sz="3000" b="1" dirty="0"/>
              <a:t>10. Biolääketiede, lääketieteelliset alat ja ravitsemustiede</a:t>
            </a:r>
          </a:p>
          <a:p>
            <a:pPr fontAlgn="base"/>
            <a:r>
              <a:rPr lang="fi-FI" dirty="0"/>
              <a:t>Voit saada pisteitä enintään kuudesta aineesta, jotka ovat:</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biologia</a:t>
            </a:r>
          </a:p>
          <a:p>
            <a:pPr marL="457200" indent="-457200" fontAlgn="base">
              <a:buFont typeface="Arial" panose="020B0604020202020204" pitchFamily="34" charset="0"/>
              <a:buChar char="•"/>
            </a:pPr>
            <a:r>
              <a:rPr lang="fi-FI" dirty="0"/>
              <a:t>kemia</a:t>
            </a:r>
          </a:p>
          <a:p>
            <a:pPr marL="457200" indent="-457200" fontAlgn="base">
              <a:buFont typeface="Arial" panose="020B0604020202020204" pitchFamily="34" charset="0"/>
              <a:buChar char="•"/>
            </a:pPr>
            <a:r>
              <a:rPr lang="fi-FI" dirty="0"/>
              <a:t>kaksi muuta kirjoittamaasi ainetta, joista saat parhaat pisteet, ja joista vähintään toinen on ainereaali</a:t>
            </a:r>
          </a:p>
          <a:p>
            <a:endParaRPr lang="fi-FI" dirty="0"/>
          </a:p>
          <a:p>
            <a:endParaRPr lang="fi-FI" sz="3000" dirty="0"/>
          </a:p>
          <a:p>
            <a:pPr fontAlgn="base"/>
            <a:br>
              <a:rPr lang="fi-FI" dirty="0"/>
            </a:br>
            <a:endParaRPr lang="fi-FI" sz="3000" dirty="0"/>
          </a:p>
        </p:txBody>
      </p:sp>
      <p:pic>
        <p:nvPicPr>
          <p:cNvPr id="3" name="Kuva 2">
            <a:extLst>
              <a:ext uri="{FF2B5EF4-FFF2-40B4-BE49-F238E27FC236}">
                <a16:creationId xmlns:a16="http://schemas.microsoft.com/office/drawing/2014/main" id="{F2EE4111-3B25-4B94-82C5-3C0CA2426F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99000"/>
                    </a14:imgEffect>
                  </a14:imgLayer>
                </a14:imgProps>
              </a:ext>
            </a:extLst>
          </a:blip>
          <a:stretch>
            <a:fillRect/>
          </a:stretch>
        </p:blipFill>
        <p:spPr>
          <a:xfrm>
            <a:off x="5914470" y="118667"/>
            <a:ext cx="5606969" cy="6612703"/>
          </a:xfrm>
          <a:prstGeom prst="rect">
            <a:avLst/>
          </a:prstGeom>
        </p:spPr>
      </p:pic>
    </p:spTree>
    <p:extLst>
      <p:ext uri="{BB962C8B-B14F-4D97-AF65-F5344CB8AC3E}">
        <p14:creationId xmlns:p14="http://schemas.microsoft.com/office/powerpoint/2010/main" val="1105547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10" y="1821206"/>
            <a:ext cx="5953074" cy="3033598"/>
          </a:xfrm>
        </p:spPr>
        <p:txBody>
          <a:bodyPr/>
          <a:lstStyle/>
          <a:p>
            <a:pPr algn="ctr"/>
            <a:r>
              <a:rPr lang="fi-FI" sz="6000" dirty="0"/>
              <a:t>Lääketiede, hammaslääketiede ja eläinlääketiede</a:t>
            </a:r>
          </a:p>
        </p:txBody>
      </p:sp>
      <p:pic>
        <p:nvPicPr>
          <p:cNvPr id="4" name="Kuva 3">
            <a:extLst>
              <a:ext uri="{FF2B5EF4-FFF2-40B4-BE49-F238E27FC236}">
                <a16:creationId xmlns:a16="http://schemas.microsoft.com/office/drawing/2014/main" id="{CC46C6C4-755D-4BC5-8001-59655A0FD305}"/>
              </a:ext>
            </a:extLst>
          </p:cNvPr>
          <p:cNvPicPr>
            <a:picLocks noChangeAspect="1"/>
          </p:cNvPicPr>
          <p:nvPr/>
        </p:nvPicPr>
        <p:blipFill>
          <a:blip r:embed="rId2"/>
          <a:stretch>
            <a:fillRect/>
          </a:stretch>
        </p:blipFill>
        <p:spPr>
          <a:xfrm>
            <a:off x="6787299" y="963367"/>
            <a:ext cx="4147795" cy="5530393"/>
          </a:xfrm>
          <a:prstGeom prst="rect">
            <a:avLst/>
          </a:prstGeom>
        </p:spPr>
      </p:pic>
    </p:spTree>
    <p:extLst>
      <p:ext uri="{BB962C8B-B14F-4D97-AF65-F5344CB8AC3E}">
        <p14:creationId xmlns:p14="http://schemas.microsoft.com/office/powerpoint/2010/main" val="37431760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Lääke- hammas- ja eläinlääketiede</a:t>
            </a:r>
          </a:p>
        </p:txBody>
      </p:sp>
      <p:sp>
        <p:nvSpPr>
          <p:cNvPr id="3" name="Sisällön paikkamerkki 2"/>
          <p:cNvSpPr>
            <a:spLocks noGrp="1"/>
          </p:cNvSpPr>
          <p:nvPr>
            <p:ph idx="1"/>
          </p:nvPr>
        </p:nvSpPr>
        <p:spPr>
          <a:xfrm>
            <a:off x="676656" y="2011680"/>
            <a:ext cx="10753725" cy="4555375"/>
          </a:xfrm>
        </p:spPr>
        <p:txBody>
          <a:bodyPr>
            <a:normAutofit/>
          </a:bodyPr>
          <a:lstStyle/>
          <a:p>
            <a:r>
              <a:rPr lang="fi-FI" dirty="0"/>
              <a:t>Opiskelupaikat:</a:t>
            </a:r>
          </a:p>
          <a:p>
            <a:pPr lvl="1"/>
            <a:r>
              <a:rPr lang="fi-FI" dirty="0"/>
              <a:t>Lääketiede: </a:t>
            </a:r>
            <a:r>
              <a:rPr lang="fi-FI" b="1" dirty="0"/>
              <a:t>Helsinki, Turku, Oulu Tampere, Kuopio</a:t>
            </a:r>
          </a:p>
          <a:p>
            <a:pPr lvl="1"/>
            <a:r>
              <a:rPr lang="fi-FI" dirty="0"/>
              <a:t>Hammaslääketiede: </a:t>
            </a:r>
            <a:r>
              <a:rPr lang="fi-FI" b="1" dirty="0"/>
              <a:t>Helsinki, Turku, Oulu, Kuopio</a:t>
            </a:r>
          </a:p>
          <a:p>
            <a:pPr lvl="1"/>
            <a:r>
              <a:rPr lang="fi-FI" dirty="0"/>
              <a:t>Eläinlääketiede: </a:t>
            </a:r>
            <a:r>
              <a:rPr lang="fi-FI" b="1" dirty="0"/>
              <a:t>Helsinki</a:t>
            </a:r>
          </a:p>
          <a:p>
            <a:r>
              <a:rPr lang="fi-FI" dirty="0"/>
              <a:t>51% todistusvalinnalla, 6 ainetta AI, BI, MA, KE ja kaksi parhaat pisteet tuottavaa seuraavista FY, ainereaali, vieras kieli</a:t>
            </a:r>
          </a:p>
          <a:p>
            <a:r>
              <a:rPr lang="fi-FI" dirty="0"/>
              <a:t>Lääketieteeseen ja hammaslääketieteeseen et voi hakea yhtä aikaa. Eläinlääketieteeseen voit.</a:t>
            </a:r>
          </a:p>
          <a:p>
            <a:r>
              <a:rPr lang="fi-FI" dirty="0"/>
              <a:t>Kevät-23: 51% yo-todistusvalinnalla. Pääsykoe lukion fysiikkaan, kemiaan, biologiaan ja matematiikkaan.</a:t>
            </a:r>
          </a:p>
          <a:p>
            <a:r>
              <a:rPr lang="fi-FI" dirty="0"/>
              <a:t>Laaketieteelliset.fi</a:t>
            </a:r>
          </a:p>
          <a:p>
            <a:endParaRPr lang="fi-FI" dirty="0"/>
          </a:p>
          <a:p>
            <a:endParaRPr lang="fi-FI" dirty="0"/>
          </a:p>
        </p:txBody>
      </p:sp>
    </p:spTree>
    <p:extLst>
      <p:ext uri="{BB962C8B-B14F-4D97-AF65-F5344CB8AC3E}">
        <p14:creationId xmlns:p14="http://schemas.microsoft.com/office/powerpoint/2010/main" val="205902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96897" y="1809946"/>
            <a:ext cx="6556390" cy="2714645"/>
          </a:xfrm>
        </p:spPr>
        <p:txBody>
          <a:bodyPr/>
          <a:lstStyle/>
          <a:p>
            <a:pPr algn="ctr"/>
            <a:r>
              <a:rPr lang="fi-FI" dirty="0"/>
              <a:t>Vaihtoehtoja </a:t>
            </a:r>
            <a:r>
              <a:rPr lang="fi-FI" dirty="0" err="1"/>
              <a:t>lääkikselle</a:t>
            </a:r>
            <a:endParaRPr lang="fi-FI" dirty="0"/>
          </a:p>
        </p:txBody>
      </p:sp>
      <p:pic>
        <p:nvPicPr>
          <p:cNvPr id="4" name="Kuva 3">
            <a:extLst>
              <a:ext uri="{FF2B5EF4-FFF2-40B4-BE49-F238E27FC236}">
                <a16:creationId xmlns:a16="http://schemas.microsoft.com/office/drawing/2014/main" id="{B816492D-A2E0-4BE3-A893-7C2C4D37A864}"/>
              </a:ext>
            </a:extLst>
          </p:cNvPr>
          <p:cNvPicPr>
            <a:picLocks noChangeAspect="1"/>
          </p:cNvPicPr>
          <p:nvPr/>
        </p:nvPicPr>
        <p:blipFill>
          <a:blip r:embed="rId2"/>
          <a:stretch>
            <a:fillRect/>
          </a:stretch>
        </p:blipFill>
        <p:spPr>
          <a:xfrm>
            <a:off x="7215572" y="1136239"/>
            <a:ext cx="3818547" cy="4585521"/>
          </a:xfrm>
          <a:prstGeom prst="rect">
            <a:avLst/>
          </a:prstGeom>
        </p:spPr>
      </p:pic>
    </p:spTree>
    <p:extLst>
      <p:ext uri="{BB962C8B-B14F-4D97-AF65-F5344CB8AC3E}">
        <p14:creationId xmlns:p14="http://schemas.microsoft.com/office/powerpoint/2010/main" val="2643727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Vaihtoehtoja lääketieteelle!</a:t>
            </a:r>
          </a:p>
        </p:txBody>
      </p:sp>
      <p:sp>
        <p:nvSpPr>
          <p:cNvPr id="3" name="Sisällön paikkamerkki 2"/>
          <p:cNvSpPr>
            <a:spLocks noGrp="1"/>
          </p:cNvSpPr>
          <p:nvPr>
            <p:ph idx="1"/>
          </p:nvPr>
        </p:nvSpPr>
        <p:spPr/>
        <p:txBody>
          <a:bodyPr>
            <a:normAutofit lnSpcReduction="10000"/>
          </a:bodyPr>
          <a:lstStyle/>
          <a:p>
            <a:r>
              <a:rPr lang="fi-FI" b="1" dirty="0"/>
              <a:t>Bioteknologia</a:t>
            </a:r>
            <a:r>
              <a:rPr lang="fi-FI" dirty="0"/>
              <a:t> ja </a:t>
            </a:r>
            <a:r>
              <a:rPr lang="fi-FI" b="1" dirty="0"/>
              <a:t>biolääketieteen tekniikka </a:t>
            </a:r>
            <a:r>
              <a:rPr lang="fi-FI" dirty="0"/>
              <a:t>(Tampere)</a:t>
            </a:r>
          </a:p>
          <a:p>
            <a:r>
              <a:rPr lang="fi-FI" b="1" dirty="0"/>
              <a:t>Molekyylibiotiede</a:t>
            </a:r>
            <a:r>
              <a:rPr lang="fi-FI" dirty="0"/>
              <a:t> (Helsinki)</a:t>
            </a:r>
          </a:p>
          <a:p>
            <a:r>
              <a:rPr lang="fi-FI" b="1" dirty="0"/>
              <a:t>Biolääketiede</a:t>
            </a:r>
            <a:r>
              <a:rPr lang="fi-FI" dirty="0"/>
              <a:t> (Kuopio, Turku)</a:t>
            </a:r>
          </a:p>
          <a:p>
            <a:r>
              <a:rPr lang="fi-FI" b="1" dirty="0"/>
              <a:t>Biokemia</a:t>
            </a:r>
            <a:r>
              <a:rPr lang="fi-FI" dirty="0"/>
              <a:t> (Oulu, Turku) -&gt; tarkempaa tietoa myöhemmällä dialla.</a:t>
            </a:r>
          </a:p>
          <a:p>
            <a:r>
              <a:rPr lang="fi-FI" b="1" dirty="0"/>
              <a:t>Terveyden edistäminen </a:t>
            </a:r>
            <a:r>
              <a:rPr lang="fi-FI" dirty="0"/>
              <a:t>(Kuopio)</a:t>
            </a:r>
          </a:p>
          <a:p>
            <a:pPr lvl="1"/>
            <a:r>
              <a:rPr lang="fi-FI" b="1" dirty="0"/>
              <a:t>Väestön terveyden ja työhyvinvoinnin edistämisen </a:t>
            </a:r>
            <a:r>
              <a:rPr lang="fi-FI" dirty="0"/>
              <a:t>maisteriohjelma</a:t>
            </a:r>
          </a:p>
          <a:p>
            <a:pPr lvl="1"/>
            <a:r>
              <a:rPr lang="fi-FI" b="1" dirty="0"/>
              <a:t>Terveysliikunnan</a:t>
            </a:r>
            <a:r>
              <a:rPr lang="fi-FI" dirty="0"/>
              <a:t> maisteriohjelma</a:t>
            </a:r>
          </a:p>
          <a:p>
            <a:pPr marL="4572" lvl="1" indent="0">
              <a:buNone/>
            </a:pPr>
            <a:r>
              <a:rPr lang="fi-FI" dirty="0"/>
              <a:t>Lisäksi mm. </a:t>
            </a:r>
            <a:r>
              <a:rPr lang="fi-FI" b="1" dirty="0"/>
              <a:t>ravitsemustiede</a:t>
            </a:r>
            <a:r>
              <a:rPr lang="fi-FI" dirty="0"/>
              <a:t> (Kuopio) ja </a:t>
            </a:r>
            <a:r>
              <a:rPr lang="fi-FI" b="1" dirty="0"/>
              <a:t>hoitotiede</a:t>
            </a:r>
            <a:r>
              <a:rPr lang="fi-FI" dirty="0"/>
              <a:t> (Kuopio, Tampere)</a:t>
            </a:r>
          </a:p>
          <a:p>
            <a:pPr marL="4572" lvl="1" indent="0">
              <a:buNone/>
            </a:pPr>
            <a:r>
              <a:rPr lang="fi-FI" b="1" dirty="0"/>
              <a:t>Terveystiedettä</a:t>
            </a:r>
            <a:r>
              <a:rPr lang="fi-FI" dirty="0"/>
              <a:t> lisäksi Oulussa, Turussa, Tampereella  </a:t>
            </a:r>
          </a:p>
        </p:txBody>
      </p:sp>
    </p:spTree>
    <p:extLst>
      <p:ext uri="{BB962C8B-B14F-4D97-AF65-F5344CB8AC3E}">
        <p14:creationId xmlns:p14="http://schemas.microsoft.com/office/powerpoint/2010/main" val="136587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a:t>Muista huomioida reaaliaineiden päällekkäiset koepäivät:</a:t>
            </a:r>
          </a:p>
        </p:txBody>
      </p:sp>
      <p:sp>
        <p:nvSpPr>
          <p:cNvPr id="5" name="Sisällön paikkamerkki 4"/>
          <p:cNvSpPr>
            <a:spLocks noGrp="1"/>
          </p:cNvSpPr>
          <p:nvPr>
            <p:ph sz="quarter" idx="13"/>
          </p:nvPr>
        </p:nvSpPr>
        <p:spPr/>
        <p:txBody>
          <a:bodyPr/>
          <a:lstStyle/>
          <a:p>
            <a:r>
              <a:rPr lang="fi-FI" dirty="0"/>
              <a:t>Psykologia</a:t>
            </a:r>
          </a:p>
          <a:p>
            <a:r>
              <a:rPr lang="fi-FI" dirty="0"/>
              <a:t>Filosofia</a:t>
            </a:r>
          </a:p>
          <a:p>
            <a:r>
              <a:rPr lang="fi-FI" dirty="0"/>
              <a:t>Historia</a:t>
            </a:r>
          </a:p>
          <a:p>
            <a:r>
              <a:rPr lang="fi-FI" dirty="0"/>
              <a:t>Fysiikka</a:t>
            </a:r>
          </a:p>
          <a:p>
            <a:r>
              <a:rPr lang="fi-FI" dirty="0"/>
              <a:t>biologia</a:t>
            </a:r>
          </a:p>
        </p:txBody>
      </p:sp>
      <p:sp>
        <p:nvSpPr>
          <p:cNvPr id="6" name="Sisällön paikkamerkki 5"/>
          <p:cNvSpPr>
            <a:spLocks noGrp="1"/>
          </p:cNvSpPr>
          <p:nvPr>
            <p:ph sz="quarter" idx="14"/>
          </p:nvPr>
        </p:nvSpPr>
        <p:spPr/>
        <p:txBody>
          <a:bodyPr/>
          <a:lstStyle/>
          <a:p>
            <a:r>
              <a:rPr lang="fi-FI" dirty="0"/>
              <a:t>Uskonto</a:t>
            </a:r>
          </a:p>
          <a:p>
            <a:r>
              <a:rPr lang="fi-FI" dirty="0"/>
              <a:t>Elämänkatsomustieto</a:t>
            </a:r>
          </a:p>
          <a:p>
            <a:r>
              <a:rPr lang="fi-FI" dirty="0"/>
              <a:t>Yhteiskuntaoppi</a:t>
            </a:r>
          </a:p>
          <a:p>
            <a:r>
              <a:rPr lang="fi-FI" dirty="0"/>
              <a:t>Kemia</a:t>
            </a:r>
          </a:p>
          <a:p>
            <a:r>
              <a:rPr lang="fi-FI" dirty="0"/>
              <a:t>Maantiede</a:t>
            </a:r>
          </a:p>
          <a:p>
            <a:r>
              <a:rPr lang="fi-FI" dirty="0"/>
              <a:t>terveystieto</a:t>
            </a:r>
          </a:p>
        </p:txBody>
      </p:sp>
    </p:spTree>
    <p:extLst>
      <p:ext uri="{BB962C8B-B14F-4D97-AF65-F5344CB8AC3E}">
        <p14:creationId xmlns:p14="http://schemas.microsoft.com/office/powerpoint/2010/main" val="660096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aotsikko 8">
            <a:extLst>
              <a:ext uri="{FF2B5EF4-FFF2-40B4-BE49-F238E27FC236}">
                <a16:creationId xmlns:a16="http://schemas.microsoft.com/office/drawing/2014/main" id="{D2F98278-4C34-4C39-917B-1F8B43B0FCEE}"/>
              </a:ext>
            </a:extLst>
          </p:cNvPr>
          <p:cNvSpPr>
            <a:spLocks noGrp="1"/>
          </p:cNvSpPr>
          <p:nvPr>
            <p:ph type="subTitle" idx="1"/>
          </p:nvPr>
        </p:nvSpPr>
        <p:spPr>
          <a:xfrm>
            <a:off x="135107" y="471340"/>
            <a:ext cx="5960893" cy="5750352"/>
          </a:xfrm>
        </p:spPr>
        <p:txBody>
          <a:bodyPr>
            <a:normAutofit fontScale="85000" lnSpcReduction="20000"/>
          </a:bodyPr>
          <a:lstStyle/>
          <a:p>
            <a:r>
              <a:rPr lang="fi-FI" b="1" dirty="0"/>
              <a:t>11. Fysiikan, kemian, matematiikan ja tietojenkäsittelytieteen opettajankoulutukset, fysiikka, kemia ja tekniikan ala</a:t>
            </a:r>
          </a:p>
          <a:p>
            <a:pPr fontAlgn="base"/>
            <a:r>
              <a:rPr lang="fi-FI" dirty="0"/>
              <a:t>Voit saada pisteitä enintään viidestä aineesta, jotka ovat:</a:t>
            </a:r>
          </a:p>
          <a:p>
            <a:pPr marL="457200" indent="-457200" fontAlgn="base">
              <a:buFont typeface="Arial" panose="020B0604020202020204" pitchFamily="34" charset="0"/>
              <a:buChar char="•"/>
            </a:pPr>
            <a:r>
              <a:rPr lang="fi-FI" dirty="0"/>
              <a:t>matematiikka (pitkä tai lyhyt)</a:t>
            </a:r>
          </a:p>
          <a:p>
            <a:pPr marL="457200" indent="-457200" fontAlgn="base">
              <a:buFont typeface="Arial" panose="020B0604020202020204" pitchFamily="34" charset="0"/>
              <a:buChar char="•"/>
            </a:pPr>
            <a:r>
              <a:rPr lang="fi-FI" dirty="0"/>
              <a:t>äidinkieli ja kirjallisuus</a:t>
            </a:r>
          </a:p>
          <a:p>
            <a:pPr marL="457200" indent="-457200" fontAlgn="base">
              <a:buFont typeface="Arial" panose="020B0604020202020204" pitchFamily="34" charset="0"/>
              <a:buChar char="•"/>
            </a:pPr>
            <a:r>
              <a:rPr lang="fi-FI" dirty="0"/>
              <a:t>fysiikka tai kemia</a:t>
            </a:r>
          </a:p>
          <a:p>
            <a:pPr marL="457200" indent="-457200" fontAlgn="base">
              <a:buFont typeface="Arial" panose="020B0604020202020204" pitchFamily="34" charset="0"/>
              <a:buChar char="•"/>
            </a:pPr>
            <a:r>
              <a:rPr lang="fi-FI" dirty="0"/>
              <a:t>kaksi muuta kirjoittamaasi ainetta, joista saat parhaat pisteet</a:t>
            </a:r>
          </a:p>
          <a:p>
            <a:r>
              <a:rPr lang="fi-FI" dirty="0"/>
              <a:t> </a:t>
            </a:r>
          </a:p>
          <a:p>
            <a:endParaRPr lang="fi-FI" sz="3000" dirty="0"/>
          </a:p>
          <a:p>
            <a:pPr fontAlgn="base"/>
            <a:br>
              <a:rPr lang="fi-FI" dirty="0"/>
            </a:br>
            <a:endParaRPr lang="fi-FI" sz="3000" dirty="0"/>
          </a:p>
        </p:txBody>
      </p:sp>
      <p:pic>
        <p:nvPicPr>
          <p:cNvPr id="3" name="Kuva 2">
            <a:extLst>
              <a:ext uri="{FF2B5EF4-FFF2-40B4-BE49-F238E27FC236}">
                <a16:creationId xmlns:a16="http://schemas.microsoft.com/office/drawing/2014/main" id="{77F31035-7CB9-4FD8-ABEE-C47BB2B158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851123" y="109521"/>
            <a:ext cx="5536456" cy="6707308"/>
          </a:xfrm>
          <a:prstGeom prst="rect">
            <a:avLst/>
          </a:prstGeom>
        </p:spPr>
      </p:pic>
    </p:spTree>
    <p:extLst>
      <p:ext uri="{BB962C8B-B14F-4D97-AF65-F5344CB8AC3E}">
        <p14:creationId xmlns:p14="http://schemas.microsoft.com/office/powerpoint/2010/main" val="274473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33083" y="169683"/>
            <a:ext cx="9525833" cy="3374522"/>
          </a:xfrm>
        </p:spPr>
        <p:txBody>
          <a:bodyPr/>
          <a:lstStyle/>
          <a:p>
            <a:pPr algn="ctr"/>
            <a:r>
              <a:rPr lang="fi-FI" dirty="0"/>
              <a:t>DI, tietojenkäsittelytiede ja arkkitehtuuri</a:t>
            </a:r>
          </a:p>
        </p:txBody>
      </p:sp>
      <p:pic>
        <p:nvPicPr>
          <p:cNvPr id="4" name="Kuva 3">
            <a:extLst>
              <a:ext uri="{FF2B5EF4-FFF2-40B4-BE49-F238E27FC236}">
                <a16:creationId xmlns:a16="http://schemas.microsoft.com/office/drawing/2014/main" id="{12401C8B-CE68-4FFF-ADB0-8CC32DB60641}"/>
              </a:ext>
            </a:extLst>
          </p:cNvPr>
          <p:cNvPicPr>
            <a:picLocks noChangeAspect="1"/>
          </p:cNvPicPr>
          <p:nvPr/>
        </p:nvPicPr>
        <p:blipFill>
          <a:blip r:embed="rId2"/>
          <a:stretch>
            <a:fillRect/>
          </a:stretch>
        </p:blipFill>
        <p:spPr>
          <a:xfrm>
            <a:off x="3394624" y="3429000"/>
            <a:ext cx="5402752" cy="3033018"/>
          </a:xfrm>
          <a:prstGeom prst="rect">
            <a:avLst/>
          </a:prstGeom>
        </p:spPr>
      </p:pic>
    </p:spTree>
    <p:extLst>
      <p:ext uri="{BB962C8B-B14F-4D97-AF65-F5344CB8AC3E}">
        <p14:creationId xmlns:p14="http://schemas.microsoft.com/office/powerpoint/2010/main" val="1821160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Diplomi-insinöörikoulutus</a:t>
            </a:r>
          </a:p>
        </p:txBody>
      </p:sp>
      <p:sp>
        <p:nvSpPr>
          <p:cNvPr id="3" name="Sisällön paikkamerkki 2"/>
          <p:cNvSpPr>
            <a:spLocks noGrp="1"/>
          </p:cNvSpPr>
          <p:nvPr>
            <p:ph idx="1"/>
          </p:nvPr>
        </p:nvSpPr>
        <p:spPr>
          <a:xfrm>
            <a:off x="676656" y="2011680"/>
            <a:ext cx="10753725" cy="4181730"/>
          </a:xfrm>
        </p:spPr>
        <p:txBody>
          <a:bodyPr>
            <a:normAutofit fontScale="92500" lnSpcReduction="10000"/>
          </a:bodyPr>
          <a:lstStyle/>
          <a:p>
            <a:r>
              <a:rPr lang="fi-FI" b="1" dirty="0"/>
              <a:t>Jyväskylä, Aalto yliopisto (Espoo), Tampere, Lappeenranta, Oulu, Vaasa, Pori, Turku</a:t>
            </a:r>
          </a:p>
          <a:p>
            <a:r>
              <a:rPr lang="fi-FI" dirty="0"/>
              <a:t>Yhteisvalinta (voi hakea kuuteen kohteeseen)</a:t>
            </a:r>
          </a:p>
          <a:p>
            <a:r>
              <a:rPr lang="fi-FI" dirty="0"/>
              <a:t>Todistusvalinnalla 80% -&gt; AI, MAA, FY, KE</a:t>
            </a:r>
          </a:p>
          <a:p>
            <a:r>
              <a:rPr lang="fi-FI" dirty="0"/>
              <a:t>dia.fi</a:t>
            </a:r>
          </a:p>
          <a:p>
            <a:r>
              <a:rPr lang="fi-FI" dirty="0"/>
              <a:t>Tampereen yliopiston tuotantotalouden esittelyvideo:</a:t>
            </a:r>
          </a:p>
          <a:p>
            <a:r>
              <a:rPr lang="fi-FI" dirty="0">
                <a:hlinkClick r:id="rId2"/>
              </a:rPr>
              <a:t>https://youtu.be/mtHjlvGj5Q4</a:t>
            </a:r>
            <a:endParaRPr lang="fi-FI" dirty="0"/>
          </a:p>
          <a:p>
            <a:r>
              <a:rPr lang="fi-FI" dirty="0"/>
              <a:t>Jyväskylän yliopiston tieto- ja ohjelmistotekniikan esittelyvideo:</a:t>
            </a:r>
          </a:p>
          <a:p>
            <a:r>
              <a:rPr lang="fi-FI" dirty="0">
                <a:hlinkClick r:id="rId3"/>
              </a:rPr>
              <a:t>https://youtu.be/V71Su9E_E28</a:t>
            </a:r>
            <a:endParaRPr lang="fi-FI" dirty="0"/>
          </a:p>
          <a:p>
            <a:r>
              <a:rPr lang="fi-FI" dirty="0"/>
              <a:t>Teknologiateollisuuden nuorten osaajien uratarinoita: </a:t>
            </a:r>
          </a:p>
          <a:p>
            <a:r>
              <a:rPr lang="fi-FI" dirty="0">
                <a:hlinkClick r:id="rId4"/>
              </a:rPr>
              <a:t>https://www.mytech.fi/uratarinat</a:t>
            </a:r>
            <a:endParaRPr lang="fi-FI" dirty="0"/>
          </a:p>
          <a:p>
            <a:endParaRPr lang="fi-FI" dirty="0"/>
          </a:p>
          <a:p>
            <a:endParaRPr lang="fi-FI" dirty="0"/>
          </a:p>
        </p:txBody>
      </p:sp>
    </p:spTree>
    <p:extLst>
      <p:ext uri="{BB962C8B-B14F-4D97-AF65-F5344CB8AC3E}">
        <p14:creationId xmlns:p14="http://schemas.microsoft.com/office/powerpoint/2010/main" val="320972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Arkkitehtuuri</a:t>
            </a:r>
          </a:p>
        </p:txBody>
      </p:sp>
      <p:sp>
        <p:nvSpPr>
          <p:cNvPr id="3" name="Sisällön paikkamerkki 2"/>
          <p:cNvSpPr>
            <a:spLocks noGrp="1"/>
          </p:cNvSpPr>
          <p:nvPr>
            <p:ph sz="half" idx="1"/>
          </p:nvPr>
        </p:nvSpPr>
        <p:spPr>
          <a:xfrm>
            <a:off x="676656" y="1998133"/>
            <a:ext cx="4663440" cy="4360333"/>
          </a:xfrm>
        </p:spPr>
        <p:txBody>
          <a:bodyPr>
            <a:normAutofit fontScale="85000" lnSpcReduction="20000"/>
          </a:bodyPr>
          <a:lstStyle/>
          <a:p>
            <a:r>
              <a:rPr lang="fi-FI" b="1" dirty="0"/>
              <a:t>Aalto yliopisto Espoon Otaniemi, Tampere, Oulu</a:t>
            </a:r>
          </a:p>
          <a:p>
            <a:r>
              <a:rPr lang="fi-FI" dirty="0"/>
              <a:t>Yhteisvalinta</a:t>
            </a:r>
          </a:p>
          <a:p>
            <a:r>
              <a:rPr lang="fi-FI" dirty="0"/>
              <a:t>Ennakkotehtävät, matematiikan koe ja piirustus- ja suunnittelukoe</a:t>
            </a:r>
          </a:p>
          <a:p>
            <a:r>
              <a:rPr lang="fi-FI" dirty="0"/>
              <a:t>Yo-tutkinnon matematiikalla ohi kyseisen osuuden (MAA = B, MAB = E)</a:t>
            </a:r>
          </a:p>
          <a:p>
            <a:r>
              <a:rPr lang="fi-FI" dirty="0"/>
              <a:t>Yhteispisteiden perusteella 80%, koepisteiden perusteella 20 %</a:t>
            </a:r>
          </a:p>
          <a:p>
            <a:r>
              <a:rPr lang="fi-FI" dirty="0"/>
              <a:t>Koe 5.-6.6.2023</a:t>
            </a:r>
          </a:p>
          <a:p>
            <a:r>
              <a:rPr lang="fi-FI" dirty="0"/>
              <a:t>dia.fi</a:t>
            </a:r>
          </a:p>
          <a:p>
            <a:r>
              <a:rPr lang="fi-FI" dirty="0"/>
              <a:t>Arkkitehtuurin esittelyvideo:</a:t>
            </a:r>
          </a:p>
          <a:p>
            <a:r>
              <a:rPr lang="fi-FI" dirty="0">
                <a:hlinkClick r:id="rId2"/>
              </a:rPr>
              <a:t>https://youtu.be/ZeKUH_w5u_w</a:t>
            </a:r>
            <a:endParaRPr lang="fi-FI" dirty="0"/>
          </a:p>
          <a:p>
            <a:endParaRPr lang="fi-FI" dirty="0"/>
          </a:p>
        </p:txBody>
      </p:sp>
      <p:pic>
        <p:nvPicPr>
          <p:cNvPr id="5" name="Sisällön paikkamerkki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687" y="1161058"/>
            <a:ext cx="6010089" cy="4905469"/>
          </a:xfrm>
        </p:spPr>
      </p:pic>
    </p:spTree>
    <p:extLst>
      <p:ext uri="{BB962C8B-B14F-4D97-AF65-F5344CB8AC3E}">
        <p14:creationId xmlns:p14="http://schemas.microsoft.com/office/powerpoint/2010/main" val="3701824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0909" y="655782"/>
            <a:ext cx="5585429" cy="3284622"/>
          </a:xfrm>
        </p:spPr>
        <p:txBody>
          <a:bodyPr/>
          <a:lstStyle/>
          <a:p>
            <a:pPr algn="ctr"/>
            <a:r>
              <a:rPr lang="fi-FI" dirty="0"/>
              <a:t>Sotilasala</a:t>
            </a:r>
          </a:p>
        </p:txBody>
      </p:sp>
      <p:pic>
        <p:nvPicPr>
          <p:cNvPr id="3" name="Kuva 2">
            <a:extLst>
              <a:ext uri="{FF2B5EF4-FFF2-40B4-BE49-F238E27FC236}">
                <a16:creationId xmlns:a16="http://schemas.microsoft.com/office/drawing/2014/main" id="{D41DDC10-ADA6-4EE8-90A9-791EE12A7618}"/>
              </a:ext>
            </a:extLst>
          </p:cNvPr>
          <p:cNvPicPr>
            <a:picLocks noChangeAspect="1"/>
          </p:cNvPicPr>
          <p:nvPr/>
        </p:nvPicPr>
        <p:blipFill>
          <a:blip r:embed="rId2"/>
          <a:stretch>
            <a:fillRect/>
          </a:stretch>
        </p:blipFill>
        <p:spPr>
          <a:xfrm>
            <a:off x="6014301" y="1457012"/>
            <a:ext cx="5585429" cy="4189072"/>
          </a:xfrm>
          <a:prstGeom prst="rect">
            <a:avLst/>
          </a:prstGeom>
        </p:spPr>
      </p:pic>
    </p:spTree>
    <p:extLst>
      <p:ext uri="{BB962C8B-B14F-4D97-AF65-F5344CB8AC3E}">
        <p14:creationId xmlns:p14="http://schemas.microsoft.com/office/powerpoint/2010/main" val="1622698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r>
              <a:rPr lang="fi-FI" dirty="0"/>
              <a:t>Maanpuolustuskorkeakoulu</a:t>
            </a:r>
          </a:p>
        </p:txBody>
      </p:sp>
      <p:sp>
        <p:nvSpPr>
          <p:cNvPr id="8" name="Sisällön paikkamerkki 7"/>
          <p:cNvSpPr>
            <a:spLocks noGrp="1"/>
          </p:cNvSpPr>
          <p:nvPr>
            <p:ph idx="1"/>
          </p:nvPr>
        </p:nvSpPr>
        <p:spPr/>
        <p:txBody>
          <a:bodyPr>
            <a:normAutofit fontScale="62500" lnSpcReduction="20000"/>
          </a:bodyPr>
          <a:lstStyle/>
          <a:p>
            <a:pPr algn="ctr"/>
            <a:r>
              <a:rPr lang="fi-FI" sz="3600" dirty="0"/>
              <a:t>Edellytyksenä suoritettu asepalvelus ja AUK tai RUK</a:t>
            </a:r>
          </a:p>
          <a:p>
            <a:pPr algn="ctr"/>
            <a:r>
              <a:rPr lang="fi-FI" sz="3600" dirty="0"/>
              <a:t>-&gt; sotatieteiden kandi- ja maisteri</a:t>
            </a:r>
          </a:p>
          <a:p>
            <a:pPr algn="ctr"/>
            <a:endParaRPr lang="fi-FI" sz="3600" dirty="0"/>
          </a:p>
          <a:p>
            <a:pPr algn="ctr"/>
            <a:r>
              <a:rPr lang="fi-FI" sz="3600" dirty="0"/>
              <a:t>Opintosuunnat: maavoimat, merivoimat ja ilmavoimat.</a:t>
            </a:r>
          </a:p>
          <a:p>
            <a:pPr algn="ctr"/>
            <a:endParaRPr lang="fi-FI" sz="3600" dirty="0"/>
          </a:p>
          <a:p>
            <a:pPr algn="ctr"/>
            <a:r>
              <a:rPr lang="fi-FI" sz="3600" dirty="0"/>
              <a:t>Soveltuvuuskoe, aineistokoe, fyysiset testit ja lääkärintarkastus.</a:t>
            </a:r>
          </a:p>
          <a:p>
            <a:pPr algn="ctr"/>
            <a:endParaRPr lang="fi-FI" sz="3600" dirty="0"/>
          </a:p>
          <a:p>
            <a:pPr algn="ctr"/>
            <a:r>
              <a:rPr lang="fi-FI" sz="3600" dirty="0"/>
              <a:t>Videolla kadetit, eli sotatieteiden kandidaatin tutkinnon opiskelijat kertovat opintojen arjesta sekä hakeutumisesta:</a:t>
            </a:r>
            <a:endParaRPr lang="fi-FI" sz="3600" b="1" u="sng" dirty="0">
              <a:hlinkClick r:id="rId2"/>
            </a:endParaRPr>
          </a:p>
          <a:p>
            <a:pPr algn="ctr"/>
            <a:r>
              <a:rPr lang="fi-FI" sz="3600" b="1" u="sng" dirty="0">
                <a:hlinkClick r:id="rId2"/>
              </a:rPr>
              <a:t>https://youtu.be/5QC2FDI6R3E</a:t>
            </a:r>
            <a:endParaRPr lang="fi-FI" sz="3600" b="1" u="sng" dirty="0"/>
          </a:p>
          <a:p>
            <a:pPr algn="ctr"/>
            <a:endParaRPr lang="fi-FI" sz="3600" dirty="0"/>
          </a:p>
          <a:p>
            <a:endParaRPr lang="fi-FI" dirty="0"/>
          </a:p>
        </p:txBody>
      </p:sp>
    </p:spTree>
    <p:extLst>
      <p:ext uri="{BB962C8B-B14F-4D97-AF65-F5344CB8AC3E}">
        <p14:creationId xmlns:p14="http://schemas.microsoft.com/office/powerpoint/2010/main" val="1337253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25177" y="1121790"/>
            <a:ext cx="11477182" cy="4223208"/>
          </a:xfrm>
        </p:spPr>
        <p:txBody>
          <a:bodyPr/>
          <a:lstStyle/>
          <a:p>
            <a:pPr algn="ctr"/>
            <a:br>
              <a:rPr lang="fi-FI" dirty="0"/>
            </a:br>
            <a:br>
              <a:rPr lang="fi-FI" dirty="0"/>
            </a:br>
            <a:br>
              <a:rPr lang="fi-FI" dirty="0"/>
            </a:br>
            <a:r>
              <a:rPr lang="fi-FI" dirty="0"/>
              <a:t>Englanninkieliset tutkinnot</a:t>
            </a:r>
            <a:br>
              <a:rPr lang="fi-FI" dirty="0"/>
            </a:br>
            <a:endParaRPr lang="fi-FI" dirty="0"/>
          </a:p>
        </p:txBody>
      </p:sp>
    </p:spTree>
    <p:extLst>
      <p:ext uri="{BB962C8B-B14F-4D97-AF65-F5344CB8AC3E}">
        <p14:creationId xmlns:p14="http://schemas.microsoft.com/office/powerpoint/2010/main" val="2302727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79B91C-162C-49B9-9D78-0AD05A4C97E1}"/>
              </a:ext>
            </a:extLst>
          </p:cNvPr>
          <p:cNvSpPr>
            <a:spLocks noGrp="1"/>
          </p:cNvSpPr>
          <p:nvPr>
            <p:ph type="title"/>
          </p:nvPr>
        </p:nvSpPr>
        <p:spPr/>
        <p:txBody>
          <a:bodyPr/>
          <a:lstStyle/>
          <a:p>
            <a:r>
              <a:rPr lang="fi-FI" dirty="0"/>
              <a:t>Tammikuun yhteishaussa englanninkieliset koulutukset!</a:t>
            </a:r>
          </a:p>
        </p:txBody>
      </p:sp>
      <p:sp>
        <p:nvSpPr>
          <p:cNvPr id="8" name="Sisällön paikkamerkki 7">
            <a:extLst>
              <a:ext uri="{FF2B5EF4-FFF2-40B4-BE49-F238E27FC236}">
                <a16:creationId xmlns:a16="http://schemas.microsoft.com/office/drawing/2014/main" id="{6B03D07C-31BF-4114-9A72-6459E047C582}"/>
              </a:ext>
            </a:extLst>
          </p:cNvPr>
          <p:cNvSpPr>
            <a:spLocks noGrp="1"/>
          </p:cNvSpPr>
          <p:nvPr>
            <p:ph sz="half" idx="1"/>
          </p:nvPr>
        </p:nvSpPr>
        <p:spPr>
          <a:xfrm>
            <a:off x="640314" y="2157729"/>
            <a:ext cx="4663440" cy="3767328"/>
          </a:xfrm>
        </p:spPr>
        <p:txBody>
          <a:bodyPr/>
          <a:lstStyle/>
          <a:p>
            <a:pPr>
              <a:buFont typeface="Arial" panose="020B0604020202020204" pitchFamily="34" charset="0"/>
              <a:buChar char="•"/>
            </a:pPr>
            <a:r>
              <a:rPr lang="fi-FI" dirty="0"/>
              <a:t> Saat listan haussa olevista koulutuksista </a:t>
            </a:r>
            <a:r>
              <a:rPr lang="fi-FI" b="1" dirty="0"/>
              <a:t>opintopolusta</a:t>
            </a:r>
            <a:r>
              <a:rPr lang="fi-FI" dirty="0"/>
              <a:t>.</a:t>
            </a:r>
          </a:p>
          <a:p>
            <a:pPr>
              <a:buFont typeface="Arial" panose="020B0604020202020204" pitchFamily="34" charset="0"/>
              <a:buChar char="•"/>
            </a:pPr>
            <a:r>
              <a:rPr lang="fi-FI" dirty="0"/>
              <a:t> Rajaa listaa siten, että opetuskieli on englanti.</a:t>
            </a:r>
          </a:p>
          <a:p>
            <a:pPr>
              <a:buFont typeface="Arial" panose="020B0604020202020204" pitchFamily="34" charset="0"/>
              <a:buChar char="•"/>
            </a:pPr>
            <a:r>
              <a:rPr lang="fi-FI" dirty="0"/>
              <a:t> Älä epäröi hakea! Englanninkielentaitosi on hyvällä tasolla.</a:t>
            </a:r>
          </a:p>
          <a:p>
            <a:endParaRPr lang="fi-FI" dirty="0"/>
          </a:p>
        </p:txBody>
      </p:sp>
      <p:pic>
        <p:nvPicPr>
          <p:cNvPr id="11" name="Sisällön paikkamerkki 10">
            <a:extLst>
              <a:ext uri="{FF2B5EF4-FFF2-40B4-BE49-F238E27FC236}">
                <a16:creationId xmlns:a16="http://schemas.microsoft.com/office/drawing/2014/main" id="{9844F370-6B7C-4996-942A-269C6F560CB3}"/>
              </a:ext>
            </a:extLst>
          </p:cNvPr>
          <p:cNvPicPr>
            <a:picLocks noGrp="1" noChangeAspect="1"/>
          </p:cNvPicPr>
          <p:nvPr>
            <p:ph sz="half" idx="2"/>
          </p:nvPr>
        </p:nvPicPr>
        <p:blipFill>
          <a:blip r:embed="rId2"/>
          <a:stretch>
            <a:fillRect/>
          </a:stretch>
        </p:blipFill>
        <p:spPr>
          <a:xfrm>
            <a:off x="5286843" y="2157730"/>
            <a:ext cx="6591967" cy="4432045"/>
          </a:xfrm>
        </p:spPr>
      </p:pic>
      <p:cxnSp>
        <p:nvCxnSpPr>
          <p:cNvPr id="13" name="Suora nuoliyhdysviiva 12">
            <a:extLst>
              <a:ext uri="{FF2B5EF4-FFF2-40B4-BE49-F238E27FC236}">
                <a16:creationId xmlns:a16="http://schemas.microsoft.com/office/drawing/2014/main" id="{2BD33CDF-B128-43AC-8AC2-AEEEABBC356F}"/>
              </a:ext>
            </a:extLst>
          </p:cNvPr>
          <p:cNvCxnSpPr/>
          <p:nvPr/>
        </p:nvCxnSpPr>
        <p:spPr>
          <a:xfrm flipV="1">
            <a:off x="4328719" y="2281806"/>
            <a:ext cx="2608976" cy="4026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17B5CE3C-B70F-4C9B-A459-DFDD363CBDCB}"/>
              </a:ext>
            </a:extLst>
          </p:cNvPr>
          <p:cNvCxnSpPr/>
          <p:nvPr/>
        </p:nvCxnSpPr>
        <p:spPr>
          <a:xfrm>
            <a:off x="4731391" y="3288484"/>
            <a:ext cx="687897" cy="28019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456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02DF78-DCA1-4856-9682-12452EC1FC90}"/>
              </a:ext>
            </a:extLst>
          </p:cNvPr>
          <p:cNvSpPr>
            <a:spLocks noGrp="1"/>
          </p:cNvSpPr>
          <p:nvPr>
            <p:ph type="title"/>
          </p:nvPr>
        </p:nvSpPr>
        <p:spPr>
          <a:xfrm>
            <a:off x="612941" y="100634"/>
            <a:ext cx="10772775" cy="1658198"/>
          </a:xfrm>
        </p:spPr>
        <p:txBody>
          <a:bodyPr>
            <a:normAutofit/>
          </a:bodyPr>
          <a:lstStyle/>
          <a:p>
            <a:r>
              <a:rPr lang="fi-FI" sz="3400" dirty="0"/>
              <a:t>Erityiset saavutukset opiskelijavalinnassa </a:t>
            </a:r>
          </a:p>
        </p:txBody>
      </p:sp>
      <p:sp>
        <p:nvSpPr>
          <p:cNvPr id="3" name="Sisällön paikkamerkki 2">
            <a:extLst>
              <a:ext uri="{FF2B5EF4-FFF2-40B4-BE49-F238E27FC236}">
                <a16:creationId xmlns:a16="http://schemas.microsoft.com/office/drawing/2014/main" id="{89C8EA6D-7FAF-44D0-8BAF-F3DD07EAFAC7}"/>
              </a:ext>
            </a:extLst>
          </p:cNvPr>
          <p:cNvSpPr>
            <a:spLocks noGrp="1"/>
          </p:cNvSpPr>
          <p:nvPr>
            <p:ph sz="half" idx="1"/>
          </p:nvPr>
        </p:nvSpPr>
        <p:spPr>
          <a:xfrm>
            <a:off x="612941" y="1338258"/>
            <a:ext cx="5259958" cy="4515788"/>
          </a:xfrm>
        </p:spPr>
        <p:txBody>
          <a:bodyPr>
            <a:noAutofit/>
          </a:bodyPr>
          <a:lstStyle/>
          <a:p>
            <a:pPr marL="0" indent="0">
              <a:buNone/>
            </a:pPr>
            <a:r>
              <a:rPr lang="fi-FI" sz="1400" dirty="0"/>
              <a:t>Erityiseksi saavutukseksi voidaan huomioida hakijan </a:t>
            </a:r>
            <a:r>
              <a:rPr lang="fi-FI" sz="1400" b="1" dirty="0"/>
              <a:t>merkittävä</a:t>
            </a:r>
            <a:r>
              <a:rPr lang="fi-FI" sz="1400" dirty="0"/>
              <a:t> suoritus jossain seuraavista kategorioista: </a:t>
            </a:r>
          </a:p>
          <a:p>
            <a:pPr marL="457200" indent="-457200">
              <a:buFont typeface="+mj-lt"/>
              <a:buAutoNum type="arabicPeriod"/>
            </a:pPr>
            <a:r>
              <a:rPr lang="fi-FI" sz="1400" dirty="0"/>
              <a:t>Yrittäjyys </a:t>
            </a:r>
          </a:p>
          <a:p>
            <a:pPr marL="457200" indent="-457200">
              <a:buFont typeface="+mj-lt"/>
              <a:buAutoNum type="arabicPeriod"/>
            </a:pPr>
            <a:r>
              <a:rPr lang="fi-FI" sz="1400" dirty="0"/>
              <a:t>Johtajuus </a:t>
            </a:r>
          </a:p>
          <a:p>
            <a:pPr marL="457200" indent="-457200">
              <a:buFont typeface="+mj-lt"/>
              <a:buAutoNum type="arabicPeriod"/>
            </a:pPr>
            <a:r>
              <a:rPr lang="fi-FI" sz="1400" dirty="0"/>
              <a:t>Vapaaehtoistoiminta </a:t>
            </a:r>
          </a:p>
          <a:p>
            <a:pPr marL="457200" indent="-457200">
              <a:buFont typeface="+mj-lt"/>
              <a:buAutoNum type="arabicPeriod"/>
            </a:pPr>
            <a:r>
              <a:rPr lang="fi-FI" sz="1400" dirty="0"/>
              <a:t>Urheilu </a:t>
            </a:r>
          </a:p>
          <a:p>
            <a:pPr marL="457200" indent="-457200">
              <a:buFont typeface="+mj-lt"/>
              <a:buAutoNum type="arabicPeriod"/>
            </a:pPr>
            <a:r>
              <a:rPr lang="fi-FI" sz="1400" dirty="0"/>
              <a:t>Musiikki </a:t>
            </a:r>
          </a:p>
          <a:p>
            <a:pPr marL="457200" indent="-457200">
              <a:buFont typeface="+mj-lt"/>
              <a:buAutoNum type="arabicPeriod"/>
            </a:pPr>
            <a:r>
              <a:rPr lang="fi-FI" sz="1400" dirty="0"/>
              <a:t>Taide </a:t>
            </a:r>
          </a:p>
          <a:p>
            <a:pPr marL="457200" indent="-457200">
              <a:buFont typeface="+mj-lt"/>
              <a:buAutoNum type="arabicPeriod"/>
            </a:pPr>
            <a:r>
              <a:rPr lang="fi-FI" sz="1400" dirty="0"/>
              <a:t>Tiede/tekniikka</a:t>
            </a:r>
          </a:p>
          <a:p>
            <a:pPr marL="457200" indent="-457200">
              <a:buFont typeface="+mj-lt"/>
              <a:buAutoNum type="arabicPeriod"/>
            </a:pPr>
            <a:r>
              <a:rPr lang="fi-FI" sz="1400" dirty="0"/>
              <a:t>Muut</a:t>
            </a:r>
          </a:p>
          <a:p>
            <a:pPr marL="0" indent="0">
              <a:buNone/>
            </a:pPr>
            <a:r>
              <a:rPr lang="fi-FI" sz="1400" dirty="0"/>
              <a:t>Erityinen saavutus tulee olla </a:t>
            </a:r>
            <a:r>
              <a:rPr lang="fi-FI" sz="1400" b="1" dirty="0"/>
              <a:t>suoritettuna hakukelpoisuuden antavan tutkinnon aikana</a:t>
            </a:r>
            <a:r>
              <a:rPr lang="fi-FI" sz="1400" dirty="0"/>
              <a:t>. Erityisen saavutuksen tulee olla </a:t>
            </a:r>
            <a:r>
              <a:rPr lang="fi-FI" sz="1400" b="1" dirty="0"/>
              <a:t>erittäin merkittävä verrattuna saman ikäisten keskimääräiseen tasoon</a:t>
            </a:r>
            <a:r>
              <a:rPr lang="fi-FI" sz="1400" dirty="0"/>
              <a:t>. Hakijan erityisiä saavutuksia ei arvioida ennakkoon.</a:t>
            </a:r>
          </a:p>
          <a:p>
            <a:pPr marL="0" indent="0">
              <a:buNone/>
            </a:pPr>
            <a:r>
              <a:rPr lang="fi-FI" sz="1400" dirty="0"/>
              <a:t>Aalto-yliopisto –&gt; vapaamuotoinen hakemus</a:t>
            </a:r>
          </a:p>
          <a:p>
            <a:pPr marL="0" indent="0">
              <a:buNone/>
            </a:pPr>
            <a:r>
              <a:rPr lang="fi-FI" sz="1400" dirty="0"/>
              <a:t>Voit hakea erityisten saavutusten lisäksi kauppatieteellisen alan yhteisvalinnassa, SAT-/ACT-testiin perustuvassa valinnassa</a:t>
            </a:r>
            <a:r>
              <a:rPr lang="fi-FI" sz="1400"/>
              <a:t>, talousguru- </a:t>
            </a:r>
            <a:r>
              <a:rPr lang="fi-FI" sz="1400" dirty="0"/>
              <a:t>tai MAOL-kilpailuiden perusteella hakevien valinnassa, avoimen yliopiston opintojen perusteella tai siirtohaussa. </a:t>
            </a:r>
          </a:p>
        </p:txBody>
      </p:sp>
      <p:pic>
        <p:nvPicPr>
          <p:cNvPr id="6" name="Sisällön paikkamerkki 5">
            <a:extLst>
              <a:ext uri="{FF2B5EF4-FFF2-40B4-BE49-F238E27FC236}">
                <a16:creationId xmlns:a16="http://schemas.microsoft.com/office/drawing/2014/main" id="{E7267C7B-0013-43BE-A3BE-CF8B1EF73F9E}"/>
              </a:ext>
            </a:extLst>
          </p:cNvPr>
          <p:cNvPicPr>
            <a:picLocks noGrp="1" noChangeAspect="1"/>
          </p:cNvPicPr>
          <p:nvPr>
            <p:ph sz="half" idx="2"/>
          </p:nvPr>
        </p:nvPicPr>
        <p:blipFill>
          <a:blip r:embed="rId2"/>
          <a:stretch>
            <a:fillRect/>
          </a:stretch>
        </p:blipFill>
        <p:spPr>
          <a:xfrm>
            <a:off x="5999329" y="1883701"/>
            <a:ext cx="5430670" cy="4400826"/>
          </a:xfrm>
        </p:spPr>
      </p:pic>
      <p:sp>
        <p:nvSpPr>
          <p:cNvPr id="7" name="Tekstiruutu 6">
            <a:extLst>
              <a:ext uri="{FF2B5EF4-FFF2-40B4-BE49-F238E27FC236}">
                <a16:creationId xmlns:a16="http://schemas.microsoft.com/office/drawing/2014/main" id="{0459F625-0A30-48BC-9603-85840CB7C104}"/>
              </a:ext>
            </a:extLst>
          </p:cNvPr>
          <p:cNvSpPr txBox="1"/>
          <p:nvPr/>
        </p:nvSpPr>
        <p:spPr>
          <a:xfrm>
            <a:off x="7720553" y="433633"/>
            <a:ext cx="4166647" cy="1200329"/>
          </a:xfrm>
          <a:prstGeom prst="rect">
            <a:avLst/>
          </a:prstGeom>
          <a:noFill/>
        </p:spPr>
        <p:txBody>
          <a:bodyPr wrap="square" rtlCol="0">
            <a:spAutoFit/>
          </a:bodyPr>
          <a:lstStyle/>
          <a:p>
            <a:r>
              <a:rPr lang="fi-FI">
                <a:solidFill>
                  <a:schemeClr val="accent1">
                    <a:lumMod val="75000"/>
                  </a:schemeClr>
                </a:solidFill>
              </a:rPr>
              <a:t>Lukioaikana mm. pörssisäätiön </a:t>
            </a:r>
            <a:r>
              <a:rPr lang="fi-FI" dirty="0">
                <a:solidFill>
                  <a:schemeClr val="accent1">
                    <a:lumMod val="75000"/>
                  </a:schemeClr>
                </a:solidFill>
              </a:rPr>
              <a:t>pörssilähettiläs, Euroopan nuorten parlamentin jäsen, edustajana Euroopan tulevaisuuskonferenssissa.</a:t>
            </a:r>
          </a:p>
        </p:txBody>
      </p:sp>
      <p:cxnSp>
        <p:nvCxnSpPr>
          <p:cNvPr id="11" name="Suora nuoliyhdysviiva 10">
            <a:extLst>
              <a:ext uri="{FF2B5EF4-FFF2-40B4-BE49-F238E27FC236}">
                <a16:creationId xmlns:a16="http://schemas.microsoft.com/office/drawing/2014/main" id="{99944CB7-6E4E-4C9A-8F5C-0B6D2BBD0D8E}"/>
              </a:ext>
            </a:extLst>
          </p:cNvPr>
          <p:cNvCxnSpPr>
            <a:cxnSpLocks/>
          </p:cNvCxnSpPr>
          <p:nvPr/>
        </p:nvCxnSpPr>
        <p:spPr>
          <a:xfrm flipH="1">
            <a:off x="8880049" y="1633962"/>
            <a:ext cx="1150071" cy="25798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202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49D6A0-1385-4D69-AD02-C0FC548919D8}"/>
              </a:ext>
            </a:extLst>
          </p:cNvPr>
          <p:cNvSpPr>
            <a:spLocks noGrp="1"/>
          </p:cNvSpPr>
          <p:nvPr>
            <p:ph type="title"/>
          </p:nvPr>
        </p:nvSpPr>
        <p:spPr/>
        <p:txBody>
          <a:bodyPr/>
          <a:lstStyle/>
          <a:p>
            <a:pPr algn="ctr"/>
            <a:r>
              <a:rPr lang="fi-FI" dirty="0"/>
              <a:t>Minkä koulutuksen </a:t>
            </a:r>
            <a:r>
              <a:rPr lang="fi-FI"/>
              <a:t>esittelyn haluatte </a:t>
            </a:r>
            <a:r>
              <a:rPr lang="fi-FI" dirty="0"/>
              <a:t>kuulla:</a:t>
            </a:r>
          </a:p>
        </p:txBody>
      </p:sp>
      <p:sp>
        <p:nvSpPr>
          <p:cNvPr id="3" name="Sisällön paikkamerkki 2">
            <a:extLst>
              <a:ext uri="{FF2B5EF4-FFF2-40B4-BE49-F238E27FC236}">
                <a16:creationId xmlns:a16="http://schemas.microsoft.com/office/drawing/2014/main" id="{8CDA51D1-3CEB-4061-B1E3-56974B74035A}"/>
              </a:ext>
            </a:extLst>
          </p:cNvPr>
          <p:cNvSpPr>
            <a:spLocks noGrp="1"/>
          </p:cNvSpPr>
          <p:nvPr>
            <p:ph idx="1"/>
          </p:nvPr>
        </p:nvSpPr>
        <p:spPr>
          <a:xfrm>
            <a:off x="676656" y="2011680"/>
            <a:ext cx="10753725" cy="4068609"/>
          </a:xfrm>
        </p:spPr>
        <p:txBody>
          <a:bodyPr>
            <a:normAutofit fontScale="85000" lnSpcReduction="20000"/>
          </a:bodyPr>
          <a:lstStyle/>
          <a:p>
            <a:r>
              <a:rPr lang="fi-FI" dirty="0">
                <a:hlinkClick r:id="rId2"/>
              </a:rPr>
              <a:t>https://www.menti.com/aly37679gh5r</a:t>
            </a:r>
            <a:endParaRPr lang="fi-FI" dirty="0"/>
          </a:p>
          <a:p>
            <a:r>
              <a:rPr lang="fi-FI" dirty="0"/>
              <a:t>Ranskan kieli: </a:t>
            </a:r>
            <a:r>
              <a:rPr lang="fi-FI" dirty="0">
                <a:hlinkClick r:id="rId3"/>
              </a:rPr>
              <a:t>https://www.youtube.com/watch?v=vDv70IX5f7U</a:t>
            </a:r>
            <a:r>
              <a:rPr lang="fi-FI" dirty="0"/>
              <a:t> </a:t>
            </a:r>
          </a:p>
          <a:p>
            <a:r>
              <a:rPr lang="fi-FI" dirty="0"/>
              <a:t>Matematiikka: </a:t>
            </a:r>
            <a:r>
              <a:rPr lang="fi-FI" dirty="0">
                <a:hlinkClick r:id="rId4"/>
              </a:rPr>
              <a:t>https://youtu.be/udKZmGGbvHo</a:t>
            </a:r>
            <a:endParaRPr lang="fi-FI" dirty="0"/>
          </a:p>
          <a:p>
            <a:r>
              <a:rPr lang="fi-FI" dirty="0"/>
              <a:t>Biologia: </a:t>
            </a:r>
            <a:r>
              <a:rPr lang="fi-FI" dirty="0">
                <a:hlinkClick r:id="rId5"/>
              </a:rPr>
              <a:t>https://youtu.be/qTyRO6wP_wk</a:t>
            </a:r>
            <a:endParaRPr lang="fi-FI" dirty="0"/>
          </a:p>
          <a:p>
            <a:r>
              <a:rPr lang="fi-FI" dirty="0"/>
              <a:t>Tuotantotalous: </a:t>
            </a:r>
            <a:r>
              <a:rPr lang="fi-FI" dirty="0">
                <a:hlinkClick r:id="rId6"/>
              </a:rPr>
              <a:t>https://youtu.be/mtHjlvGj5Q4</a:t>
            </a:r>
            <a:endParaRPr lang="fi-FI" dirty="0"/>
          </a:p>
          <a:p>
            <a:r>
              <a:rPr lang="fi-FI" dirty="0"/>
              <a:t>Tieto- ja ohjelmistotekniikka: </a:t>
            </a:r>
            <a:r>
              <a:rPr lang="fi-FI" dirty="0">
                <a:hlinkClick r:id="rId7"/>
              </a:rPr>
              <a:t>https://youtu.be/V71Su9E_E28</a:t>
            </a:r>
            <a:endParaRPr lang="fi-FI" dirty="0"/>
          </a:p>
          <a:p>
            <a:r>
              <a:rPr lang="fi-FI" dirty="0"/>
              <a:t>Arkkitehtuuri: </a:t>
            </a:r>
            <a:r>
              <a:rPr lang="fi-FI" dirty="0">
                <a:hlinkClick r:id="rId8"/>
              </a:rPr>
              <a:t>https://youtu.be/ZeKUH_w5u_w</a:t>
            </a:r>
            <a:endParaRPr lang="fi-FI" dirty="0"/>
          </a:p>
          <a:p>
            <a:r>
              <a:rPr lang="fi-FI" dirty="0"/>
              <a:t>Logopedia: </a:t>
            </a:r>
            <a:r>
              <a:rPr lang="fi-FI" dirty="0">
                <a:hlinkClick r:id="rId9"/>
              </a:rPr>
              <a:t>https://youtu.be/d_J1nFntCP8</a:t>
            </a:r>
            <a:r>
              <a:rPr lang="fi-FI" dirty="0"/>
              <a:t> </a:t>
            </a:r>
          </a:p>
          <a:p>
            <a:r>
              <a:rPr lang="fi-FI" dirty="0"/>
              <a:t>Lääketiede: </a:t>
            </a:r>
            <a:r>
              <a:rPr lang="fi-FI" dirty="0">
                <a:hlinkClick r:id="rId10"/>
              </a:rPr>
              <a:t>https://www.youtube.com/watch?v=5IXg4cK7hx4&amp;list=PLaNfvlZd-a3XNjMpQfQdwr-KCZesEXaQl&amp;index=24</a:t>
            </a:r>
            <a:r>
              <a:rPr lang="fi-FI" dirty="0"/>
              <a:t> </a:t>
            </a:r>
          </a:p>
          <a:p>
            <a:r>
              <a:rPr lang="fi-FI" dirty="0"/>
              <a:t>Biolääketiede: </a:t>
            </a:r>
            <a:r>
              <a:rPr lang="fi-FI" dirty="0">
                <a:hlinkClick r:id="rId11"/>
              </a:rPr>
              <a:t>https://www.youtube.com/watch?v=2mA3nu0eTYw&amp;list=PLaNfvlZd-a3XNjMpQfQdwr-KCZesEXaQl&amp;index=20</a:t>
            </a:r>
            <a:r>
              <a:rPr lang="fi-FI" dirty="0"/>
              <a:t> </a:t>
            </a:r>
          </a:p>
        </p:txBody>
      </p:sp>
    </p:spTree>
    <p:extLst>
      <p:ext uri="{BB962C8B-B14F-4D97-AF65-F5344CB8AC3E}">
        <p14:creationId xmlns:p14="http://schemas.microsoft.com/office/powerpoint/2010/main" val="388555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0D8603FF-3AD1-4489-92C8-AAA00C070F62}"/>
              </a:ext>
            </a:extLst>
          </p:cNvPr>
          <p:cNvPicPr>
            <a:picLocks noGrp="1" noChangeAspect="1"/>
          </p:cNvPicPr>
          <p:nvPr>
            <p:ph idx="1"/>
          </p:nvPr>
        </p:nvPicPr>
        <p:blipFill>
          <a:blip r:embed="rId2"/>
          <a:stretch>
            <a:fillRect/>
          </a:stretch>
        </p:blipFill>
        <p:spPr>
          <a:xfrm>
            <a:off x="975996" y="604829"/>
            <a:ext cx="10091071" cy="5648341"/>
          </a:xfrm>
        </p:spPr>
      </p:pic>
    </p:spTree>
    <p:extLst>
      <p:ext uri="{BB962C8B-B14F-4D97-AF65-F5344CB8AC3E}">
        <p14:creationId xmlns:p14="http://schemas.microsoft.com/office/powerpoint/2010/main" val="3959877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Miten liikunta vaikuttaa aivoihin ja oppimiseen?</a:t>
            </a:r>
          </a:p>
        </p:txBody>
      </p:sp>
      <p:sp>
        <p:nvSpPr>
          <p:cNvPr id="3" name="Sisällön paikkamerkki 2"/>
          <p:cNvSpPr>
            <a:spLocks noGrp="1"/>
          </p:cNvSpPr>
          <p:nvPr>
            <p:ph idx="1"/>
          </p:nvPr>
        </p:nvSpPr>
        <p:spPr/>
        <p:txBody>
          <a:bodyPr/>
          <a:lstStyle/>
          <a:p>
            <a:pPr algn="ctr"/>
            <a:endParaRPr lang="fi-FI" dirty="0">
              <a:hlinkClick r:id="rId2"/>
            </a:endParaRPr>
          </a:p>
          <a:p>
            <a:pPr algn="ctr"/>
            <a:endParaRPr lang="fi-FI" dirty="0">
              <a:hlinkClick r:id="rId2"/>
            </a:endParaRPr>
          </a:p>
          <a:p>
            <a:pPr algn="ctr"/>
            <a:endParaRPr lang="fi-FI" dirty="0">
              <a:hlinkClick r:id="rId2"/>
            </a:endParaRPr>
          </a:p>
          <a:p>
            <a:pPr algn="ctr"/>
            <a:r>
              <a:rPr lang="fi-FI" dirty="0">
                <a:hlinkClick r:id="rId2"/>
              </a:rPr>
              <a:t>https://www.youtube.com/watch?v=Gw2coH2UF-o</a:t>
            </a:r>
            <a:endParaRPr lang="fi-FI" dirty="0"/>
          </a:p>
          <a:p>
            <a:endParaRPr lang="fi-FI" dirty="0"/>
          </a:p>
        </p:txBody>
      </p:sp>
    </p:spTree>
    <p:extLst>
      <p:ext uri="{BB962C8B-B14F-4D97-AF65-F5344CB8AC3E}">
        <p14:creationId xmlns:p14="http://schemas.microsoft.com/office/powerpoint/2010/main" val="210425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in paikkamerkki 17">
            <a:extLst>
              <a:ext uri="{FF2B5EF4-FFF2-40B4-BE49-F238E27FC236}">
                <a16:creationId xmlns:a16="http://schemas.microsoft.com/office/drawing/2014/main" id="{522DC4EB-9F93-4CFE-B21D-9BB1446C8B13}"/>
              </a:ext>
            </a:extLst>
          </p:cNvPr>
          <p:cNvSpPr>
            <a:spLocks noGrp="1"/>
          </p:cNvSpPr>
          <p:nvPr>
            <p:ph type="body" sz="quarter" idx="16"/>
          </p:nvPr>
        </p:nvSpPr>
        <p:spPr>
          <a:xfrm>
            <a:off x="130797" y="357809"/>
            <a:ext cx="6212313" cy="6363666"/>
          </a:xfrm>
        </p:spPr>
        <p:txBody>
          <a:bodyPr>
            <a:normAutofit/>
          </a:bodyPr>
          <a:lstStyle/>
          <a:p>
            <a:pPr marL="0" indent="0">
              <a:buNone/>
            </a:pPr>
            <a:r>
              <a:rPr lang="fi-FI" dirty="0"/>
              <a:t>Psykologi selvittelee arvioinnissa potilaan sukurasitetta. Potilaalla on isä, äiti, kaksi potilasta nuorempaa siskoa ja kaksi potilasta nuorempaa veljeä. Psykologin muistiinpanojen mukaan potilaan näillä sukulaisilla on yhteensä neljä diagnoosia. Diagnoosi on aina joko ahdistuneisuushäiriö tai masennushäiriö. Yhdellä henkilöllä ei voi olla kahta samaa diagnoosia. Kullakin näistä sukulaisista on tasan nolla, tasan yksi tai tasan kaksi diagnoosia. Kumpaakin diagnoosia on tässä sukulaisten ryhmässä vähintään yksi kappale. Psykologi tietää, että äidillä on vähintään yksi diagnoosi. Mikä on potilaan äidin diagnoosi tai diagnoosit?</a:t>
            </a:r>
          </a:p>
          <a:p>
            <a:pPr marL="371475" indent="-371475">
              <a:buAutoNum type="arabicPeriod"/>
            </a:pPr>
            <a:r>
              <a:rPr lang="fi-FI" dirty="0"/>
              <a:t>Toisella siskoista on kaksi diagnoosia, toisella ei yhtään.</a:t>
            </a:r>
          </a:p>
          <a:p>
            <a:pPr marL="371475" indent="-371475">
              <a:buAutoNum type="arabicPeriod"/>
            </a:pPr>
            <a:r>
              <a:rPr lang="fi-FI" dirty="0"/>
              <a:t>Toisella veljistä on masennusdiagnoosi.</a:t>
            </a:r>
          </a:p>
          <a:p>
            <a:pPr marL="0" indent="0">
              <a:buNone/>
            </a:pPr>
            <a:r>
              <a:rPr lang="fi-FI" i="1" dirty="0"/>
              <a:t>Vastaajan on osattava valita oikea vastausvaihtoehto, joka antaa riittävästi tietoa kysymykseen vastaamiseen.</a:t>
            </a:r>
          </a:p>
          <a:p>
            <a:pPr marL="0" indent="0">
              <a:buNone/>
            </a:pPr>
            <a:endParaRPr lang="fi-FI" dirty="0"/>
          </a:p>
        </p:txBody>
      </p:sp>
      <p:pic>
        <p:nvPicPr>
          <p:cNvPr id="15" name="Sisällön paikkamerkki 14">
            <a:extLst>
              <a:ext uri="{FF2B5EF4-FFF2-40B4-BE49-F238E27FC236}">
                <a16:creationId xmlns:a16="http://schemas.microsoft.com/office/drawing/2014/main" id="{53A6473A-C6B1-443F-93F5-6DBDFF6133D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096000" y="707508"/>
            <a:ext cx="4431730" cy="5664269"/>
          </a:xfrm>
        </p:spPr>
      </p:pic>
    </p:spTree>
    <p:extLst>
      <p:ext uri="{BB962C8B-B14F-4D97-AF65-F5344CB8AC3E}">
        <p14:creationId xmlns:p14="http://schemas.microsoft.com/office/powerpoint/2010/main" val="25446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uurkaupunki">
  <a:themeElements>
    <a:clrScheme name="Suurkaupunki">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Suurkaupunk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urkaupunk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Metropoli</Template>
  <TotalTime>4629</TotalTime>
  <Words>3195</Words>
  <Application>Microsoft Office PowerPoint</Application>
  <PresentationFormat>Laajakuva</PresentationFormat>
  <Paragraphs>522</Paragraphs>
  <Slides>80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80</vt:i4>
      </vt:variant>
    </vt:vector>
  </HeadingPairs>
  <TitlesOfParts>
    <vt:vector size="84" baseType="lpstr">
      <vt:lpstr>Arial</vt:lpstr>
      <vt:lpstr>Arial Rounded MT Bold</vt:lpstr>
      <vt:lpstr>Calibri Light</vt:lpstr>
      <vt:lpstr>Suurkaupunki</vt:lpstr>
      <vt:lpstr>Kohti kirjoituksia</vt:lpstr>
      <vt:lpstr>Vilman ja Lauran kysely!</vt:lpstr>
      <vt:lpstr>Seuraavat opotunnit:</vt:lpstr>
      <vt:lpstr>Tarkista yo-suunnitelmasi!</vt:lpstr>
      <vt:lpstr>PowerPoint-esitys</vt:lpstr>
      <vt:lpstr>Tutkinnon rakenne</vt:lpstr>
      <vt:lpstr>Muista huomioida reaaliaineiden päällekkäiset koepäivät:</vt:lpstr>
      <vt:lpstr>PowerPoint-esitys</vt:lpstr>
      <vt:lpstr>PowerPoint-esitys</vt:lpstr>
      <vt:lpstr>PowerPoint-esitys</vt:lpstr>
      <vt:lpstr>2026 yliopistojen pisteytysuudistus:</vt:lpstr>
      <vt:lpstr>Kuinka valmistaudun?</vt:lpstr>
      <vt:lpstr>Kuinka valmistaudun?</vt:lpstr>
      <vt:lpstr>lukusuunnitelma</vt:lpstr>
      <vt:lpstr>Yo-kirjoitukset ajoittuvat 5. periodiin Huom! Muutokset ovat mahdollisia. Tarkista yo-kirjoitusten aikataulu YTL.fi</vt:lpstr>
      <vt:lpstr>PowerPoint-esitys</vt:lpstr>
      <vt:lpstr>Minne ylioppilaat meiltä lähtevät?</vt:lpstr>
      <vt:lpstr>Ammattikorkeakoulujen opiskelijavalinta säilyy ennallaan:</vt:lpstr>
      <vt:lpstr>PowerPoint-esitys</vt:lpstr>
      <vt:lpstr>AMK sähköinen valintakoe:</vt:lpstr>
      <vt:lpstr>Ammattikorkeakoulujen valintakoe:</vt:lpstr>
      <vt:lpstr>PowerPoint-esitys</vt:lpstr>
      <vt:lpstr>Todistusvalintalaskuri:</vt:lpstr>
      <vt:lpstr>Eli pohdi vastaako yo-suunnitelmasi tavoitteitasi?</vt:lpstr>
      <vt:lpstr>Kutsunnat:</vt:lpstr>
      <vt:lpstr>Hygieniaosaamiskoulutus?</vt:lpstr>
      <vt:lpstr>Tutkintojen esittelyvideoita:</vt:lpstr>
      <vt:lpstr>PowerPoint-esitys</vt:lpstr>
      <vt:lpstr>Kasvatusala ja opettajankoulutus</vt:lpstr>
      <vt:lpstr>Kasvatustiede</vt:lpstr>
      <vt:lpstr>Kasvatustieteen opiskelijavalinta:</vt:lpstr>
      <vt:lpstr>Kauppatiede</vt:lpstr>
      <vt:lpstr>Kauppatiede</vt:lpstr>
      <vt:lpstr>Logopedia</vt:lpstr>
      <vt:lpstr>Logopedia </vt:lpstr>
      <vt:lpstr>PowerPoint-esitys</vt:lpstr>
      <vt:lpstr>Maantiede</vt:lpstr>
      <vt:lpstr>PowerPoint-esitys</vt:lpstr>
      <vt:lpstr>Psykologia</vt:lpstr>
      <vt:lpstr>PowerPoint-esitys</vt:lpstr>
      <vt:lpstr>Kielten kandi- ja maisteritutkinnot:</vt:lpstr>
      <vt:lpstr>Oikeus- ja hallintotiede</vt:lpstr>
      <vt:lpstr>Oikeustiede</vt:lpstr>
      <vt:lpstr>Valtio- ja yhteiskuntatieteet</vt:lpstr>
      <vt:lpstr>Valtio- ja yhteiskuntatiede</vt:lpstr>
      <vt:lpstr>PowerPoint-esitys</vt:lpstr>
      <vt:lpstr>   Liikunta- ja terveystiede </vt:lpstr>
      <vt:lpstr>Liikunta- ja terveystiede</vt:lpstr>
      <vt:lpstr>PowerPoint-esitys</vt:lpstr>
      <vt:lpstr>Matematiikka, fysiikka ja kemia</vt:lpstr>
      <vt:lpstr>Matematiikka, fysiikka ja kemia</vt:lpstr>
      <vt:lpstr>Tietojenkäsittelytiede</vt:lpstr>
      <vt:lpstr>PowerPoint-esitys</vt:lpstr>
      <vt:lpstr>Filosofia</vt:lpstr>
      <vt:lpstr>Teologia</vt:lpstr>
      <vt:lpstr>Historia</vt:lpstr>
      <vt:lpstr>PowerPoint-esitys</vt:lpstr>
      <vt:lpstr>Kielten kandi- ja maisteritutkinnot:</vt:lpstr>
      <vt:lpstr>PowerPoint-esitys</vt:lpstr>
      <vt:lpstr>Biologia, Biokemia</vt:lpstr>
      <vt:lpstr>PowerPoint-esitys</vt:lpstr>
      <vt:lpstr>Farmasia</vt:lpstr>
      <vt:lpstr>Maatalous- metsätiede</vt:lpstr>
      <vt:lpstr>Maatalous-metsätiede</vt:lpstr>
      <vt:lpstr>PowerPoint-esitys</vt:lpstr>
      <vt:lpstr>Lääketiede, hammaslääketiede ja eläinlääketiede</vt:lpstr>
      <vt:lpstr>Lääke- hammas- ja eläinlääketiede</vt:lpstr>
      <vt:lpstr>Vaihtoehtoja lääkikselle</vt:lpstr>
      <vt:lpstr>Vaihtoehtoja lääketieteelle!</vt:lpstr>
      <vt:lpstr>PowerPoint-esitys</vt:lpstr>
      <vt:lpstr>DI, tietojenkäsittelytiede ja arkkitehtuuri</vt:lpstr>
      <vt:lpstr>Diplomi-insinöörikoulutus</vt:lpstr>
      <vt:lpstr>Arkkitehtuuri</vt:lpstr>
      <vt:lpstr>Sotilasala</vt:lpstr>
      <vt:lpstr>Maanpuolustuskorkeakoulu</vt:lpstr>
      <vt:lpstr>   Englanninkieliset tutkinnot </vt:lpstr>
      <vt:lpstr>Tammikuun yhteishaussa englanninkieliset koulutukset!</vt:lpstr>
      <vt:lpstr>Erityiset saavutukset opiskelijavalinnassa </vt:lpstr>
      <vt:lpstr>Minkä koulutuksen esittelyn haluatte kuulla:</vt:lpstr>
      <vt:lpstr>Miten liikunta vaikuttaa aivoihin ja oppimiseen?</vt:lpstr>
    </vt:vector>
  </TitlesOfParts>
  <Company>Laukaan kunta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Katsaus kevään 2019 korkeakoulutarjon- taan</dc:title>
  <dc:creator>Eveliina Ojala</dc:creator>
  <cp:lastModifiedBy>Eveliina Ojala</cp:lastModifiedBy>
  <cp:revision>388</cp:revision>
  <cp:lastPrinted>2024-11-07T11:14:41Z</cp:lastPrinted>
  <dcterms:created xsi:type="dcterms:W3CDTF">2018-12-07T09:10:34Z</dcterms:created>
  <dcterms:modified xsi:type="dcterms:W3CDTF">2024-11-11T08:39:47Z</dcterms:modified>
</cp:coreProperties>
</file>