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B894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6327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99230C-9C61-4D42-A463-99C029E14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B275B45-8898-4244-8620-EC55DCEC2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44966F0-BB47-40FF-A314-01D3D5E7C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E73AD4-DCB1-45F5-8D7B-D10B2658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44539E4-FCE1-4BD7-BAA9-1BD3232DC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6681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11CCF6-AE83-4338-8D86-D5157E04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1351B71-9611-4379-A019-41486FB60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DC731B5-9F32-42C9-A6F2-E522AEA66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83B8245-5E7F-4B46-94B7-2E0CBEC02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C1404F4-5FB5-4461-95FE-67F61420B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973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63BCD6F5-E34C-4CB3-9A67-0C46CDFF45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9E70756-5121-4B1A-9427-A8390FD536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574F3D-10EA-46E6-A674-4FE5B0F5D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1EE5A55-F621-480D-BD91-3D03DAC67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6DC09F-CCF6-4F36-8021-6652ABFC5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6527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2A5AD8-AB85-4C83-B4E9-AE621A056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3552CC-C098-4C69-864A-CC357E1D5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0BF6FDB-0DA7-4ADB-B50E-3A676337D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9318326-4401-4343-8F1E-C4D947B99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9F7B2C5-30C4-4B55-B648-1CB824216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0373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955C37-C282-4CA8-8CFC-11B9E6DEF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A3CD1CF-0CB9-464D-9400-063D38EEC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C29929E-9A14-40EB-A01C-3E6CC293E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9577E47-C62D-44C3-BFEC-912EFBD9A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B13E337-D32B-47AA-A4CB-6E7E8A107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0858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528E25-B98F-46B6-9057-8124C97A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43826C2-B2DE-45A7-AE3E-9E3432CE88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D716823-3F91-42EB-AD8A-A9EB624F5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4EB24D5-8685-4B05-A195-E20D0DC26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56D47B6-89BD-4B34-8767-9C62B11C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7F0ECA-9E88-4694-8143-5F870252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0441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B1D6CC-DA19-43B8-92D1-74EF43AB9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D60BAD9-B969-433E-905A-72440AD88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1AB337B-A29D-4D34-BDCD-0D31C8141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0978AD3-455D-4560-96A7-CF866146B0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DF39D78-7D76-464C-ACF0-16B5ED76FC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F8A66F7-4B69-4069-8BA1-C6BAD6B9B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534FFC5-B7AD-463C-9C97-A71DDFA92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EB94592-C895-4E0D-8550-960E7AC41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5614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B1F169-1EA3-4D50-B6CE-D0D554F29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DB3B0B8-DEE7-46BE-A1F1-F25564EF0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91A9013-615B-4BEB-B8DD-CD0B6631E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AD5F9B-2A31-4A87-8A94-9B5148F69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405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FF86AB4-B5EE-43F0-8557-A2855987D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ACD1B0C-5B6B-490A-8536-A4B825AC8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7C8D580-3DCA-46BD-A9C6-845E6EED3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354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6D8E3F-E7A2-4DCC-BD0F-7A442ED29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878107-85F8-4636-8437-24B3D08D7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A26E0A3-EDBB-41B1-8BE7-0C8B308D7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42C9D25-B909-4DD3-9139-907DDD045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049132D-3A8F-44C2-88AB-540114A71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170ED08-8F3C-4C2E-9ADB-021B928F9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8804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53BB3C-4C32-4FC2-99B3-63111FFF0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8B0FCC8-AD69-4777-8A01-EA4C89001E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D672E42-1A0E-4429-B7E5-8398D6D36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95AB94B-E9CD-4B0A-A977-35E3728A9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8626862-3D03-489A-8A95-79BF46B29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4BBE6C5-AE72-40D4-A70A-6AD8696F9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5341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70D5D2F-EBCA-4961-A65F-878914F3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B053E8C-F46A-4BE3-AC1C-797C12E98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946D58-41C0-4CD4-8D6A-7214DD2FCA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20886-94D6-40BF-90AE-6114E509F23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5D7F183-FEA2-4A49-BD83-FABB0E0B73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DCA2F7D-F6C0-4708-928D-12CB87074F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51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95E6E8-6D56-4DDC-8686-18405A4B0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Työhyvinvointi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ja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ergonomia</a:t>
            </a:r>
            <a:endParaRPr lang="en-US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Kuva 9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D370B717-3D11-46BC-A689-ABCB5AB692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9358"/>
          <a:stretch/>
        </p:blipFill>
        <p:spPr>
          <a:xfrm>
            <a:off x="321628" y="320511"/>
            <a:ext cx="3794760" cy="3930978"/>
          </a:xfrm>
          <a:prstGeom prst="rect">
            <a:avLst/>
          </a:prstGeom>
        </p:spPr>
      </p:pic>
      <p:pic>
        <p:nvPicPr>
          <p:cNvPr id="6" name="Sisällön paikkamerkki 5" descr="Kuva, joka sisältää kohteen henkilö, kannettava, sisä, elektroniikka&#10;&#10;Kuvaus luotu automaattisesti">
            <a:extLst>
              <a:ext uri="{FF2B5EF4-FFF2-40B4-BE49-F238E27FC236}">
                <a16:creationId xmlns:a16="http://schemas.microsoft.com/office/drawing/2014/main" id="{8C110358-AAD6-47CC-904A-67EB23E7A8E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64" b="2"/>
          <a:stretch/>
        </p:blipFill>
        <p:spPr>
          <a:xfrm>
            <a:off x="4198385" y="320511"/>
            <a:ext cx="3794760" cy="3930978"/>
          </a:xfrm>
          <a:prstGeom prst="rect">
            <a:avLst/>
          </a:prstGeom>
        </p:spPr>
      </p:pic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0D9C8D0F-7F12-4C49-A95F-B3FC99DD23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7" r="12137" b="2"/>
          <a:stretch/>
        </p:blipFill>
        <p:spPr>
          <a:xfrm>
            <a:off x="8075142" y="320511"/>
            <a:ext cx="3794760" cy="3930978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0188E89-AF78-40F6-B787-E9BD9C625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406C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iruutu 8">
            <a:extLst>
              <a:ext uri="{FF2B5EF4-FFF2-40B4-BE49-F238E27FC236}">
                <a16:creationId xmlns:a16="http://schemas.microsoft.com/office/drawing/2014/main" id="{B10B7A6B-106A-4906-80CB-09151464E26F}"/>
              </a:ext>
            </a:extLst>
          </p:cNvPr>
          <p:cNvSpPr txBox="1"/>
          <p:nvPr/>
        </p:nvSpPr>
        <p:spPr>
          <a:xfrm>
            <a:off x="4412250" y="4263439"/>
            <a:ext cx="33670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Josefa </a:t>
            </a:r>
            <a:r>
              <a:rPr lang="en-US" sz="1400" dirty="0" err="1">
                <a:latin typeface="Abadi Extra Light" panose="020B0604020202020204" pitchFamily="34" charset="0"/>
              </a:rPr>
              <a:t>nDiaz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7E456D4B-7182-4144-B621-C010AD3E02A7}"/>
              </a:ext>
            </a:extLst>
          </p:cNvPr>
          <p:cNvSpPr txBox="1"/>
          <p:nvPr/>
        </p:nvSpPr>
        <p:spPr>
          <a:xfrm>
            <a:off x="171450" y="4251489"/>
            <a:ext cx="37947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Olga </a:t>
            </a:r>
            <a:r>
              <a:rPr lang="en-US" sz="1400" dirty="0" err="1">
                <a:latin typeface="Abadi Extra Light" panose="020B0604020202020204" pitchFamily="34" charset="0"/>
              </a:rPr>
              <a:t>Guryanova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85BA25C7-74AD-45C0-808E-C382564FB9F4}"/>
              </a:ext>
            </a:extLst>
          </p:cNvPr>
          <p:cNvSpPr txBox="1"/>
          <p:nvPr/>
        </p:nvSpPr>
        <p:spPr>
          <a:xfrm>
            <a:off x="8183880" y="4263439"/>
            <a:ext cx="37947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Christopher Burns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5B572152-4E64-44A8-93CB-499C501978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14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92991D8C-00DC-4780-B95C-16F68B5594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776" y="320511"/>
            <a:ext cx="1861424" cy="4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032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teksti, henkilö, kannettava, sisä&#10;&#10;Kuvaus luotu automaattisesti">
            <a:extLst>
              <a:ext uri="{FF2B5EF4-FFF2-40B4-BE49-F238E27FC236}">
                <a16:creationId xmlns:a16="http://schemas.microsoft.com/office/drawing/2014/main" id="{73B4DA6A-74A8-48C8-9123-EB464E6D15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11"/>
          <a:stretch/>
        </p:blipFill>
        <p:spPr>
          <a:xfrm>
            <a:off x="10807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122BE95-35B3-43D4-8088-E9B6FCEC0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6150" y="819150"/>
            <a:ext cx="4552950" cy="9239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 err="1"/>
              <a:t>Työhyvinvointi</a:t>
            </a:r>
            <a:endParaRPr lang="en-US" sz="48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F2D3E66-BFC9-47F1-A0D8-381DCFD0F3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96150" y="1812777"/>
            <a:ext cx="4885043" cy="485218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Mistä</a:t>
            </a:r>
            <a:r>
              <a:rPr lang="en-US" sz="2400" b="1" dirty="0"/>
              <a:t> </a:t>
            </a:r>
            <a:r>
              <a:rPr lang="en-US" sz="2400" b="1" dirty="0" err="1"/>
              <a:t>työhyvinvointi</a:t>
            </a:r>
            <a:r>
              <a:rPr lang="en-US" sz="2400" b="1" dirty="0"/>
              <a:t> </a:t>
            </a:r>
            <a:r>
              <a:rPr lang="en-US" sz="2400" b="1" dirty="0" err="1"/>
              <a:t>koostuu</a:t>
            </a:r>
            <a:r>
              <a:rPr lang="en-US" sz="2400" b="1" dirty="0"/>
              <a:t>?</a:t>
            </a:r>
          </a:p>
          <a:p>
            <a:pPr marL="0" indent="0">
              <a:buNone/>
            </a:pPr>
            <a:endParaRPr lang="en-US" sz="800" b="1" dirty="0"/>
          </a:p>
          <a:p>
            <a:r>
              <a:rPr lang="en-US" sz="2400" b="1" dirty="0" err="1"/>
              <a:t>Työ</a:t>
            </a:r>
            <a:r>
              <a:rPr lang="en-US" sz="2400" dirty="0"/>
              <a:t> ja </a:t>
            </a:r>
            <a:r>
              <a:rPr lang="en-US" sz="2400" b="1" dirty="0" err="1"/>
              <a:t>työympäristö</a:t>
            </a:r>
            <a:r>
              <a:rPr lang="en-US" sz="2400" dirty="0"/>
              <a:t> </a:t>
            </a:r>
            <a:r>
              <a:rPr lang="en-US" sz="2400" dirty="0" err="1"/>
              <a:t>ovat</a:t>
            </a:r>
            <a:r>
              <a:rPr lang="en-US" sz="2400" dirty="0"/>
              <a:t> </a:t>
            </a:r>
            <a:r>
              <a:rPr lang="en-US" sz="2400" dirty="0" err="1"/>
              <a:t>turvallisia</a:t>
            </a:r>
            <a:r>
              <a:rPr lang="en-US" sz="2400" dirty="0"/>
              <a:t> ja </a:t>
            </a:r>
            <a:r>
              <a:rPr lang="en-US" sz="2400" dirty="0" err="1"/>
              <a:t>terveellisiä</a:t>
            </a:r>
            <a:r>
              <a:rPr lang="en-US" sz="2400" dirty="0"/>
              <a:t>, ja </a:t>
            </a:r>
            <a:r>
              <a:rPr lang="en-US" sz="2400" dirty="0" err="1"/>
              <a:t>työ</a:t>
            </a:r>
            <a:r>
              <a:rPr lang="en-US" sz="2400" dirty="0"/>
              <a:t> on </a:t>
            </a:r>
            <a:r>
              <a:rPr lang="en-US" sz="2400" dirty="0" err="1"/>
              <a:t>tuottavaa</a:t>
            </a:r>
            <a:r>
              <a:rPr lang="en-US" sz="2400" dirty="0"/>
              <a:t>.</a:t>
            </a:r>
          </a:p>
          <a:p>
            <a:r>
              <a:rPr lang="en-US" sz="2400" b="1" dirty="0" err="1"/>
              <a:t>Työntekijät</a:t>
            </a:r>
            <a:r>
              <a:rPr lang="en-US" sz="2400" dirty="0"/>
              <a:t> </a:t>
            </a:r>
            <a:r>
              <a:rPr lang="en-US" sz="2400" dirty="0" err="1"/>
              <a:t>ovat</a:t>
            </a:r>
            <a:r>
              <a:rPr lang="en-US" sz="2400" dirty="0"/>
              <a:t> </a:t>
            </a:r>
            <a:r>
              <a:rPr lang="en-US" sz="2400" dirty="0" err="1"/>
              <a:t>motivoituneita</a:t>
            </a:r>
            <a:r>
              <a:rPr lang="en-US" sz="2400" dirty="0"/>
              <a:t> ja </a:t>
            </a:r>
            <a:r>
              <a:rPr lang="en-US" sz="2400" dirty="0" err="1"/>
              <a:t>ammattitaitoisia</a:t>
            </a:r>
            <a:r>
              <a:rPr lang="en-US" sz="2400" dirty="0"/>
              <a:t>.</a:t>
            </a:r>
          </a:p>
          <a:p>
            <a:r>
              <a:rPr lang="en-US" sz="2400" b="1" dirty="0" err="1"/>
              <a:t>Työyhteisön</a:t>
            </a:r>
            <a:r>
              <a:rPr lang="en-US" sz="2400" dirty="0"/>
              <a:t> </a:t>
            </a:r>
            <a:r>
              <a:rPr lang="en-US" sz="2400" dirty="0" err="1"/>
              <a:t>ilmapiiri</a:t>
            </a:r>
            <a:r>
              <a:rPr lang="en-US" sz="2400" dirty="0"/>
              <a:t> on </a:t>
            </a:r>
            <a:r>
              <a:rPr lang="en-US" sz="2400" dirty="0" err="1"/>
              <a:t>hyvä</a:t>
            </a:r>
            <a:r>
              <a:rPr lang="en-US" sz="2400" dirty="0"/>
              <a:t> ja </a:t>
            </a:r>
            <a:r>
              <a:rPr lang="en-US" sz="2400" dirty="0" err="1"/>
              <a:t>kannustava</a:t>
            </a:r>
            <a:r>
              <a:rPr lang="en-US" sz="2400" dirty="0"/>
              <a:t>.</a:t>
            </a:r>
          </a:p>
          <a:p>
            <a:r>
              <a:rPr lang="en-US" sz="2400" b="1" dirty="0" err="1"/>
              <a:t>Organisaatio</a:t>
            </a:r>
            <a:r>
              <a:rPr lang="en-US" sz="2400" dirty="0"/>
              <a:t> on </a:t>
            </a:r>
            <a:r>
              <a:rPr lang="en-US" sz="2400" dirty="0" err="1"/>
              <a:t>hyvin</a:t>
            </a:r>
            <a:r>
              <a:rPr lang="en-US" sz="2400" dirty="0"/>
              <a:t> </a:t>
            </a:r>
            <a:r>
              <a:rPr lang="en-US" sz="2400" dirty="0" err="1"/>
              <a:t>johdettu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400" b="1" dirty="0" err="1"/>
              <a:t>Työhyvinvointi</a:t>
            </a:r>
            <a:r>
              <a:rPr lang="en-US" sz="2400" b="1" dirty="0"/>
              <a:t> on </a:t>
            </a:r>
            <a:r>
              <a:rPr lang="en-US" sz="2400" b="1" dirty="0" err="1"/>
              <a:t>kaikkien</a:t>
            </a:r>
            <a:r>
              <a:rPr lang="en-US" sz="2400" b="1" dirty="0"/>
              <a:t> </a:t>
            </a:r>
            <a:r>
              <a:rPr lang="en-US" sz="2400" b="1" dirty="0" err="1"/>
              <a:t>vastuulla</a:t>
            </a:r>
            <a:r>
              <a:rPr lang="en-US" sz="2400" b="1" dirty="0"/>
              <a:t>.</a:t>
            </a:r>
          </a:p>
        </p:txBody>
      </p:sp>
      <p:pic>
        <p:nvPicPr>
          <p:cNvPr id="9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1FF545C-4395-4C53-B12B-902E1A9CE7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776" y="320511"/>
            <a:ext cx="1861424" cy="42893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2EC26BEB-7590-466C-8C6E-F1E4C6AA4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4575" y="6290797"/>
            <a:ext cx="2000250" cy="514350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F6E6E78C-5024-467A-A288-EB89D11321DF}"/>
              </a:ext>
            </a:extLst>
          </p:cNvPr>
          <p:cNvSpPr txBox="1"/>
          <p:nvPr/>
        </p:nvSpPr>
        <p:spPr>
          <a:xfrm>
            <a:off x="4064984" y="6561018"/>
            <a:ext cx="61388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Jason Goodman</a:t>
            </a:r>
          </a:p>
        </p:txBody>
      </p:sp>
    </p:spTree>
    <p:extLst>
      <p:ext uri="{BB962C8B-B14F-4D97-AF65-F5344CB8AC3E}">
        <p14:creationId xmlns:p14="http://schemas.microsoft.com/office/powerpoint/2010/main" val="3616709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91DBD0-90B8-4C25-8221-EBB657E36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2026" y="223520"/>
            <a:ext cx="7115174" cy="189159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 err="1"/>
              <a:t>Työ</a:t>
            </a:r>
            <a:r>
              <a:rPr lang="en-US" sz="4000" b="1" dirty="0"/>
              <a:t>- ja </a:t>
            </a:r>
            <a:r>
              <a:rPr lang="en-US" sz="4000" b="1" dirty="0" err="1"/>
              <a:t>toimintakyky</a:t>
            </a:r>
            <a:br>
              <a:rPr lang="en-US" sz="4000" dirty="0"/>
            </a:br>
            <a:br>
              <a:rPr lang="en-US" sz="1800" dirty="0"/>
            </a:br>
            <a:r>
              <a:rPr lang="en-US" sz="2400" dirty="0"/>
              <a:t>- </a:t>
            </a:r>
            <a:r>
              <a:rPr lang="en-US" sz="2400" dirty="0" err="1"/>
              <a:t>Ammatillinen</a:t>
            </a:r>
            <a:r>
              <a:rPr lang="en-US" sz="2400" dirty="0"/>
              <a:t> </a:t>
            </a:r>
            <a:r>
              <a:rPr lang="en-US" sz="2400" dirty="0" err="1"/>
              <a:t>osaaminen</a:t>
            </a:r>
            <a:r>
              <a:rPr lang="en-US" sz="2400" dirty="0"/>
              <a:t> ja </a:t>
            </a:r>
            <a:r>
              <a:rPr lang="en-US" sz="2400" dirty="0" err="1"/>
              <a:t>työtehtävien</a:t>
            </a:r>
            <a:r>
              <a:rPr lang="en-US" sz="2400" dirty="0"/>
              <a:t> </a:t>
            </a:r>
            <a:r>
              <a:rPr lang="en-US" sz="2400" dirty="0" err="1"/>
              <a:t>edellyttämä</a:t>
            </a:r>
            <a:r>
              <a:rPr lang="en-US" sz="2400" dirty="0"/>
              <a:t> </a:t>
            </a:r>
            <a:r>
              <a:rPr lang="en-US" sz="2400" dirty="0" err="1"/>
              <a:t>toimintakyky</a:t>
            </a:r>
            <a:r>
              <a:rPr lang="en-US" sz="2400" dirty="0"/>
              <a:t> 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410263-670F-46D0-BDC3-01A6E89564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79804" y="2115117"/>
            <a:ext cx="6807396" cy="463112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400" b="1" dirty="0" err="1"/>
              <a:t>Fyysinen</a:t>
            </a:r>
            <a:r>
              <a:rPr lang="en-US" sz="2400" b="1" dirty="0"/>
              <a:t> </a:t>
            </a:r>
            <a:r>
              <a:rPr lang="en-US" sz="2400" b="1" dirty="0" err="1"/>
              <a:t>toimintakyky</a:t>
            </a:r>
            <a:endParaRPr lang="en-US" sz="2400" b="1" dirty="0"/>
          </a:p>
          <a:p>
            <a:r>
              <a:rPr lang="en-US" sz="2000" dirty="0" err="1"/>
              <a:t>Aistit</a:t>
            </a:r>
            <a:r>
              <a:rPr lang="en-US" sz="2000" dirty="0"/>
              <a:t>, </a:t>
            </a:r>
            <a:r>
              <a:rPr lang="en-US" sz="2000" dirty="0" err="1"/>
              <a:t>liikkeiden</a:t>
            </a:r>
            <a:r>
              <a:rPr lang="en-US" sz="2000" dirty="0"/>
              <a:t> </a:t>
            </a:r>
            <a:r>
              <a:rPr lang="en-US" sz="2000" dirty="0" err="1"/>
              <a:t>hallinta</a:t>
            </a:r>
            <a:r>
              <a:rPr lang="en-US" sz="2000" dirty="0"/>
              <a:t>, </a:t>
            </a:r>
            <a:r>
              <a:rPr lang="en-US" sz="2000" dirty="0" err="1"/>
              <a:t>kestävyys</a:t>
            </a:r>
            <a:r>
              <a:rPr lang="en-US" sz="2000" dirty="0"/>
              <a:t>, </a:t>
            </a:r>
            <a:r>
              <a:rPr lang="en-US" sz="2000" dirty="0" err="1"/>
              <a:t>voima</a:t>
            </a:r>
            <a:r>
              <a:rPr lang="en-US" sz="2000" dirty="0"/>
              <a:t>, </a:t>
            </a:r>
            <a:r>
              <a:rPr lang="en-US" sz="2000" dirty="0" err="1"/>
              <a:t>nopeus</a:t>
            </a:r>
            <a:endParaRPr lang="en-US" sz="2000" dirty="0"/>
          </a:p>
          <a:p>
            <a:pPr marL="0" indent="0">
              <a:buNone/>
            </a:pPr>
            <a:r>
              <a:rPr lang="en-US" sz="2400" b="1" dirty="0" err="1"/>
              <a:t>Psyykkinen</a:t>
            </a:r>
            <a:r>
              <a:rPr lang="en-US" sz="2400" b="1" dirty="0"/>
              <a:t> </a:t>
            </a:r>
            <a:r>
              <a:rPr lang="en-US" sz="2400" b="1" dirty="0" err="1"/>
              <a:t>toimintakyky</a:t>
            </a:r>
            <a:endParaRPr lang="en-US" sz="2400" b="1" dirty="0"/>
          </a:p>
          <a:p>
            <a:r>
              <a:rPr lang="en-US" sz="2000" dirty="0" err="1"/>
              <a:t>Voimavaroja</a:t>
            </a:r>
            <a:r>
              <a:rPr lang="en-US" sz="2000" dirty="0"/>
              <a:t> </a:t>
            </a:r>
            <a:r>
              <a:rPr lang="en-US" sz="2000" dirty="0" err="1"/>
              <a:t>selviytyä</a:t>
            </a:r>
            <a:r>
              <a:rPr lang="en-US" sz="2000" dirty="0"/>
              <a:t> </a:t>
            </a:r>
            <a:r>
              <a:rPr lang="en-US" sz="2000" dirty="0" err="1"/>
              <a:t>työn</a:t>
            </a:r>
            <a:r>
              <a:rPr lang="en-US" sz="2000" dirty="0"/>
              <a:t> </a:t>
            </a:r>
            <a:r>
              <a:rPr lang="en-US" sz="2000" dirty="0" err="1"/>
              <a:t>vaatimuksista</a:t>
            </a:r>
            <a:r>
              <a:rPr lang="en-US" sz="2000" dirty="0"/>
              <a:t> </a:t>
            </a:r>
            <a:r>
              <a:rPr lang="en-US" sz="2000" dirty="0" err="1"/>
              <a:t>kuormittumatta</a:t>
            </a:r>
            <a:r>
              <a:rPr lang="en-US" sz="2000" dirty="0"/>
              <a:t> </a:t>
            </a:r>
            <a:r>
              <a:rPr lang="en-US" sz="2000" dirty="0" err="1"/>
              <a:t>liikaa</a:t>
            </a:r>
            <a:endParaRPr lang="en-US" sz="2000" dirty="0"/>
          </a:p>
          <a:p>
            <a:r>
              <a:rPr lang="en-US" sz="2000" dirty="0" err="1"/>
              <a:t>Itsensä</a:t>
            </a:r>
            <a:r>
              <a:rPr lang="en-US" sz="2000" dirty="0"/>
              <a:t> </a:t>
            </a:r>
            <a:r>
              <a:rPr lang="en-US" sz="2000" dirty="0" err="1"/>
              <a:t>arvostamista</a:t>
            </a:r>
            <a:r>
              <a:rPr lang="en-US" sz="2000" dirty="0"/>
              <a:t> ja </a:t>
            </a:r>
            <a:r>
              <a:rPr lang="en-US" sz="2000" dirty="0" err="1"/>
              <a:t>myönteistä</a:t>
            </a:r>
            <a:r>
              <a:rPr lang="en-US" sz="2000" dirty="0"/>
              <a:t> </a:t>
            </a:r>
            <a:r>
              <a:rPr lang="en-US" sz="2000" dirty="0" err="1"/>
              <a:t>suhtautumista</a:t>
            </a:r>
            <a:r>
              <a:rPr lang="en-US" sz="2000" dirty="0"/>
              <a:t> </a:t>
            </a:r>
            <a:r>
              <a:rPr lang="en-US" sz="2000" dirty="0" err="1"/>
              <a:t>tulevaisuuteen</a:t>
            </a:r>
            <a:endParaRPr lang="en-US" sz="2000" dirty="0"/>
          </a:p>
          <a:p>
            <a:pPr marL="0" indent="0">
              <a:buNone/>
            </a:pPr>
            <a:r>
              <a:rPr lang="en-US" sz="2400" b="1" dirty="0" err="1"/>
              <a:t>Kognitiivinen</a:t>
            </a:r>
            <a:r>
              <a:rPr lang="en-US" sz="2400" b="1" dirty="0"/>
              <a:t> </a:t>
            </a:r>
            <a:r>
              <a:rPr lang="en-US" sz="2400" b="1" dirty="0" err="1"/>
              <a:t>toimintakyky</a:t>
            </a:r>
            <a:endParaRPr lang="en-US" sz="2400" b="1" dirty="0"/>
          </a:p>
          <a:p>
            <a:r>
              <a:rPr lang="en-US" sz="2000" dirty="0" err="1"/>
              <a:t>Tiedon</a:t>
            </a:r>
            <a:r>
              <a:rPr lang="en-US" sz="2000" dirty="0"/>
              <a:t> </a:t>
            </a:r>
            <a:r>
              <a:rPr lang="en-US" sz="2000" dirty="0" err="1"/>
              <a:t>käsittelyyn</a:t>
            </a:r>
            <a:r>
              <a:rPr lang="en-US" sz="2000" dirty="0"/>
              <a:t> </a:t>
            </a:r>
            <a:r>
              <a:rPr lang="en-US" sz="2000" dirty="0" err="1"/>
              <a:t>liittyviä</a:t>
            </a:r>
            <a:r>
              <a:rPr lang="en-US" sz="2000" dirty="0"/>
              <a:t> </a:t>
            </a:r>
            <a:r>
              <a:rPr lang="en-US" sz="2000" dirty="0" err="1"/>
              <a:t>taitoja</a:t>
            </a:r>
            <a:r>
              <a:rPr lang="en-US" sz="2000" dirty="0"/>
              <a:t>: </a:t>
            </a:r>
            <a:r>
              <a:rPr lang="en-US" sz="2000" dirty="0" err="1"/>
              <a:t>keskittyminen</a:t>
            </a:r>
            <a:r>
              <a:rPr lang="en-US" sz="2000" dirty="0"/>
              <a:t>, </a:t>
            </a:r>
            <a:r>
              <a:rPr lang="en-US" sz="2000" dirty="0" err="1"/>
              <a:t>tarkkaavaisuus</a:t>
            </a:r>
            <a:r>
              <a:rPr lang="en-US" sz="2000" dirty="0"/>
              <a:t>, </a:t>
            </a:r>
            <a:r>
              <a:rPr lang="en-US" sz="2000" dirty="0" err="1"/>
              <a:t>oppiminen</a:t>
            </a:r>
            <a:r>
              <a:rPr lang="en-US" sz="2000" dirty="0"/>
              <a:t>, </a:t>
            </a:r>
            <a:r>
              <a:rPr lang="en-US" sz="2000" dirty="0" err="1"/>
              <a:t>ongelmien</a:t>
            </a:r>
            <a:r>
              <a:rPr lang="en-US" sz="2000" dirty="0"/>
              <a:t> </a:t>
            </a:r>
            <a:r>
              <a:rPr lang="en-US" sz="2000" dirty="0" err="1"/>
              <a:t>ratkaisukyky</a:t>
            </a:r>
            <a:endParaRPr lang="en-US" sz="2000" dirty="0"/>
          </a:p>
          <a:p>
            <a:pPr marL="0" indent="0">
              <a:buNone/>
            </a:pPr>
            <a:r>
              <a:rPr lang="en-US" sz="2400" b="1" dirty="0" err="1"/>
              <a:t>Sosiaalinen</a:t>
            </a:r>
            <a:r>
              <a:rPr lang="en-US" sz="2400" b="1" dirty="0"/>
              <a:t> </a:t>
            </a:r>
            <a:r>
              <a:rPr lang="en-US" sz="2400" b="1" dirty="0" err="1"/>
              <a:t>toimintakyky</a:t>
            </a:r>
            <a:endParaRPr lang="en-US" sz="2400" b="1" dirty="0"/>
          </a:p>
          <a:p>
            <a:r>
              <a:rPr lang="en-US" sz="2000" dirty="0" err="1"/>
              <a:t>tulla</a:t>
            </a:r>
            <a:r>
              <a:rPr lang="en-US" sz="2000" dirty="0"/>
              <a:t> </a:t>
            </a:r>
            <a:r>
              <a:rPr lang="en-US" sz="2000" dirty="0" err="1"/>
              <a:t>toimeen</a:t>
            </a:r>
            <a:r>
              <a:rPr lang="en-US" sz="2000" dirty="0"/>
              <a:t> </a:t>
            </a:r>
            <a:r>
              <a:rPr lang="en-US" sz="2000" dirty="0" err="1"/>
              <a:t>muiden</a:t>
            </a:r>
            <a:r>
              <a:rPr lang="en-US" sz="2000" dirty="0"/>
              <a:t> </a:t>
            </a:r>
            <a:r>
              <a:rPr lang="en-US" sz="2000" dirty="0" err="1"/>
              <a:t>kanssa</a:t>
            </a:r>
            <a:r>
              <a:rPr lang="en-US" sz="2000" dirty="0"/>
              <a:t>, </a:t>
            </a:r>
            <a:r>
              <a:rPr lang="en-US" sz="2000" dirty="0" err="1"/>
              <a:t>työyhteisötaidot</a:t>
            </a:r>
            <a:endParaRPr lang="en-US" sz="2000" dirty="0"/>
          </a:p>
        </p:txBody>
      </p:sp>
      <p:pic>
        <p:nvPicPr>
          <p:cNvPr id="6" name="Sisällön paikkamerkki 5" descr="Kuva, joka sisältää kohteen ulko&#10;&#10;Kuvaus luotu automaattisesti">
            <a:extLst>
              <a:ext uri="{FF2B5EF4-FFF2-40B4-BE49-F238E27FC236}">
                <a16:creationId xmlns:a16="http://schemas.microsoft.com/office/drawing/2014/main" id="{4F4A9898-EB96-4415-A26D-57B8AD60BE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1" r="1226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FC2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iruutu 8">
            <a:extLst>
              <a:ext uri="{FF2B5EF4-FFF2-40B4-BE49-F238E27FC236}">
                <a16:creationId xmlns:a16="http://schemas.microsoft.com/office/drawing/2014/main" id="{93B6A4A5-7290-405D-BF77-D99DD3A684E8}"/>
              </a:ext>
            </a:extLst>
          </p:cNvPr>
          <p:cNvSpPr txBox="1"/>
          <p:nvPr/>
        </p:nvSpPr>
        <p:spPr>
          <a:xfrm rot="16200000">
            <a:off x="1784863" y="2243054"/>
            <a:ext cx="6146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Anton </a:t>
            </a:r>
            <a:r>
              <a:rPr lang="en-US" sz="1400" dirty="0" err="1">
                <a:latin typeface="Abadi Extra Light" panose="020B0604020202020204" pitchFamily="34" charset="0"/>
              </a:rPr>
              <a:t>Dmitriev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  <p:pic>
        <p:nvPicPr>
          <p:cNvPr id="10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AC550B78-D734-4897-85F0-CD918A06B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125" y="111763"/>
            <a:ext cx="1516255" cy="349398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E19B89D0-80A0-4DC0-A489-80C91839FF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5125" y="6284781"/>
            <a:ext cx="1668088" cy="4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23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19D76C5-B6C3-4496-AB38-4FA7BC40A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4768" y="0"/>
            <a:ext cx="6155944" cy="280416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800" b="1" dirty="0" err="1">
                <a:latin typeface="+mn-lt"/>
              </a:rPr>
              <a:t>Työsuojelun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tehtävä</a:t>
            </a:r>
            <a:r>
              <a:rPr lang="en-US" sz="2800" b="1" dirty="0">
                <a:latin typeface="+mn-lt"/>
              </a:rPr>
              <a:t> on</a:t>
            </a:r>
            <a:br>
              <a:rPr lang="en-US" sz="2800" b="1" dirty="0">
                <a:latin typeface="+mn-lt"/>
              </a:rPr>
            </a:b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- </a:t>
            </a:r>
            <a:r>
              <a:rPr lang="en-US" sz="2400" dirty="0" err="1">
                <a:latin typeface="+mn-lt"/>
              </a:rPr>
              <a:t>ylläpitää</a:t>
            </a:r>
            <a:r>
              <a:rPr lang="en-US" sz="2400" dirty="0">
                <a:latin typeface="+mn-lt"/>
              </a:rPr>
              <a:t> ja </a:t>
            </a:r>
            <a:r>
              <a:rPr lang="en-US" sz="2400" dirty="0" err="1">
                <a:latin typeface="+mn-lt"/>
              </a:rPr>
              <a:t>edistää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työntekijöiden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turvallisuutta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err="1">
                <a:latin typeface="+mn-lt"/>
              </a:rPr>
              <a:t>terveyttä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sekä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työ</a:t>
            </a:r>
            <a:r>
              <a:rPr lang="en-US" sz="2400" dirty="0">
                <a:latin typeface="+mn-lt"/>
              </a:rPr>
              <a:t>- ja </a:t>
            </a:r>
            <a:r>
              <a:rPr lang="en-US" sz="2400" dirty="0" err="1">
                <a:latin typeface="+mn-lt"/>
              </a:rPr>
              <a:t>toimintakykyä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- </a:t>
            </a:r>
            <a:r>
              <a:rPr lang="en-US" sz="2400" dirty="0" err="1">
                <a:latin typeface="+mn-lt"/>
              </a:rPr>
              <a:t>ehkäistä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työtapaturmia</a:t>
            </a:r>
            <a:r>
              <a:rPr lang="en-US" sz="2400" dirty="0">
                <a:latin typeface="+mn-lt"/>
              </a:rPr>
              <a:t> ja </a:t>
            </a:r>
            <a:r>
              <a:rPr lang="en-US" sz="2400" dirty="0" err="1">
                <a:latin typeface="+mn-lt"/>
              </a:rPr>
              <a:t>ammattitauteja</a:t>
            </a:r>
            <a:endParaRPr lang="en-US" sz="2400" dirty="0">
              <a:latin typeface="+mn-lt"/>
            </a:endParaRPr>
          </a:p>
        </p:txBody>
      </p:sp>
      <p:pic>
        <p:nvPicPr>
          <p:cNvPr id="6" name="Sisällön paikkamerkki 5" descr="Kuva, joka sisältää kohteen henkilö, työkalu&#10;&#10;Kuvaus luotu automaattisesti">
            <a:extLst>
              <a:ext uri="{FF2B5EF4-FFF2-40B4-BE49-F238E27FC236}">
                <a16:creationId xmlns:a16="http://schemas.microsoft.com/office/drawing/2014/main" id="{21DCFFCF-FEDC-41FF-A204-C2327AA605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7" r="3" b="3"/>
          <a:stretch/>
        </p:blipFill>
        <p:spPr>
          <a:xfrm>
            <a:off x="391903" y="573678"/>
            <a:ext cx="5103206" cy="5710645"/>
          </a:xfrm>
          <a:prstGeom prst="rect">
            <a:avLst/>
          </a:prstGeom>
        </p:spPr>
      </p:pic>
      <p:sp>
        <p:nvSpPr>
          <p:cNvPr id="13" name="!!Line">
            <a:extLst>
              <a:ext uri="{FF2B5EF4-FFF2-40B4-BE49-F238E27FC236}">
                <a16:creationId xmlns:a16="http://schemas.microsoft.com/office/drawing/2014/main" id="{0AF80B57-54E2-4D01-8731-3F38B0C56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8192" y="1417320"/>
            <a:ext cx="9144" cy="4023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3BEF7E-9630-4AE9-A124-47170B1D5B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44768" y="3139440"/>
            <a:ext cx="5431099" cy="35738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 err="1"/>
              <a:t>Työturvallisuus</a:t>
            </a:r>
            <a:r>
              <a:rPr lang="en-US" b="1" dirty="0"/>
              <a:t> </a:t>
            </a:r>
            <a:r>
              <a:rPr lang="en-US" b="1" dirty="0" err="1"/>
              <a:t>perustuu</a:t>
            </a:r>
            <a:r>
              <a:rPr lang="en-US" b="1" dirty="0"/>
              <a:t> </a:t>
            </a:r>
            <a:r>
              <a:rPr lang="en-US" b="1" dirty="0" err="1"/>
              <a:t>lakiin</a:t>
            </a:r>
            <a:endParaRPr lang="en-US" b="1" dirty="0"/>
          </a:p>
          <a:p>
            <a:pPr marL="0" indent="0">
              <a:buNone/>
            </a:pPr>
            <a:endParaRPr lang="en-US" sz="800" b="1" dirty="0"/>
          </a:p>
          <a:p>
            <a:r>
              <a:rPr lang="en-US" sz="2400" b="1" dirty="0" err="1"/>
              <a:t>Työnantajalla</a:t>
            </a:r>
            <a:r>
              <a:rPr lang="en-US" sz="2400" dirty="0"/>
              <a:t> on </a:t>
            </a:r>
            <a:r>
              <a:rPr lang="en-US" sz="2400" dirty="0" err="1"/>
              <a:t>velvollisuus</a:t>
            </a:r>
            <a:r>
              <a:rPr lang="en-US" sz="2400" dirty="0"/>
              <a:t> </a:t>
            </a:r>
            <a:r>
              <a:rPr lang="en-US" sz="2400" dirty="0" err="1"/>
              <a:t>huolehtia</a:t>
            </a:r>
            <a:r>
              <a:rPr lang="en-US" sz="2400" dirty="0"/>
              <a:t> </a:t>
            </a:r>
            <a:r>
              <a:rPr lang="en-US" sz="2400" dirty="0" err="1"/>
              <a:t>työntekijän</a:t>
            </a:r>
            <a:r>
              <a:rPr lang="en-US" sz="2400" dirty="0"/>
              <a:t> </a:t>
            </a:r>
            <a:r>
              <a:rPr lang="en-US" sz="2400" dirty="0" err="1"/>
              <a:t>terveydestä</a:t>
            </a:r>
            <a:r>
              <a:rPr lang="en-US" sz="2400" dirty="0"/>
              <a:t> ja </a:t>
            </a:r>
            <a:r>
              <a:rPr lang="en-US" sz="2400" dirty="0" err="1"/>
              <a:t>turvallisuudesta</a:t>
            </a:r>
            <a:r>
              <a:rPr lang="en-US" sz="2400" dirty="0"/>
              <a:t> </a:t>
            </a:r>
            <a:r>
              <a:rPr lang="en-US" sz="2400" dirty="0" err="1"/>
              <a:t>työpaikalla</a:t>
            </a:r>
            <a:endParaRPr lang="en-US" sz="2400" dirty="0"/>
          </a:p>
          <a:p>
            <a:r>
              <a:rPr lang="en-US" sz="2400" b="1" dirty="0" err="1"/>
              <a:t>Työntekijällä</a:t>
            </a:r>
            <a:r>
              <a:rPr lang="en-US" sz="2400" dirty="0"/>
              <a:t> on </a:t>
            </a:r>
            <a:r>
              <a:rPr lang="en-US" sz="2400" dirty="0" err="1"/>
              <a:t>velvollisuus</a:t>
            </a:r>
            <a:r>
              <a:rPr lang="en-US" sz="2400" dirty="0"/>
              <a:t> </a:t>
            </a:r>
            <a:r>
              <a:rPr lang="en-US" sz="2400" dirty="0" err="1"/>
              <a:t>noudattaa</a:t>
            </a:r>
            <a:r>
              <a:rPr lang="en-US" sz="2400" dirty="0"/>
              <a:t> </a:t>
            </a:r>
            <a:r>
              <a:rPr lang="en-US" sz="2400" dirty="0" err="1"/>
              <a:t>annettuja</a:t>
            </a:r>
            <a:r>
              <a:rPr lang="en-US" sz="2400" dirty="0"/>
              <a:t> </a:t>
            </a:r>
            <a:r>
              <a:rPr lang="en-US" sz="2400" dirty="0" err="1"/>
              <a:t>määräyksiä</a:t>
            </a:r>
            <a:r>
              <a:rPr lang="en-US" sz="2400" dirty="0"/>
              <a:t> ja </a:t>
            </a:r>
            <a:r>
              <a:rPr lang="en-US" sz="2400" dirty="0" err="1"/>
              <a:t>ohjeita</a:t>
            </a:r>
            <a:endParaRPr lang="en-US" sz="2400" dirty="0"/>
          </a:p>
          <a:p>
            <a:r>
              <a:rPr lang="en-US" sz="2400" b="1" dirty="0" err="1"/>
              <a:t>Turvallisuusriskeistä</a:t>
            </a:r>
            <a:r>
              <a:rPr lang="en-US" sz="2400" dirty="0"/>
              <a:t> on </a:t>
            </a:r>
            <a:r>
              <a:rPr lang="en-US" sz="2400" dirty="0" err="1"/>
              <a:t>ilmoitettava</a:t>
            </a:r>
            <a:r>
              <a:rPr lang="en-US" sz="2400" dirty="0"/>
              <a:t> </a:t>
            </a:r>
            <a:r>
              <a:rPr lang="en-US" sz="2400" dirty="0" err="1"/>
              <a:t>välittömästi</a:t>
            </a:r>
            <a:endParaRPr lang="en-US" sz="2400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4318524B-AA10-4925-B589-CDC5E686A50A}"/>
              </a:ext>
            </a:extLst>
          </p:cNvPr>
          <p:cNvSpPr txBox="1"/>
          <p:nvPr/>
        </p:nvSpPr>
        <p:spPr>
          <a:xfrm>
            <a:off x="990454" y="6405483"/>
            <a:ext cx="51032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Spencer Davis</a:t>
            </a:r>
          </a:p>
        </p:txBody>
      </p:sp>
      <p:pic>
        <p:nvPicPr>
          <p:cNvPr id="12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ACFE17B7-B11E-48C5-B666-9026665D9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176" y="144740"/>
            <a:ext cx="1861424" cy="428937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AD3DB149-B6D7-4C97-92F8-1B18E89950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8176" y="6211318"/>
            <a:ext cx="1861424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33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7F209D-8827-4719-A0D6-7C795F1AE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365125"/>
            <a:ext cx="11099800" cy="1047115"/>
          </a:xfrm>
        </p:spPr>
        <p:txBody>
          <a:bodyPr/>
          <a:lstStyle/>
          <a:p>
            <a:r>
              <a:rPr lang="fi-FI" b="1" dirty="0"/>
              <a:t>Työterveyshuolto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026B25A-B64B-4653-A2C2-2F97A1FF4E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4000" y="1825625"/>
            <a:ext cx="3017520" cy="4351338"/>
          </a:xfrm>
        </p:spPr>
        <p:txBody>
          <a:bodyPr/>
          <a:lstStyle/>
          <a:p>
            <a:pPr marL="0" indent="0">
              <a:buNone/>
            </a:pPr>
            <a:r>
              <a:rPr lang="fi-FI" b="1" dirty="0"/>
              <a:t>Ennakoivat toimet</a:t>
            </a:r>
          </a:p>
          <a:p>
            <a:pPr marL="0" indent="0">
              <a:buNone/>
            </a:pPr>
            <a:endParaRPr lang="fi-FI" sz="800" b="1" dirty="0"/>
          </a:p>
          <a:p>
            <a:r>
              <a:rPr lang="fi-FI" sz="2400" dirty="0"/>
              <a:t>Terveysneuvonta</a:t>
            </a:r>
          </a:p>
          <a:p>
            <a:r>
              <a:rPr lang="fi-FI" sz="2400" dirty="0"/>
              <a:t>Terveystarkastukset</a:t>
            </a:r>
          </a:p>
          <a:p>
            <a:r>
              <a:rPr lang="fi-FI" sz="2400" dirty="0"/>
              <a:t>Työkykyarvio</a:t>
            </a:r>
          </a:p>
          <a:p>
            <a:r>
              <a:rPr lang="fi-FI" sz="2400" dirty="0"/>
              <a:t>Varhaisen tuen malli</a:t>
            </a:r>
          </a:p>
          <a:p>
            <a:r>
              <a:rPr lang="fi-FI" sz="2400" dirty="0"/>
              <a:t>Työntekijöiden kriisi- ja ensiaputaidot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1C02246-578D-4209-8F24-CC3C5ED875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73440" y="1800225"/>
            <a:ext cx="3459480" cy="4351338"/>
          </a:xfrm>
        </p:spPr>
        <p:txBody>
          <a:bodyPr/>
          <a:lstStyle/>
          <a:p>
            <a:pPr marL="0" indent="0">
              <a:buNone/>
            </a:pPr>
            <a:r>
              <a:rPr lang="fi-FI" b="1" dirty="0"/>
              <a:t>Korjaavat toimet</a:t>
            </a:r>
          </a:p>
          <a:p>
            <a:pPr marL="0" indent="0">
              <a:buNone/>
            </a:pPr>
            <a:endParaRPr lang="fi-FI" sz="800" b="1" dirty="0"/>
          </a:p>
          <a:p>
            <a:r>
              <a:rPr lang="fi-FI" sz="2400" dirty="0"/>
              <a:t>Alentuneen työkyvyn arviointi</a:t>
            </a:r>
          </a:p>
          <a:p>
            <a:r>
              <a:rPr lang="fi-FI" sz="2400" dirty="0"/>
              <a:t>Työpaikkatarkastus</a:t>
            </a:r>
          </a:p>
          <a:p>
            <a:r>
              <a:rPr lang="fi-FI" sz="2400" dirty="0"/>
              <a:t>Sairaudenhoito</a:t>
            </a:r>
          </a:p>
          <a:p>
            <a:r>
              <a:rPr lang="fi-FI" sz="2400" dirty="0"/>
              <a:t>Kuntoutus</a:t>
            </a:r>
          </a:p>
          <a:p>
            <a:r>
              <a:rPr lang="fi-FI" sz="2400" dirty="0"/>
              <a:t>Työhön paluun helpottaminen</a:t>
            </a:r>
          </a:p>
        </p:txBody>
      </p:sp>
      <p:pic>
        <p:nvPicPr>
          <p:cNvPr id="6" name="Kuva 5" descr="Kuva, joka sisältää kohteen henkilö, seinä, mies, työvaatteet&#10;&#10;Kuvaus luotu automaattisesti">
            <a:extLst>
              <a:ext uri="{FF2B5EF4-FFF2-40B4-BE49-F238E27FC236}">
                <a16:creationId xmlns:a16="http://schemas.microsoft.com/office/drawing/2014/main" id="{34C49ADE-8DD4-43B2-B922-6ED2FA3F08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044" y="1825626"/>
            <a:ext cx="4997118" cy="4432934"/>
          </a:xfrm>
          <a:prstGeom prst="rect">
            <a:avLst/>
          </a:prstGeom>
        </p:spPr>
      </p:pic>
      <p:pic>
        <p:nvPicPr>
          <p:cNvPr id="7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AA7860AE-D804-49A0-B592-6515CD6512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776" y="171450"/>
            <a:ext cx="18614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C900CD1E-9A5C-4760-9D38-378620E428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68F680BD-9AA5-4245-845D-BBA667E01712}"/>
              </a:ext>
            </a:extLst>
          </p:cNvPr>
          <p:cNvSpPr txBox="1"/>
          <p:nvPr/>
        </p:nvSpPr>
        <p:spPr>
          <a:xfrm>
            <a:off x="3096294" y="6338986"/>
            <a:ext cx="49971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ctr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Ryan </a:t>
            </a:r>
            <a:r>
              <a:rPr lang="en-US" sz="1400" dirty="0" err="1">
                <a:latin typeface="Abadi Extra Light" panose="020B0604020202020204" pitchFamily="34" charset="0"/>
              </a:rPr>
              <a:t>Snaadt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133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8B3F82-6DFD-471B-B67E-61B0F3554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5" y="5923280"/>
            <a:ext cx="10929879" cy="69146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 dirty="0" err="1">
                <a:solidFill>
                  <a:srgbClr val="6CB894"/>
                </a:solidFill>
              </a:rPr>
              <a:t>Työhyvinvointi</a:t>
            </a:r>
            <a:r>
              <a:rPr lang="en-US" sz="4000" b="1" dirty="0">
                <a:solidFill>
                  <a:srgbClr val="6CB894"/>
                </a:solidFill>
              </a:rPr>
              <a:t> </a:t>
            </a:r>
            <a:r>
              <a:rPr lang="en-US" sz="4000" b="1" dirty="0" err="1">
                <a:solidFill>
                  <a:srgbClr val="6CB894"/>
                </a:solidFill>
              </a:rPr>
              <a:t>lisää</a:t>
            </a:r>
            <a:r>
              <a:rPr lang="en-US" sz="4000" b="1" dirty="0">
                <a:solidFill>
                  <a:srgbClr val="6CB894"/>
                </a:solidFill>
              </a:rPr>
              <a:t> </a:t>
            </a:r>
            <a:r>
              <a:rPr lang="en-US" sz="4000" b="1" dirty="0" err="1">
                <a:solidFill>
                  <a:srgbClr val="6CB894"/>
                </a:solidFill>
              </a:rPr>
              <a:t>työn</a:t>
            </a:r>
            <a:r>
              <a:rPr lang="en-US" sz="4000" b="1" dirty="0">
                <a:solidFill>
                  <a:srgbClr val="6CB894"/>
                </a:solidFill>
              </a:rPr>
              <a:t> </a:t>
            </a:r>
            <a:r>
              <a:rPr lang="en-US" sz="4000" b="1" dirty="0" err="1">
                <a:solidFill>
                  <a:srgbClr val="6CB894"/>
                </a:solidFill>
              </a:rPr>
              <a:t>tuottavuutta</a:t>
            </a:r>
            <a:endParaRPr lang="en-US" sz="4000" b="1" dirty="0">
              <a:solidFill>
                <a:srgbClr val="6CB894"/>
              </a:solidFill>
            </a:endParaRP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62494527-9F03-449B-98A5-5230AA335E1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41" y="750892"/>
            <a:ext cx="4373331" cy="4776147"/>
          </a:xfrm>
          <a:prstGeom prst="rect">
            <a:avLst/>
          </a:prstGeom>
        </p:spPr>
      </p:pic>
      <p:pic>
        <p:nvPicPr>
          <p:cNvPr id="10" name="Kuva 9" descr="Kuva, joka sisältää kohteen henkilö, sisä&#10;&#10;Kuvaus luotu automaattisesti">
            <a:extLst>
              <a:ext uri="{FF2B5EF4-FFF2-40B4-BE49-F238E27FC236}">
                <a16:creationId xmlns:a16="http://schemas.microsoft.com/office/drawing/2014/main" id="{E3D0E084-A639-430F-AED9-9D2A2E47CC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773" y="1524000"/>
            <a:ext cx="3435173" cy="4003039"/>
          </a:xfrm>
          <a:prstGeom prst="rect">
            <a:avLst/>
          </a:prstGeom>
        </p:spPr>
      </p:pic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CC613363-838A-4172-ADE4-0B910872F3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899946" y="1504020"/>
            <a:ext cx="4200613" cy="404299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F880EF2-DF79-4D9D-8F11-E91D48C79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D7D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ADCAE02E-92ED-4678-8E77-80E8FF019A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722" y="591726"/>
            <a:ext cx="1861424" cy="428937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B2AA355D-614B-4A9D-B589-C011085058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00309" y="6030374"/>
            <a:ext cx="2000250" cy="514350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47AD2030-0B3B-45A1-91C8-C7199804D7BF}"/>
              </a:ext>
            </a:extLst>
          </p:cNvPr>
          <p:cNvSpPr txBox="1"/>
          <p:nvPr/>
        </p:nvSpPr>
        <p:spPr>
          <a:xfrm>
            <a:off x="4131398" y="1196244"/>
            <a:ext cx="36886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Luiz Paolo R Santos</a:t>
            </a:r>
          </a:p>
        </p:txBody>
      </p:sp>
    </p:spTree>
    <p:extLst>
      <p:ext uri="{BB962C8B-B14F-4D97-AF65-F5344CB8AC3E}">
        <p14:creationId xmlns:p14="http://schemas.microsoft.com/office/powerpoint/2010/main" val="1794874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910128FB-928C-4FF6-A456-84B82E181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825" y="324275"/>
            <a:ext cx="9245600" cy="6289886"/>
          </a:xfrm>
          <a:prstGeom prst="rect">
            <a:avLst/>
          </a:prstGeom>
        </p:spPr>
      </p:pic>
      <p:pic>
        <p:nvPicPr>
          <p:cNvPr id="5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44DE3749-4525-4B02-865E-13F6370B98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415" y="324275"/>
            <a:ext cx="1861424" cy="42893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1BA284B4-A2A9-4EF3-BFCD-51E32AAA8C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5776" y="6207898"/>
            <a:ext cx="1861424" cy="47865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6DEEE38-B8E9-4F2C-94E6-5AA9C5F86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1" y="324275"/>
            <a:ext cx="3412489" cy="184742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Ergonomian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tavoitteet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ja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osa-alueet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71874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F4340B94-23AB-4DC2-BFD8-1AE441A9E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5776" y="6207898"/>
            <a:ext cx="1861424" cy="47865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FEC6B19-2F6A-4B7A-B4FD-AF4388457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9825" y="711200"/>
            <a:ext cx="5972173" cy="95567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800" b="1" dirty="0" err="1"/>
              <a:t>Ergonomia</a:t>
            </a:r>
            <a:r>
              <a:rPr lang="en-US" sz="2800" b="1" dirty="0"/>
              <a:t> on </a:t>
            </a:r>
            <a:r>
              <a:rPr lang="en-US" sz="2800" b="1" dirty="0" err="1"/>
              <a:t>tietoja</a:t>
            </a:r>
            <a:r>
              <a:rPr lang="en-US" sz="2800" b="1" dirty="0"/>
              <a:t> ja </a:t>
            </a:r>
            <a:r>
              <a:rPr lang="en-US" sz="2800" b="1" dirty="0" err="1"/>
              <a:t>taitoja</a:t>
            </a:r>
            <a:r>
              <a:rPr lang="en-US" sz="2800" b="1" dirty="0"/>
              <a:t>, </a:t>
            </a:r>
            <a:r>
              <a:rPr lang="en-US" sz="2800" b="1" dirty="0" err="1"/>
              <a:t>joilla</a:t>
            </a:r>
            <a:r>
              <a:rPr lang="en-US" sz="2800" b="1" dirty="0"/>
              <a:t> </a:t>
            </a:r>
            <a:r>
              <a:rPr lang="en-US" sz="2800" b="1" dirty="0" err="1"/>
              <a:t>työ</a:t>
            </a:r>
            <a:r>
              <a:rPr lang="en-US" sz="2800" b="1" dirty="0"/>
              <a:t> ja </a:t>
            </a:r>
            <a:r>
              <a:rPr lang="en-US" sz="2800" b="1" dirty="0" err="1"/>
              <a:t>välineet</a:t>
            </a:r>
            <a:r>
              <a:rPr lang="en-US" sz="2800" b="1" dirty="0"/>
              <a:t> </a:t>
            </a:r>
            <a:r>
              <a:rPr lang="en-US" sz="2800" b="1" dirty="0" err="1"/>
              <a:t>sopeutetaan</a:t>
            </a:r>
            <a:r>
              <a:rPr lang="en-US" sz="2800" b="1" dirty="0"/>
              <a:t> </a:t>
            </a:r>
            <a:r>
              <a:rPr lang="en-US" sz="2800" b="1" dirty="0" err="1"/>
              <a:t>tekijälleen</a:t>
            </a:r>
            <a:endParaRPr lang="en-US" sz="2800" b="1" dirty="0"/>
          </a:p>
        </p:txBody>
      </p:sp>
      <p:pic>
        <p:nvPicPr>
          <p:cNvPr id="6" name="Sisällön paikkamerkki 5" descr="Kuva, joka sisältää kohteen keltainen, lapsi, metro&#10;&#10;Kuvaus luotu automaattisesti">
            <a:extLst>
              <a:ext uri="{FF2B5EF4-FFF2-40B4-BE49-F238E27FC236}">
                <a16:creationId xmlns:a16="http://schemas.microsoft.com/office/drawing/2014/main" id="{D39C3498-01BB-4ED1-B2F6-99D4A974FB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9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3E62D39-73D7-4FE6-96D7-79F7BE953A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19826" y="1952625"/>
            <a:ext cx="5840094" cy="465137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Fyysinen</a:t>
            </a:r>
            <a:r>
              <a:rPr lang="en-US" sz="2400" b="1" dirty="0"/>
              <a:t> </a:t>
            </a:r>
            <a:r>
              <a:rPr lang="en-US" sz="2400" b="1" dirty="0" err="1"/>
              <a:t>ergonomia</a:t>
            </a:r>
            <a:endParaRPr lang="en-US" sz="2400" b="1" dirty="0"/>
          </a:p>
          <a:p>
            <a:r>
              <a:rPr lang="en-US" sz="2000" dirty="0" err="1"/>
              <a:t>Työympäristön</a:t>
            </a:r>
            <a:r>
              <a:rPr lang="en-US" sz="2000" dirty="0"/>
              <a:t> ja -</a:t>
            </a:r>
            <a:r>
              <a:rPr lang="en-US" sz="2000" dirty="0" err="1"/>
              <a:t>välineiden</a:t>
            </a:r>
            <a:r>
              <a:rPr lang="en-US" sz="2000" dirty="0"/>
              <a:t> </a:t>
            </a:r>
            <a:r>
              <a:rPr lang="en-US" sz="2000" dirty="0" err="1"/>
              <a:t>sopeuttamista</a:t>
            </a:r>
            <a:r>
              <a:rPr lang="en-US" sz="2000" dirty="0"/>
              <a:t> </a:t>
            </a:r>
            <a:r>
              <a:rPr lang="en-US" sz="2000" dirty="0" err="1"/>
              <a:t>työntekijän</a:t>
            </a:r>
            <a:r>
              <a:rPr lang="en-US" sz="2000" dirty="0"/>
              <a:t> </a:t>
            </a:r>
            <a:r>
              <a:rPr lang="en-US" sz="2000" dirty="0" err="1"/>
              <a:t>anatomisten</a:t>
            </a:r>
            <a:r>
              <a:rPr lang="en-US" sz="2000" dirty="0"/>
              <a:t> ja </a:t>
            </a:r>
            <a:r>
              <a:rPr lang="en-US" sz="2000" dirty="0" err="1"/>
              <a:t>fysiologisten</a:t>
            </a:r>
            <a:r>
              <a:rPr lang="en-US" sz="2000" dirty="0"/>
              <a:t>  </a:t>
            </a:r>
            <a:r>
              <a:rPr lang="en-US" sz="2000" dirty="0" err="1"/>
              <a:t>ominaisuuksien</a:t>
            </a:r>
            <a:r>
              <a:rPr lang="en-US" sz="2000" dirty="0"/>
              <a:t> </a:t>
            </a:r>
            <a:r>
              <a:rPr lang="en-US" sz="2000" dirty="0" err="1"/>
              <a:t>mukaisiksi</a:t>
            </a:r>
            <a:endParaRPr lang="en-US" sz="2000" dirty="0"/>
          </a:p>
          <a:p>
            <a:pPr marL="0" indent="0">
              <a:buNone/>
            </a:pPr>
            <a:r>
              <a:rPr lang="en-US" sz="2400" b="1" dirty="0" err="1"/>
              <a:t>Kognitiivinen</a:t>
            </a:r>
            <a:r>
              <a:rPr lang="en-US" sz="2400" b="1" dirty="0"/>
              <a:t> </a:t>
            </a:r>
            <a:r>
              <a:rPr lang="en-US" sz="2400" b="1" dirty="0" err="1"/>
              <a:t>ergonomia</a:t>
            </a:r>
            <a:endParaRPr lang="en-US" sz="2400" b="1" dirty="0"/>
          </a:p>
          <a:p>
            <a:r>
              <a:rPr lang="en-US" sz="2000" dirty="0" err="1"/>
              <a:t>Tietoon</a:t>
            </a:r>
            <a:r>
              <a:rPr lang="en-US" sz="2000" dirty="0"/>
              <a:t> </a:t>
            </a:r>
            <a:r>
              <a:rPr lang="en-US" sz="2000" dirty="0" err="1"/>
              <a:t>liittyvien</a:t>
            </a:r>
            <a:r>
              <a:rPr lang="en-US" sz="2000" dirty="0"/>
              <a:t> </a:t>
            </a:r>
            <a:r>
              <a:rPr lang="en-US" sz="2000" dirty="0" err="1"/>
              <a:t>järjestelmien</a:t>
            </a:r>
            <a:r>
              <a:rPr lang="en-US" sz="2000" dirty="0"/>
              <a:t>, </a:t>
            </a:r>
            <a:r>
              <a:rPr lang="en-US" sz="2000" dirty="0" err="1"/>
              <a:t>esim</a:t>
            </a:r>
            <a:r>
              <a:rPr lang="en-US" sz="2000" dirty="0"/>
              <a:t>. </a:t>
            </a:r>
            <a:r>
              <a:rPr lang="en-US" sz="2000" dirty="0" err="1"/>
              <a:t>laitteiden</a:t>
            </a:r>
            <a:r>
              <a:rPr lang="en-US" sz="2000" dirty="0"/>
              <a:t> ja </a:t>
            </a:r>
            <a:r>
              <a:rPr lang="en-US" sz="2000" dirty="0" err="1"/>
              <a:t>ohjelmistojen</a:t>
            </a:r>
            <a:r>
              <a:rPr lang="en-US" sz="2000" dirty="0"/>
              <a:t>, </a:t>
            </a:r>
            <a:r>
              <a:rPr lang="en-US" sz="2000" dirty="0" err="1"/>
              <a:t>muuttamista</a:t>
            </a:r>
            <a:r>
              <a:rPr lang="en-US" sz="2000" dirty="0"/>
              <a:t> </a:t>
            </a:r>
            <a:r>
              <a:rPr lang="en-US" sz="2000" dirty="0" err="1"/>
              <a:t>mahdollisimman</a:t>
            </a:r>
            <a:r>
              <a:rPr lang="en-US" sz="2000" dirty="0"/>
              <a:t> </a:t>
            </a:r>
            <a:r>
              <a:rPr lang="en-US" sz="2000" dirty="0" err="1"/>
              <a:t>helppokäyttöisiksi</a:t>
            </a:r>
            <a:endParaRPr lang="en-US" sz="2000" dirty="0"/>
          </a:p>
          <a:p>
            <a:pPr marL="0" indent="0">
              <a:buNone/>
            </a:pPr>
            <a:r>
              <a:rPr lang="en-US" sz="2400" b="1" dirty="0" err="1"/>
              <a:t>Organisatorinen</a:t>
            </a:r>
            <a:r>
              <a:rPr lang="en-US" sz="2400" b="1" dirty="0"/>
              <a:t> </a:t>
            </a:r>
            <a:r>
              <a:rPr lang="en-US" sz="2400" b="1" dirty="0" err="1"/>
              <a:t>ergonomia</a:t>
            </a:r>
            <a:endParaRPr lang="en-US" sz="2400" b="1" dirty="0"/>
          </a:p>
          <a:p>
            <a:r>
              <a:rPr lang="en-US" sz="2000" dirty="0" err="1"/>
              <a:t>Työtehtävien</a:t>
            </a:r>
            <a:r>
              <a:rPr lang="en-US" sz="2000" dirty="0"/>
              <a:t> </a:t>
            </a:r>
            <a:r>
              <a:rPr lang="en-US" sz="2000" dirty="0" err="1"/>
              <a:t>harkittua</a:t>
            </a:r>
            <a:r>
              <a:rPr lang="en-US" sz="2000" dirty="0"/>
              <a:t> </a:t>
            </a:r>
            <a:r>
              <a:rPr lang="en-US" sz="2000" dirty="0" err="1"/>
              <a:t>jakautumista</a:t>
            </a:r>
            <a:r>
              <a:rPr lang="en-US" sz="2000" dirty="0"/>
              <a:t> </a:t>
            </a:r>
            <a:r>
              <a:rPr lang="en-US" sz="2000" dirty="0" err="1"/>
              <a:t>kullekin</a:t>
            </a:r>
            <a:r>
              <a:rPr lang="en-US" sz="2000" dirty="0"/>
              <a:t> </a:t>
            </a:r>
            <a:r>
              <a:rPr lang="en-US" sz="2000" dirty="0" err="1"/>
              <a:t>parhaalla</a:t>
            </a:r>
            <a:r>
              <a:rPr lang="en-US" sz="2000" dirty="0"/>
              <a:t> </a:t>
            </a:r>
            <a:r>
              <a:rPr lang="en-US" sz="2000" dirty="0" err="1"/>
              <a:t>mahdollisella</a:t>
            </a:r>
            <a:r>
              <a:rPr lang="en-US" sz="2000" dirty="0"/>
              <a:t> </a:t>
            </a:r>
            <a:r>
              <a:rPr lang="en-US" sz="2000" dirty="0" err="1"/>
              <a:t>tavalla</a:t>
            </a:r>
            <a:endParaRPr lang="en-US" sz="2000" dirty="0"/>
          </a:p>
          <a:p>
            <a:r>
              <a:rPr lang="en-US" sz="2000" dirty="0" err="1"/>
              <a:t>Töiden</a:t>
            </a:r>
            <a:r>
              <a:rPr lang="en-US" sz="2000" dirty="0"/>
              <a:t> </a:t>
            </a:r>
            <a:r>
              <a:rPr lang="en-US" sz="2000" dirty="0" err="1"/>
              <a:t>johtaminen</a:t>
            </a:r>
            <a:r>
              <a:rPr lang="en-US" sz="2000" dirty="0"/>
              <a:t>, </a:t>
            </a:r>
            <a:r>
              <a:rPr lang="en-US" sz="2000" dirty="0" err="1"/>
              <a:t>viestintä</a:t>
            </a:r>
            <a:r>
              <a:rPr lang="en-US" sz="2000" dirty="0"/>
              <a:t>, </a:t>
            </a:r>
            <a:r>
              <a:rPr lang="en-US" sz="2000" dirty="0" err="1"/>
              <a:t>yhteistyö</a:t>
            </a:r>
            <a:endParaRPr lang="en-US" sz="2000" dirty="0"/>
          </a:p>
        </p:txBody>
      </p:sp>
      <p:pic>
        <p:nvPicPr>
          <p:cNvPr id="7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91A6CAA-5AB8-40BE-9070-51856DBA7A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776" y="171450"/>
            <a:ext cx="1861424" cy="428937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4B7CE826-F7BA-4219-A4FA-5EB1726E2282}"/>
              </a:ext>
            </a:extLst>
          </p:cNvPr>
          <p:cNvSpPr txBox="1"/>
          <p:nvPr/>
        </p:nvSpPr>
        <p:spPr>
          <a:xfrm>
            <a:off x="-321730" y="0"/>
            <a:ext cx="61436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>
                <a:latin typeface="Abadi Extra Light" panose="020B0604020202020204" pitchFamily="34" charset="0"/>
              </a:rPr>
              <a:t> / </a:t>
            </a:r>
            <a:r>
              <a:rPr lang="en-US" sz="1400" dirty="0">
                <a:latin typeface="Abadi Extra Light" panose="020B0604020202020204" pitchFamily="34" charset="0"/>
              </a:rPr>
              <a:t>LinkedIn Sales Solutions</a:t>
            </a:r>
          </a:p>
        </p:txBody>
      </p:sp>
    </p:spTree>
    <p:extLst>
      <p:ext uri="{BB962C8B-B14F-4D97-AF65-F5344CB8AC3E}">
        <p14:creationId xmlns:p14="http://schemas.microsoft.com/office/powerpoint/2010/main" val="3100966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9" ma:contentTypeDescription="Luo uusi asiakirja." ma:contentTypeScope="" ma:versionID="11aae025ef4b50ca47d04dba1f9b272f">
  <xsd:schema xmlns:xsd="http://www.w3.org/2001/XMLSchema" xmlns:xs="http://www.w3.org/2001/XMLSchema" xmlns:p="http://schemas.microsoft.com/office/2006/metadata/properties" xmlns:ns2="48e8df33-a090-4ce7-a58b-5234ff1e67e3" targetNamespace="http://schemas.microsoft.com/office/2006/metadata/properties" ma:root="true" ma:fieldsID="6f55aa53dfa803f3d95ab3057799e453" ns2:_="">
    <xsd:import namespace="48e8df33-a090-4ce7-a58b-5234ff1e6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9F2CD5-DE75-4541-94FA-5948594FBBFB}">
  <ds:schemaRefs>
    <ds:schemaRef ds:uri="http://purl.org/dc/terms/"/>
    <ds:schemaRef ds:uri="http://schemas.openxmlformats.org/package/2006/metadata/core-properties"/>
    <ds:schemaRef ds:uri="48e8df33-a090-4ce7-a58b-5234ff1e67e3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www.w3.org/XML/1998/namespace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0813D3C-331B-44D8-81E2-6360A6BBEE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AF4EEB3-290F-41D6-8E62-904A13B5E9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315</Words>
  <Application>Microsoft Office PowerPoint</Application>
  <PresentationFormat>Laajakuva</PresentationFormat>
  <Paragraphs>60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3" baseType="lpstr">
      <vt:lpstr>Abadi Extra Light</vt:lpstr>
      <vt:lpstr>Arial</vt:lpstr>
      <vt:lpstr>Calibri</vt:lpstr>
      <vt:lpstr>Calibri Light</vt:lpstr>
      <vt:lpstr>Office-teema</vt:lpstr>
      <vt:lpstr>Työhyvinvointi ja ergonomia</vt:lpstr>
      <vt:lpstr>Työhyvinvointi</vt:lpstr>
      <vt:lpstr>Työ- ja toimintakyky  - Ammatillinen osaaminen ja työtehtävien edellyttämä toimintakyky  </vt:lpstr>
      <vt:lpstr>Työsuojelun tehtävä on  - ylläpitää ja edistää työntekijöiden turvallisuutta, terveyttä sekä työ- ja toimintakykyä - ehkäistä työtapaturmia ja ammattitauteja</vt:lpstr>
      <vt:lpstr>Työterveyshuolto</vt:lpstr>
      <vt:lpstr>Työhyvinvointi lisää työn tuottavuutta</vt:lpstr>
      <vt:lpstr>Ergonomian tavoitteet ja osa-alueet</vt:lpstr>
      <vt:lpstr>Ergonomia on tietoja ja taitoja, joilla työ ja välineet sopeutetaan tekijälleen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Paula</dc:creator>
  <cp:lastModifiedBy>Rautarae Anna</cp:lastModifiedBy>
  <cp:revision>33</cp:revision>
  <dcterms:created xsi:type="dcterms:W3CDTF">2021-10-14T13:44:28Z</dcterms:created>
  <dcterms:modified xsi:type="dcterms:W3CDTF">2025-11-03T13:03:58Z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