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73" r:id="rId6"/>
    <p:sldId id="268" r:id="rId7"/>
    <p:sldId id="266" r:id="rId8"/>
    <p:sldId id="269" r:id="rId9"/>
    <p:sldId id="271" r:id="rId10"/>
    <p:sldId id="259" r:id="rId11"/>
    <p:sldId id="272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60A243-6F1E-4A5E-8B56-88610EED461A}" v="65" dt="2024-08-30T06:56:17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125395-B80D-9A40-9EAB-9B8B2E139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2478B04-4AAE-4C85-92A1-4C5CE726B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6BE1107-C61C-DFC0-C8AB-E8A2A033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656E-FCCB-4322-BD06-033D198B1680}" type="datetimeFigureOut">
              <a:rPr lang="fi-FI" smtClean="0"/>
              <a:t>3.9.2024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09DB58E-AB60-2940-4A4F-B1F4602F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25134ED-C028-EB65-C3D7-6B6C9BB0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5F7-C63D-4653-95AF-20C9F27583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965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7DEA84-54B2-7EC3-7787-1DC16FCF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7B36E84-8780-766D-78A7-41A33D5F4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A7024E-3385-AAB3-F37F-E63FAC731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656E-FCCB-4322-BD06-033D198B1680}" type="datetimeFigureOut">
              <a:rPr lang="fi-FI" smtClean="0"/>
              <a:t>3.9.2024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94C2DA0-30F2-9EDB-014C-CE07EB6A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AE0A318-0C54-2E63-96C4-31F1087D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5F7-C63D-4653-95AF-20C9F27583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245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A20C578-5561-D268-ADD5-C98023CB2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0AC0B0C-22F9-F66B-7928-63CF01F12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D970C40-205C-29F6-24C2-0C9D78C0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656E-FCCB-4322-BD06-033D198B1680}" type="datetimeFigureOut">
              <a:rPr lang="fi-FI" smtClean="0"/>
              <a:t>3.9.2024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2A9066-2199-E9FC-0AF1-A7705515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DEB3E27-90BB-F2AE-B80A-E1EC73DC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5F7-C63D-4653-95AF-20C9F27583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4216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11555307" y="44294"/>
            <a:ext cx="551446" cy="202621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latin typeface="+mn-lt"/>
            </a:endParaRPr>
          </a:p>
        </p:txBody>
      </p:sp>
      <p:sp>
        <p:nvSpPr>
          <p:cNvPr id="13" name="Tekstin paikkamerkki 13"/>
          <p:cNvSpPr>
            <a:spLocks noGrp="1"/>
          </p:cNvSpPr>
          <p:nvPr>
            <p:ph type="body" sz="quarter" idx="20" hasCustomPrompt="1"/>
          </p:nvPr>
        </p:nvSpPr>
        <p:spPr>
          <a:xfrm>
            <a:off x="810972" y="1580369"/>
            <a:ext cx="5471431" cy="4199946"/>
          </a:xfrm>
        </p:spPr>
        <p:txBody>
          <a:bodyPr/>
          <a:lstStyle>
            <a:lvl1pPr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Teksti </a:t>
            </a:r>
          </a:p>
        </p:txBody>
      </p:sp>
      <p:sp>
        <p:nvSpPr>
          <p:cNvPr id="7" name="Kuvan paikkamerkki 4">
            <a:extLst>
              <a:ext uri="{FF2B5EF4-FFF2-40B4-BE49-F238E27FC236}">
                <a16:creationId xmlns:a16="http://schemas.microsoft.com/office/drawing/2014/main" id="{0BB99D6C-DC5C-4D4C-895B-60902C71BEF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30093" y="0"/>
            <a:ext cx="5461907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Dian numeron paikkamerkki 4">
            <a:extLst>
              <a:ext uri="{FF2B5EF4-FFF2-40B4-BE49-F238E27FC236}">
                <a16:creationId xmlns:a16="http://schemas.microsoft.com/office/drawing/2014/main" id="{BDA40A65-249D-1F44-829E-75B4708C7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2107" y="6165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3EE93C-27B1-4E41-A85F-00FD89F968E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i-FI"/>
              <a:t>Forum historia 4, Luku 1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5AB51109-D884-F844-9A74-F9C38D077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972" y="365126"/>
            <a:ext cx="5498659" cy="1065090"/>
          </a:xfrm>
        </p:spPr>
        <p:txBody>
          <a:bodyPr/>
          <a:lstStyle/>
          <a:p>
            <a:r>
              <a:rPr lang="fi-FI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76295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6D846-6C7B-6C8E-1D2E-E2AA73D4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1E262B-C973-C95F-86BC-A994ACB26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DA30B8A-E810-7916-0DFB-A81A8AB87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656E-FCCB-4322-BD06-033D198B1680}" type="datetimeFigureOut">
              <a:rPr lang="fi-FI" smtClean="0"/>
              <a:t>3.9.2024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26A8198-3F15-5B21-1A42-4289F33C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37464FA-C8DE-B94C-19DE-3889D9C7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5F7-C63D-4653-95AF-20C9F27583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686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3D0C02-B2D5-0D47-A67E-7361DC3F8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D7324C6-27B4-37C2-F6C8-2426E4680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3FFD1B-1CFE-12B9-162F-21D50893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656E-FCCB-4322-BD06-033D198B1680}" type="datetimeFigureOut">
              <a:rPr lang="fi-FI" smtClean="0"/>
              <a:t>3.9.2024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1ED219-EA38-0D7C-F933-D11C908D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8A6371C-D1FC-85CC-D46D-70791711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5F7-C63D-4653-95AF-20C9F27583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207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059DC4-7D44-C047-9EBD-D7E751D4C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09E659-A0C1-3101-ABE3-1F11DB849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44D4AFF-CB74-7F7E-1A91-7DCD1410D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014EF93-DDA7-8541-BC85-AB36F0991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656E-FCCB-4322-BD06-033D198B1680}" type="datetimeFigureOut">
              <a:rPr lang="fi-FI" smtClean="0"/>
              <a:t>3.9.2024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C80B30E-99DF-BD72-6046-ABD07339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5667C02-4670-CD09-5374-591AB1E6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5F7-C63D-4653-95AF-20C9F27583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711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09F7E4-C037-EE5A-1E77-863F73D3F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4D8A125-B999-239B-7096-BB9F07DF4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13C5F35-E44D-44C5-C1C7-94F32E3C0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BB0387F-4103-6CE2-687A-8AB9B411E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A761D93-44B6-A2B0-FF85-891423C5B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7683E20-48BA-01B2-1D0F-D2174604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656E-FCCB-4322-BD06-033D198B1680}" type="datetimeFigureOut">
              <a:rPr lang="fi-FI" smtClean="0"/>
              <a:t>3.9.2024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A3993C4-BCCF-D590-CCF0-34231281B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CC786A5-3B61-9C4A-EBAC-BE83244B4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5F7-C63D-4653-95AF-20C9F27583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161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FE6C06-3C55-2947-048E-D3260E6D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841D22D-A382-DC6A-DE28-CD56B7C45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656E-FCCB-4322-BD06-033D198B1680}" type="datetimeFigureOut">
              <a:rPr lang="fi-FI" smtClean="0"/>
              <a:t>3.9.2024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709BB77-7806-1F66-40DC-28552EE9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73C365C-607B-5C4C-543F-784BBADA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5F7-C63D-4653-95AF-20C9F27583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668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A377ABC-9F76-6E53-9D91-0E1FD448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656E-FCCB-4322-BD06-033D198B1680}" type="datetimeFigureOut">
              <a:rPr lang="fi-FI" smtClean="0"/>
              <a:t>3.9.2024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02B73A5-5DA7-6259-3210-3243DAA56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6482CAC-11D4-2CAC-5A5B-490867101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5F7-C63D-4653-95AF-20C9F27583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769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CF0E7C-715E-C2A2-FDF5-7AA58E1F4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EB0607-75C4-087D-B131-96B23C088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7A622C7-BB0D-664E-52D4-3416DF3C8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DF0E2DD-9F82-8F05-9CA1-E947117F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656E-FCCB-4322-BD06-033D198B1680}" type="datetimeFigureOut">
              <a:rPr lang="fi-FI" smtClean="0"/>
              <a:t>3.9.2024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5CAEB03-4584-299C-AE51-3DC1FB57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F45A8DF-F7B1-8878-043C-4CC5066E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5F7-C63D-4653-95AF-20C9F27583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795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42155E-1DD3-3B3D-0C01-CA96DAB82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4B402DE-415D-DA57-3730-C3883F0BF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7861D0-A806-50C0-78A8-DB94E7BE1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B112341-D472-EC1D-2BA8-AB6B1A4E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656E-FCCB-4322-BD06-033D198B1680}" type="datetimeFigureOut">
              <a:rPr lang="fi-FI" smtClean="0"/>
              <a:t>3.9.2024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06963AE-22DB-5D90-078A-67B330C0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B4DBE45-7D2C-853B-C341-675EBB95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35F7-C63D-4653-95AF-20C9F27583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93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26D289E8-A29E-3D18-4D1B-A809C541B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968694D-21E0-09FA-4AD9-C14B60FEA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1CA6C32-F5E1-3A67-9E73-7A4FA78B5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85656E-FCCB-4322-BD06-033D198B1680}" type="datetimeFigureOut">
              <a:rPr lang="fi-FI" smtClean="0"/>
              <a:t>3.9.2024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77BB4EF-9843-7414-AC4D-5BB1C1607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94FF37C-CB83-3632-D861-85CD30CEF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9235F7-C63D-4653-95AF-20C9F27583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288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uolivartalokuva miehestä, jolla on kuninkaan kruunu, miella ja valtikka. ">
            <a:extLst>
              <a:ext uri="{FF2B5EF4-FFF2-40B4-BE49-F238E27FC236}">
                <a16:creationId xmlns:a16="http://schemas.microsoft.com/office/drawing/2014/main" id="{24E1195C-A425-3CA5-4D00-E67B804FE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22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DC36484-7F98-24B1-FE5D-35061697E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HI4 valistus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DC69DCD-3E18-0AF2-2323-D023E5F79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07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C01F8D-BB0F-FF21-1170-B563B013F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001" y="366108"/>
            <a:ext cx="5401733" cy="700919"/>
          </a:xfrm>
        </p:spPr>
        <p:txBody>
          <a:bodyPr anchor="b">
            <a:normAutofit/>
          </a:bodyPr>
          <a:lstStyle/>
          <a:p>
            <a:r>
              <a:rPr lang="fi-FI" b="1" dirty="0"/>
              <a:t>Aatteet leviävät</a:t>
            </a:r>
          </a:p>
        </p:txBody>
      </p:sp>
      <p:pic>
        <p:nvPicPr>
          <p:cNvPr id="5" name="Kuva 4" descr="Kuva, joka sisältää kohteen teksti, kirja, paperi, kirje&#10;&#10;Kuvaus luotu automaattisesti">
            <a:extLst>
              <a:ext uri="{FF2B5EF4-FFF2-40B4-BE49-F238E27FC236}">
                <a16:creationId xmlns:a16="http://schemas.microsoft.com/office/drawing/2014/main" id="{BC5602C2-8059-2956-9F51-4C2472B22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3" y="4192693"/>
            <a:ext cx="2123768" cy="3467376"/>
          </a:xfrm>
          <a:prstGeom prst="rect">
            <a:avLst/>
          </a:prstGeom>
        </p:spPr>
      </p:pic>
      <p:pic>
        <p:nvPicPr>
          <p:cNvPr id="7" name="Kuva 6" descr="Kuva, joka sisältää kohteen maalaus, Ihmisen kasvot, sisä-, valokuvakehys&#10;&#10;Kuvaus luotu automaattisesti">
            <a:extLst>
              <a:ext uri="{FF2B5EF4-FFF2-40B4-BE49-F238E27FC236}">
                <a16:creationId xmlns:a16="http://schemas.microsoft.com/office/drawing/2014/main" id="{DDE154AB-B38E-E064-7B3E-4507624BE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" y="105954"/>
            <a:ext cx="5092509" cy="408673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2B4089-57A8-ED31-BA97-7EA9D4D50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053" y="1067027"/>
            <a:ext cx="6390256" cy="6251331"/>
          </a:xfrm>
        </p:spPr>
        <p:txBody>
          <a:bodyPr>
            <a:normAutofit/>
          </a:bodyPr>
          <a:lstStyle/>
          <a:p>
            <a:r>
              <a:rPr lang="fi-FI" sz="3200" dirty="0"/>
              <a:t>Ranskassa tiukka sensuuri, valvontakoneisto ja rangaistukset (kirkko ja hallitsija)</a:t>
            </a:r>
          </a:p>
          <a:p>
            <a:r>
              <a:rPr lang="fi-FI" sz="3200" dirty="0"/>
              <a:t>Ajatukset levisivät suullisesti -&gt; </a:t>
            </a:r>
            <a:r>
              <a:rPr lang="fi-FI" sz="3200" i="1" dirty="0"/>
              <a:t>salonkikulttuuri</a:t>
            </a:r>
          </a:p>
          <a:p>
            <a:r>
              <a:rPr lang="fi-FI" sz="3200" dirty="0"/>
              <a:t>Tieteen vallankumouksen puolesta taikauskoa vastaan mm. tietokirjasarjoin (esim. </a:t>
            </a:r>
            <a:r>
              <a:rPr lang="fi-FI" sz="3200" dirty="0" err="1"/>
              <a:t>Diderot´n</a:t>
            </a:r>
            <a:r>
              <a:rPr lang="fi-FI" sz="3200" dirty="0"/>
              <a:t> </a:t>
            </a:r>
            <a:r>
              <a:rPr lang="fi-FI" sz="3200" i="1" dirty="0" err="1"/>
              <a:t>Encyclopedie</a:t>
            </a:r>
            <a:r>
              <a:rPr lang="fi-FI" sz="3200" i="1" dirty="0"/>
              <a:t> -sarja</a:t>
            </a:r>
            <a:r>
              <a:rPr lang="fi-FI" sz="3200" dirty="0"/>
              <a:t>) -&gt; piilokritiikkiä vallanpitäjiä kohtaan</a:t>
            </a:r>
          </a:p>
        </p:txBody>
      </p:sp>
    </p:spTree>
    <p:extLst>
      <p:ext uri="{BB962C8B-B14F-4D97-AF65-F5344CB8AC3E}">
        <p14:creationId xmlns:p14="http://schemas.microsoft.com/office/powerpoint/2010/main" val="69989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BB4D1E-27BF-5E62-3E4C-FF3C08F0F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4595504-B1AE-417F-34D8-E139B2B01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Lue kpl10</a:t>
            </a:r>
          </a:p>
          <a:p>
            <a:r>
              <a:rPr lang="fi-FI" dirty="0"/>
              <a:t>Tee </a:t>
            </a:r>
            <a:r>
              <a:rPr lang="fi-FI"/>
              <a:t>tehtävät 1, 2, 3ja </a:t>
            </a:r>
            <a:r>
              <a:rPr lang="fi-FI" dirty="0" err="1"/>
              <a:t>pedanetin</a:t>
            </a:r>
            <a:r>
              <a:rPr lang="fi-FI" dirty="0"/>
              <a:t> pilakuvatehtävä kohdasta ”valistus”</a:t>
            </a:r>
          </a:p>
        </p:txBody>
      </p:sp>
    </p:spTree>
    <p:extLst>
      <p:ext uri="{BB962C8B-B14F-4D97-AF65-F5344CB8AC3E}">
        <p14:creationId xmlns:p14="http://schemas.microsoft.com/office/powerpoint/2010/main" val="3976173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uolivartalokuva miehestä, jolla on kuninkaan kruunu, miella ja valtikka. ">
            <a:extLst>
              <a:ext uri="{FF2B5EF4-FFF2-40B4-BE49-F238E27FC236}">
                <a16:creationId xmlns:a16="http://schemas.microsoft.com/office/drawing/2014/main" id="{EAC6430D-E7F3-A5F5-E76D-C9AD456B8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C55FD6B-68A2-5E10-D6CF-188F27780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Tavoitteet ja rakenne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E53C4C6-09E6-B723-A70B-E99FF5721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Mikä oli valistus ja mitä ajattelijoita siihen kuului?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Valistus lyhyesti</a:t>
            </a:r>
          </a:p>
          <a:p>
            <a:r>
              <a:rPr lang="fi-FI" dirty="0"/>
              <a:t>Yhteiskuntasopimuksia ja ajattelijoita</a:t>
            </a:r>
          </a:p>
          <a:p>
            <a:r>
              <a:rPr lang="fi-FI" dirty="0"/>
              <a:t>Tehtäviä ja </a:t>
            </a:r>
            <a:r>
              <a:rPr lang="fi-FI"/>
              <a:t>esseestä palautetta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4335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Ihmisen kasvot, maalaus, vaate, henkilö&#10;&#10;Kuvaus luotu automaattisesti">
            <a:extLst>
              <a:ext uri="{FF2B5EF4-FFF2-40B4-BE49-F238E27FC236}">
                <a16:creationId xmlns:a16="http://schemas.microsoft.com/office/drawing/2014/main" id="{2C55349B-FC45-ABD9-B7AC-25CD48D8C4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C2F890-668C-292F-985A-4DEBD2A66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FFFFFF"/>
                </a:solidFill>
              </a:rPr>
              <a:t>Määritelmä ja tausta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BD87A4-05EE-7DA7-7DC7-2A2FB4564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  <a:highlight>
                  <a:srgbClr val="0000FF"/>
                </a:highlight>
              </a:rPr>
              <a:t>1600-luvun lopulla syntynyt ja 1700-luvulla kukoistanut, muutosta vaatinut, aatesuuntaus -&gt; Yhteiskunnan epäkohtien arvostelu ja järjen korostaminen</a:t>
            </a:r>
          </a:p>
          <a:p>
            <a:r>
              <a:rPr lang="fi-FI" dirty="0">
                <a:solidFill>
                  <a:srgbClr val="FFFFFF"/>
                </a:solidFill>
                <a:highlight>
                  <a:srgbClr val="0000FF"/>
                </a:highlight>
              </a:rPr>
              <a:t>Taustalla</a:t>
            </a:r>
          </a:p>
          <a:p>
            <a:pPr lvl="1"/>
            <a:r>
              <a:rPr lang="fi-FI" dirty="0">
                <a:solidFill>
                  <a:srgbClr val="FFFFFF"/>
                </a:solidFill>
                <a:highlight>
                  <a:srgbClr val="0000FF"/>
                </a:highlight>
              </a:rPr>
              <a:t>Luonnontieteiden kehitys -&gt; Usko järkeen ja kehitykseen</a:t>
            </a:r>
          </a:p>
          <a:p>
            <a:pPr lvl="1"/>
            <a:r>
              <a:rPr lang="fi-FI" dirty="0">
                <a:solidFill>
                  <a:srgbClr val="FFFFFF"/>
                </a:solidFill>
                <a:highlight>
                  <a:srgbClr val="0000FF"/>
                </a:highlight>
              </a:rPr>
              <a:t>Kirkon vahva asema ja vaikutus -&gt; Vaatimukset uskonnonvapaudesta ja kansan sivistämisestä, kritiikki kristillisiä oppeja kohtaan (vrt. </a:t>
            </a:r>
            <a:r>
              <a:rPr lang="fi-FI" i="1" dirty="0">
                <a:solidFill>
                  <a:srgbClr val="FFFFFF"/>
                </a:solidFill>
                <a:highlight>
                  <a:srgbClr val="0000FF"/>
                </a:highlight>
              </a:rPr>
              <a:t>deismi</a:t>
            </a:r>
            <a:r>
              <a:rPr lang="fi-FI" dirty="0">
                <a:solidFill>
                  <a:srgbClr val="FFFFFF"/>
                </a:solidFill>
                <a:highlight>
                  <a:srgbClr val="0000FF"/>
                </a:highlight>
              </a:rPr>
              <a:t>)</a:t>
            </a:r>
          </a:p>
          <a:p>
            <a:pPr lvl="1"/>
            <a:r>
              <a:rPr lang="fi-FI" dirty="0">
                <a:solidFill>
                  <a:srgbClr val="FFFFFF"/>
                </a:solidFill>
                <a:highlight>
                  <a:srgbClr val="0000FF"/>
                </a:highlight>
              </a:rPr>
              <a:t>Tyytymättömyys itsevaltiuteen (tuhlailu, verotus, sodankäynti) -&gt; </a:t>
            </a:r>
            <a:r>
              <a:rPr lang="fi-FI" i="1" dirty="0">
                <a:solidFill>
                  <a:srgbClr val="FFFFFF"/>
                </a:solidFill>
                <a:highlight>
                  <a:srgbClr val="0000FF"/>
                </a:highlight>
              </a:rPr>
              <a:t>Kansansuvereniteettiperiaate</a:t>
            </a:r>
            <a:r>
              <a:rPr lang="fi-FI" dirty="0">
                <a:solidFill>
                  <a:srgbClr val="FFFFFF"/>
                </a:solidFill>
                <a:highlight>
                  <a:srgbClr val="0000FF"/>
                </a:highlight>
              </a:rPr>
              <a:t>, </a:t>
            </a:r>
            <a:r>
              <a:rPr lang="fi-FI" i="1" dirty="0">
                <a:solidFill>
                  <a:srgbClr val="FFFFFF"/>
                </a:solidFill>
                <a:highlight>
                  <a:srgbClr val="0000FF"/>
                </a:highlight>
              </a:rPr>
              <a:t>yhteiskuntasopimus</a:t>
            </a:r>
            <a:r>
              <a:rPr lang="fi-FI" dirty="0">
                <a:solidFill>
                  <a:srgbClr val="FFFFFF"/>
                </a:solidFill>
                <a:highlight>
                  <a:srgbClr val="0000FF"/>
                </a:highlight>
              </a:rPr>
              <a:t> ja </a:t>
            </a:r>
            <a:r>
              <a:rPr lang="fi-FI" i="1" dirty="0">
                <a:solidFill>
                  <a:srgbClr val="FFFFFF"/>
                </a:solidFill>
                <a:highlight>
                  <a:srgbClr val="0000FF"/>
                </a:highlight>
              </a:rPr>
              <a:t>perustuslaillinen ajattelu</a:t>
            </a:r>
          </a:p>
          <a:p>
            <a:pPr lvl="1"/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85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astaway - Tom Hanksin jalanjäljissä autiolla saarella | Reissuja  Pohjois-Koreasta Fijille, yrittäjän elämää ja seikkailuja">
            <a:extLst>
              <a:ext uri="{FF2B5EF4-FFF2-40B4-BE49-F238E27FC236}">
                <a16:creationId xmlns:a16="http://schemas.microsoft.com/office/drawing/2014/main" id="{01DB9985-5B13-B3C9-DCA0-4D724B205D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7" b="1861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928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E264D86-7522-7EBC-9498-5F312F2A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0" y="92573"/>
            <a:ext cx="5334197" cy="1708242"/>
          </a:xfrm>
        </p:spPr>
        <p:txBody>
          <a:bodyPr anchor="ctr">
            <a:normAutofit/>
          </a:bodyPr>
          <a:lstStyle/>
          <a:p>
            <a:r>
              <a:rPr lang="fi-FI" sz="4000" dirty="0"/>
              <a:t>Thomas </a:t>
            </a:r>
            <a:r>
              <a:rPr lang="fi-FI" sz="4000" dirty="0" err="1"/>
              <a:t>Hobbes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C621FC-715E-A8CE-3881-6C4216A80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60" y="1571947"/>
            <a:ext cx="5334197" cy="4246892"/>
          </a:xfrm>
        </p:spPr>
        <p:txBody>
          <a:bodyPr anchor="ctr">
            <a:normAutofit/>
          </a:bodyPr>
          <a:lstStyle/>
          <a:p>
            <a:r>
              <a:rPr lang="fi-FI" dirty="0"/>
              <a:t>”ilman yhteiskuntaa vallitsee kaikkien sota kaikkia vastaan”</a:t>
            </a:r>
          </a:p>
          <a:p>
            <a:endParaRPr lang="fi-FI" dirty="0"/>
          </a:p>
          <a:p>
            <a:r>
              <a:rPr lang="fi-FI" dirty="0"/>
              <a:t>Siis ihmisten täytyy luovuttaa oikeuksiaan vahvalle hallitsijalle </a:t>
            </a:r>
            <a:r>
              <a:rPr lang="fi-FI" dirty="0">
                <a:sym typeface="Wingdings" panose="05000000000000000000" pitchFamily="2" charset="2"/>
              </a:rPr>
              <a:t> yhteiskuntasopimus</a:t>
            </a:r>
            <a:endParaRPr lang="fi-FI" dirty="0"/>
          </a:p>
          <a:p>
            <a:r>
              <a:rPr lang="fi-FI" dirty="0"/>
              <a:t>Ihmiset eivät saa vastustaa tai nousta kapinaan </a:t>
            </a:r>
          </a:p>
        </p:txBody>
      </p:sp>
      <p:pic>
        <p:nvPicPr>
          <p:cNvPr id="4" name="Picture 2" descr="Thomas Hobbes: Biography, English Philosopher, Social Contract">
            <a:extLst>
              <a:ext uri="{FF2B5EF4-FFF2-40B4-BE49-F238E27FC236}">
                <a16:creationId xmlns:a16="http://schemas.microsoft.com/office/drawing/2014/main" id="{F3B6BD21-35A4-7B48-E349-799ECE76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9" r="26658" b="-1"/>
          <a:stretch/>
        </p:blipFill>
        <p:spPr bwMode="auto"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962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D0DC72FD-B49A-49BE-9BDE-963745042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8088" y="2019879"/>
            <a:ext cx="6137031" cy="4199946"/>
          </a:xfrm>
        </p:spPr>
        <p:txBody>
          <a:bodyPr>
            <a:noAutofit/>
          </a:bodyPr>
          <a:lstStyle/>
          <a:p>
            <a:r>
              <a:rPr lang="fi-FI" sz="3200" dirty="0"/>
              <a:t>Ihminen oli alun ”jalo villi” joka eli onnellisesti luonnontilassa, mutta yksityisomaisuus turmeli hänet</a:t>
            </a:r>
          </a:p>
          <a:p>
            <a:r>
              <a:rPr lang="fi-FI" sz="3200" dirty="0"/>
              <a:t>Ihmiset hakivat yhteiskuntasopimuksesta turvaa</a:t>
            </a:r>
          </a:p>
          <a:p>
            <a:r>
              <a:rPr lang="fi-FI" sz="3200" dirty="0"/>
              <a:t>”Kansan tahto” eli suora demokratia</a:t>
            </a:r>
          </a:p>
          <a:p>
            <a:pPr marL="342900" indent="-342900"/>
            <a:endParaRPr lang="fi-FI" sz="2550" dirty="0"/>
          </a:p>
          <a:p>
            <a:endParaRPr lang="fi-FI" sz="2550" dirty="0"/>
          </a:p>
        </p:txBody>
      </p:sp>
      <p:pic>
        <p:nvPicPr>
          <p:cNvPr id="7" name="Kuvan paikkamerkki 6" descr="Kuva, joka sisältää kohteen teksti, henkilö, poseeraaminen, tuijottaminen&#10;&#10;Kuvaus luotu automaattisesti">
            <a:extLst>
              <a:ext uri="{FF2B5EF4-FFF2-40B4-BE49-F238E27FC236}">
                <a16:creationId xmlns:a16="http://schemas.microsoft.com/office/drawing/2014/main" id="{C3E76392-5FCE-4E3C-BD35-1103298F11C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139" b="139"/>
          <a:stretch>
            <a:fillRect/>
          </a:stretch>
        </p:blipFill>
        <p:spPr/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32A1448-BAEB-4C08-94F2-45AC41610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A72548D-E50F-4E12-A54E-6CCEB144FFA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i-FI" dirty="0"/>
              <a:t>Forum historia 4, Luku 1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24E7A0A8-08BD-40A2-B5A4-9769D1F99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365126"/>
            <a:ext cx="5826054" cy="1065090"/>
          </a:xfrm>
        </p:spPr>
        <p:txBody>
          <a:bodyPr>
            <a:normAutofit fontScale="90000"/>
          </a:bodyPr>
          <a:lstStyle/>
          <a:p>
            <a:r>
              <a:rPr lang="fi-FI" dirty="0"/>
              <a:t>Jean-Jacques </a:t>
            </a:r>
            <a:r>
              <a:rPr lang="fi-FI" dirty="0" err="1"/>
              <a:t>Rousseau</a:t>
            </a:r>
            <a:r>
              <a:rPr lang="fi-FI" dirty="0"/>
              <a:t> (1712–1778)</a:t>
            </a:r>
          </a:p>
        </p:txBody>
      </p:sp>
    </p:spTree>
    <p:extLst>
      <p:ext uri="{BB962C8B-B14F-4D97-AF65-F5344CB8AC3E}">
        <p14:creationId xmlns:p14="http://schemas.microsoft.com/office/powerpoint/2010/main" val="33330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D0DC72FD-B49A-49BE-9BDE-963745042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6496" y="1329027"/>
            <a:ext cx="5683135" cy="4199946"/>
          </a:xfrm>
        </p:spPr>
        <p:txBody>
          <a:bodyPr>
            <a:noAutofit/>
          </a:bodyPr>
          <a:lstStyle/>
          <a:p>
            <a:pPr marL="342900" indent="-342900" fontAlgn="base">
              <a:spcBef>
                <a:spcPts val="0"/>
              </a:spcBef>
            </a:pPr>
            <a:r>
              <a:rPr lang="fi-FI" sz="2550" dirty="0">
                <a:solidFill>
                  <a:srgbClr val="595959"/>
                </a:solidFill>
              </a:rPr>
              <a:t>mainion vallankumouksen (1688–1689) taustavaikuttaja</a:t>
            </a:r>
          </a:p>
          <a:p>
            <a:pPr fontAlgn="base">
              <a:spcBef>
                <a:spcPts val="0"/>
              </a:spcBef>
            </a:pPr>
            <a:endParaRPr lang="fi-FI" sz="2550" dirty="0">
              <a:solidFill>
                <a:srgbClr val="595959"/>
              </a:solidFill>
            </a:endParaRPr>
          </a:p>
          <a:p>
            <a:pPr marL="685800" indent="-6858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800" b="1" i="0" u="none" strike="noStrike" dirty="0">
                <a:solidFill>
                  <a:srgbClr val="595959"/>
                </a:solidFill>
                <a:effectLst/>
              </a:rPr>
              <a:t>Luonnolliset oikeudet: </a:t>
            </a:r>
            <a:r>
              <a:rPr lang="fi-FI" sz="2800" b="0" i="0" u="none" strike="noStrike" dirty="0">
                <a:solidFill>
                  <a:srgbClr val="595959"/>
                </a:solidFill>
                <a:effectLst/>
              </a:rPr>
              <a:t>Ihmiset ovat syntyjään tasa-arvoisia, ja jokaisella on oikeus elämään, vapauteen ja omaisuuteen. </a:t>
            </a:r>
          </a:p>
          <a:p>
            <a:pPr marL="685800" indent="-6858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i-FI" sz="2800" b="0" i="0" u="none" strike="noStrike" dirty="0">
              <a:solidFill>
                <a:srgbClr val="595959"/>
              </a:solidFill>
              <a:effectLst/>
            </a:endParaRPr>
          </a:p>
          <a:p>
            <a:pPr marL="685800" indent="-6858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800" b="1" i="0" u="none" strike="noStrike" dirty="0">
                <a:solidFill>
                  <a:srgbClr val="595959"/>
                </a:solidFill>
                <a:effectLst/>
              </a:rPr>
              <a:t>Taloudellinen liberalismi ja yksityis-omaisuuden puolustus</a:t>
            </a:r>
            <a:endParaRPr lang="fi-FI" sz="2550" dirty="0">
              <a:solidFill>
                <a:srgbClr val="595959"/>
              </a:solidFill>
            </a:endParaRPr>
          </a:p>
          <a:p>
            <a:pPr fontAlgn="base">
              <a:spcBef>
                <a:spcPts val="0"/>
              </a:spcBef>
            </a:pPr>
            <a:endParaRPr lang="fi-FI" sz="2550" dirty="0">
              <a:solidFill>
                <a:srgbClr val="595959"/>
              </a:solidFill>
            </a:endParaRPr>
          </a:p>
          <a:p>
            <a:pPr fontAlgn="base">
              <a:spcBef>
                <a:spcPts val="0"/>
              </a:spcBef>
            </a:pPr>
            <a:r>
              <a:rPr lang="fi-FI" sz="1250" dirty="0">
                <a:solidFill>
                  <a:srgbClr val="595959"/>
                </a:solidFill>
              </a:rPr>
              <a:t>Valokuva: </a:t>
            </a:r>
            <a:r>
              <a:rPr lang="fi-FI" sz="1250" dirty="0" err="1">
                <a:solidFill>
                  <a:srgbClr val="595959"/>
                </a:solidFill>
              </a:rPr>
              <a:t>AdobeStock</a:t>
            </a:r>
            <a:r>
              <a:rPr lang="fi-FI" sz="1250" dirty="0">
                <a:solidFill>
                  <a:srgbClr val="595959"/>
                </a:solidFill>
              </a:rPr>
              <a:t>.</a:t>
            </a:r>
            <a:endParaRPr lang="fi-FI" sz="1250" dirty="0"/>
          </a:p>
        </p:txBody>
      </p:sp>
      <p:pic>
        <p:nvPicPr>
          <p:cNvPr id="7" name="Kuvan paikkamerkki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6F3DDC8-B04A-42C0-BAF6-1624FA0B895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3003" b="3003"/>
          <a:stretch>
            <a:fillRect/>
          </a:stretch>
        </p:blipFill>
        <p:spPr/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32A1448-BAEB-4C08-94F2-45AC41610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A72548D-E50F-4E12-A54E-6CCEB144FFA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i-FI" dirty="0"/>
              <a:t>Forum historia 4, Luku 10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24E7A0A8-08BD-40A2-B5A4-9769D1F9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John Locke (1632–1704)</a:t>
            </a:r>
          </a:p>
        </p:txBody>
      </p:sp>
    </p:spTree>
    <p:extLst>
      <p:ext uri="{BB962C8B-B14F-4D97-AF65-F5344CB8AC3E}">
        <p14:creationId xmlns:p14="http://schemas.microsoft.com/office/powerpoint/2010/main" val="19670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7DBEA57-6C97-4F2F-6BBA-35116F98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61" y="207197"/>
            <a:ext cx="5334197" cy="1708242"/>
          </a:xfrm>
        </p:spPr>
        <p:txBody>
          <a:bodyPr anchor="ctr">
            <a:normAutofit/>
          </a:bodyPr>
          <a:lstStyle/>
          <a:p>
            <a:r>
              <a:rPr lang="fi-FI" sz="4000" dirty="0"/>
              <a:t>Paroni de </a:t>
            </a:r>
            <a:r>
              <a:rPr lang="fi-FI" sz="4000" dirty="0" err="1"/>
              <a:t>montesquieu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AC700E-5210-4313-9151-3C90BEADA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21" y="1708242"/>
            <a:ext cx="5334197" cy="3769835"/>
          </a:xfrm>
        </p:spPr>
        <p:txBody>
          <a:bodyPr anchor="ctr">
            <a:normAutofit/>
          </a:bodyPr>
          <a:lstStyle/>
          <a:p>
            <a:r>
              <a:rPr lang="fi-FI" dirty="0"/>
              <a:t>Vastusti itsevaltiutta</a:t>
            </a:r>
          </a:p>
          <a:p>
            <a:r>
              <a:rPr lang="fi-FI" dirty="0"/>
              <a:t>Vallan kolmijako: lainsäädäntö-, toimeenpano- ja tuomiovalta erotettava</a:t>
            </a:r>
          </a:p>
        </p:txBody>
      </p:sp>
      <p:pic>
        <p:nvPicPr>
          <p:cNvPr id="4" name="Kuvan paikkamerkki 7" descr="Kuva, joka sisältää kohteen teksti, peili, heijastus, kuva&#10;&#10;Kuvaus luotu automaattisesti">
            <a:extLst>
              <a:ext uri="{FF2B5EF4-FFF2-40B4-BE49-F238E27FC236}">
                <a16:creationId xmlns:a16="http://schemas.microsoft.com/office/drawing/2014/main" id="{202E8E28-8957-4092-8B38-2BD2AF32ABE8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l="2534" r="1294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576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A94D23EE-FE9D-4BE0-9DC7-08F89E7C36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693" y="2043918"/>
            <a:ext cx="5471431" cy="4448956"/>
          </a:xfrm>
        </p:spPr>
        <p:txBody>
          <a:bodyPr>
            <a:normAutofit fontScale="85000" lnSpcReduction="20000"/>
          </a:bodyPr>
          <a:lstStyle/>
          <a:p>
            <a:pPr marL="342900" indent="-342900"/>
            <a:r>
              <a:rPr lang="fi-FI" dirty="0"/>
              <a:t>ranskalainen valistusfilosofi ja -kirjailija</a:t>
            </a:r>
          </a:p>
          <a:p>
            <a:pPr marL="342900" indent="-342900"/>
            <a:r>
              <a:rPr lang="fi-FI" dirty="0"/>
              <a:t>puolusti uskonnon- ja mielipiteenvapautta ja arvosteli kirkon valtaa </a:t>
            </a:r>
          </a:p>
          <a:p>
            <a:pPr marL="342900" indent="-342900"/>
            <a:r>
              <a:rPr lang="fi-FI" dirty="0"/>
              <a:t>ei kuitenkaan kannattanut demokratiaa “massojen tyhmyyden” vuoksi</a:t>
            </a:r>
          </a:p>
          <a:p>
            <a:pPr marL="342900" indent="-342900"/>
            <a:r>
              <a:rPr lang="fi-FI" b="1" dirty="0"/>
              <a:t>Valistunut itsevaltias </a:t>
            </a:r>
            <a:r>
              <a:rPr lang="fi-FI" dirty="0"/>
              <a:t>osaisi huolehtia kansalaisten hyvinvoinnista ja koko yhteiskunnan edusta.</a:t>
            </a:r>
          </a:p>
          <a:p>
            <a:endParaRPr lang="fi-FI" sz="1600" dirty="0"/>
          </a:p>
          <a:p>
            <a:endParaRPr lang="fi-FI" sz="1600" dirty="0"/>
          </a:p>
          <a:p>
            <a:r>
              <a:rPr lang="fi-FI" sz="1600" dirty="0"/>
              <a:t>Valokuva: </a:t>
            </a:r>
            <a:r>
              <a:rPr lang="fi-FI" sz="1600" dirty="0" err="1"/>
              <a:t>AdobeStock</a:t>
            </a:r>
            <a:endParaRPr lang="fi-FI" sz="1600" dirty="0"/>
          </a:p>
        </p:txBody>
      </p:sp>
      <p:pic>
        <p:nvPicPr>
          <p:cNvPr id="8" name="Kuvan paikkamerkki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7E6D078-D4F0-4590-93DC-4BDF90FBD34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l="2158" r="2158"/>
          <a:stretch>
            <a:fillRect/>
          </a:stretch>
        </p:blipFill>
        <p:spPr/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D3971B8-A371-4305-A364-C765458AF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47893B1-A6C1-463D-80A6-4D7FA96925D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i-FI"/>
              <a:t>Forum historia 4, Luku 1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AD03158C-2B0F-456E-B5CC-299206B42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Voltaire (1694–1778)</a:t>
            </a:r>
          </a:p>
        </p:txBody>
      </p:sp>
    </p:spTree>
    <p:extLst>
      <p:ext uri="{BB962C8B-B14F-4D97-AF65-F5344CB8AC3E}">
        <p14:creationId xmlns:p14="http://schemas.microsoft.com/office/powerpoint/2010/main" val="34620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318</Words>
  <Application>Microsoft Office PowerPoint</Application>
  <PresentationFormat>Laajakuva</PresentationFormat>
  <Paragraphs>55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Wingdings</vt:lpstr>
      <vt:lpstr>Office-teema</vt:lpstr>
      <vt:lpstr>HI4 valistus</vt:lpstr>
      <vt:lpstr>Tavoitteet ja rakenne</vt:lpstr>
      <vt:lpstr>Määritelmä ja tausta</vt:lpstr>
      <vt:lpstr>PowerPoint-esitys</vt:lpstr>
      <vt:lpstr>Thomas Hobbes</vt:lpstr>
      <vt:lpstr>Jean-Jacques Rousseau (1712–1778)</vt:lpstr>
      <vt:lpstr>John Locke (1632–1704)</vt:lpstr>
      <vt:lpstr>Paroni de montesquieu</vt:lpstr>
      <vt:lpstr>Voltaire (1694–1778)</vt:lpstr>
      <vt:lpstr>Aatteet leviävät</vt:lpstr>
      <vt:lpstr>Tehtäviä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Niilo Jurvanen</dc:creator>
  <cp:lastModifiedBy>Niilo Jurvanen</cp:lastModifiedBy>
  <cp:revision>2</cp:revision>
  <dcterms:created xsi:type="dcterms:W3CDTF">2024-08-29T10:08:13Z</dcterms:created>
  <dcterms:modified xsi:type="dcterms:W3CDTF">2024-09-03T06:55:40Z</dcterms:modified>
</cp:coreProperties>
</file>