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2"/>
  </p:notesMasterIdLst>
  <p:sldIdLst>
    <p:sldId id="256" r:id="rId6"/>
    <p:sldId id="260" r:id="rId7"/>
    <p:sldId id="257" r:id="rId8"/>
    <p:sldId id="262" r:id="rId9"/>
    <p:sldId id="265" r:id="rId10"/>
    <p:sldId id="266" r:id="rId11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74" autoAdjust="0"/>
  </p:normalViewPr>
  <p:slideViewPr>
    <p:cSldViewPr>
      <p:cViewPr>
        <p:scale>
          <a:sx n="77" d="100"/>
          <a:sy n="77" d="100"/>
        </p:scale>
        <p:origin x="-1164" y="-7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85643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768798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rgbClr val="FFFFFF"/>
                </a:solidFill>
                <a:latin typeface="Verdana" pitchFamily="34" charset="0"/>
              </a:rPr>
              <a:t>Forum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404921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 smtClean="0">
                <a:solidFill>
                  <a:schemeClr val="accent1"/>
                </a:solidFill>
              </a:rPr>
              <a:t>Jakso II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Suomesta itsenäinen kansakunta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Taitoaukeama: taidetehtävä</a:t>
            </a:r>
            <a:endParaRPr lang="fi-FI" altLang="fi-FI" dirty="0" smtClean="0"/>
          </a:p>
        </p:txBody>
      </p:sp>
      <p:pic>
        <p:nvPicPr>
          <p:cNvPr id="5" name="Shape 13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907704" y="1504575"/>
            <a:ext cx="5267247" cy="44447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Taitoaukeama: taidetehtävä</a:t>
            </a:r>
            <a:endParaRPr lang="fi-FI" altLang="fi-FI" dirty="0" smtClean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fi-FI" altLang="fi-FI" dirty="0"/>
              <a:t>Ohessa on Eino Leinon runo Kansa kalliolla (1899</a:t>
            </a:r>
            <a:r>
              <a:rPr lang="fi-FI" altLang="fi-FI" dirty="0" smtClean="0"/>
              <a:t>).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  <a:p>
            <a:pPr marL="0" indent="0" eaLnBrk="1" hangingPunct="1">
              <a:buFontTx/>
              <a:buNone/>
              <a:defRPr/>
            </a:pPr>
            <a:r>
              <a:rPr lang="fi-FI" altLang="fi-FI" b="1" dirty="0" smtClean="0"/>
              <a:t>Tehtävä</a:t>
            </a:r>
            <a:endParaRPr lang="fi-FI" altLang="fi-FI" b="1" dirty="0"/>
          </a:p>
          <a:p>
            <a:pPr marL="457200" indent="-457200" eaLnBrk="1" hangingPunct="1">
              <a:buFontTx/>
              <a:buAutoNum type="alphaLcParenR"/>
              <a:defRPr/>
            </a:pPr>
            <a:r>
              <a:rPr lang="fi-FI" dirty="0" smtClean="0"/>
              <a:t>Miten </a:t>
            </a:r>
            <a:r>
              <a:rPr lang="fi-FI" dirty="0"/>
              <a:t>nationalismi näkyy runossa? </a:t>
            </a:r>
            <a:r>
              <a:rPr lang="fi-FI" dirty="0" smtClean="0"/>
              <a:t>Perustele. </a:t>
            </a:r>
            <a:r>
              <a:rPr lang="fi-FI" dirty="0"/>
              <a:t>(10p</a:t>
            </a:r>
            <a:r>
              <a:rPr lang="fi-FI" dirty="0" smtClean="0"/>
              <a:t>)</a:t>
            </a:r>
            <a:endParaRPr lang="fi-FI" altLang="fi-FI" dirty="0" smtClean="0"/>
          </a:p>
          <a:p>
            <a:pPr marL="457200" indent="-457200" eaLnBrk="1" hangingPunct="1">
              <a:buFontTx/>
              <a:buAutoNum type="alphaLcParenR"/>
              <a:defRPr/>
            </a:pPr>
            <a:r>
              <a:rPr lang="fi-FI" altLang="fi-FI" dirty="0" smtClean="0"/>
              <a:t>Miten </a:t>
            </a:r>
            <a:r>
              <a:rPr lang="fi-FI" altLang="fi-FI" dirty="0"/>
              <a:t>runo liittyy aikakautensa tapahtumiin? (10p</a:t>
            </a:r>
            <a:r>
              <a:rPr lang="fi-FI" altLang="fi-FI" dirty="0" smtClean="0"/>
              <a:t>)</a:t>
            </a:r>
          </a:p>
          <a:p>
            <a:pPr marL="457200" indent="-457200" eaLnBrk="1" hangingPunct="1">
              <a:buFontTx/>
              <a:buAutoNum type="alphaLcParenR"/>
              <a:defRPr/>
            </a:pPr>
            <a:r>
              <a:rPr lang="fi-FI" altLang="fi-FI" dirty="0" smtClean="0"/>
              <a:t>Arvioi </a:t>
            </a:r>
            <a:r>
              <a:rPr lang="fi-FI" altLang="fi-FI" dirty="0"/>
              <a:t>runoa historian lähteenä. (10p)</a:t>
            </a:r>
            <a:endParaRPr lang="fi-FI" altLang="fi-FI" dirty="0" smtClean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en-US" dirty="0" smtClean="0"/>
              <a:t>a) Miten </a:t>
            </a:r>
            <a:r>
              <a:rPr lang="fi-FI" altLang="en-US" dirty="0"/>
              <a:t>nationalismi näkyy runossa? </a:t>
            </a:r>
            <a:r>
              <a:rPr lang="fi-FI" altLang="en-US" dirty="0" smtClean="0"/>
              <a:t>Perustele. </a:t>
            </a:r>
            <a:r>
              <a:rPr lang="fi-FI" altLang="en-US" dirty="0"/>
              <a:t>(10p)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>
              <a:spcBef>
                <a:spcPts val="0"/>
              </a:spcBef>
              <a:buSzPct val="100000"/>
            </a:pPr>
            <a:r>
              <a:rPr lang="fi" dirty="0"/>
              <a:t>Runossa korostetaan kansaa, esi-isiä, kansan    yhtenäisyyttä ja sen voimaa kestää erilaisia koettelemuksia. </a:t>
            </a:r>
          </a:p>
          <a:p>
            <a:pPr marL="457200" lvl="0">
              <a:spcBef>
                <a:spcPts val="0"/>
              </a:spcBef>
              <a:buSzPct val="100000"/>
            </a:pPr>
            <a:r>
              <a:rPr lang="fi" dirty="0"/>
              <a:t>Nationalismia ovat yhteinen kieli, yhteiset lait ja laulut.</a:t>
            </a:r>
          </a:p>
          <a:p>
            <a:pPr marL="457200" lvl="0">
              <a:spcBef>
                <a:spcPts val="0"/>
              </a:spcBef>
              <a:buSzPct val="100000"/>
            </a:pPr>
            <a:r>
              <a:rPr lang="fi" dirty="0"/>
              <a:t>Runossa korostuvat vapaus, yhteiset muistot, voimakas yhteishenki ja pyrkimys valoisaan tulevaisuuteen</a:t>
            </a:r>
            <a:r>
              <a:rPr lang="fi" dirty="0" smtClean="0"/>
              <a:t>.</a:t>
            </a:r>
            <a:endParaRPr lang="fi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b) Miten runo liittyy aikakautensa tapahtumiin? (10p)</a:t>
            </a:r>
            <a:endParaRPr lang="fi-FI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" dirty="0"/>
              <a:t>Runo ajoittuu venäläistämiskauteen. Runon julkaisemisvuonna Venäjä antoi </a:t>
            </a:r>
            <a:r>
              <a:rPr lang="fi" dirty="0" smtClean="0"/>
              <a:t>helmikuun </a:t>
            </a:r>
            <a:r>
              <a:rPr lang="fi" dirty="0"/>
              <a:t>manifestin.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" dirty="0"/>
              <a:t>Se on runomuotoon kirjoitettu aikalaiskritiikki </a:t>
            </a:r>
            <a:r>
              <a:rPr lang="fi" dirty="0" smtClean="0"/>
              <a:t>poliittisista tapahtumista. </a:t>
            </a:r>
            <a:r>
              <a:rPr lang="fi" dirty="0"/>
              <a:t>Runossa arvostellaan piilotetusti </a:t>
            </a:r>
            <a:r>
              <a:rPr lang="fi" dirty="0" smtClean="0"/>
              <a:t>venäläistämistoimia</a:t>
            </a:r>
            <a:r>
              <a:rPr lang="fi" dirty="0"/>
              <a:t>.  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SzPct val="100000"/>
            </a:pPr>
            <a:r>
              <a:rPr lang="fi" dirty="0"/>
              <a:t>Runossa puolustetaan kansaa ja sen vapautta (autonomiaa) vieraan vallan (Venäjä) pyrkimyksiä vastaan (venäläistämistoimet).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SzPct val="100000"/>
            </a:pPr>
            <a:r>
              <a:rPr lang="fi" dirty="0"/>
              <a:t>Runossa viitataan vieraan vallan pyrkimysten torjumiseen: </a:t>
            </a:r>
            <a:r>
              <a:rPr lang="fi" i="1" dirty="0"/>
              <a:t>mieluummin syödään pettuleipää kuin vehnää vierahan</a:t>
            </a:r>
            <a:r>
              <a:rPr lang="fi" dirty="0"/>
              <a:t> </a:t>
            </a:r>
            <a:r>
              <a:rPr lang="fi" dirty="0" smtClean="0"/>
              <a:t>ja </a:t>
            </a:r>
            <a:r>
              <a:rPr lang="fi" i="1" dirty="0"/>
              <a:t>valta hengen valtaa on ei tykkien tai miesten miljoonain</a:t>
            </a:r>
            <a:r>
              <a:rPr lang="fi" dirty="0"/>
              <a:t>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SzPct val="100000"/>
            </a:pPr>
            <a:r>
              <a:rPr lang="fi" dirty="0"/>
              <a:t>Venäläistämistoimia vastustettiin myös taiteen keinoin, kuten tässä runossa</a:t>
            </a:r>
            <a:r>
              <a:rPr lang="fi" dirty="0" smtClean="0"/>
              <a:t>.</a:t>
            </a:r>
            <a:endParaRPr lang="fi" dirty="0"/>
          </a:p>
        </p:txBody>
      </p:sp>
    </p:spTree>
    <p:extLst>
      <p:ext uri="{BB962C8B-B14F-4D97-AF65-F5344CB8AC3E}">
        <p14:creationId xmlns:p14="http://schemas.microsoft.com/office/powerpoint/2010/main" val="13966751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eaLnBrk="1" hangingPunct="1">
              <a:defRPr/>
            </a:pPr>
            <a:r>
              <a:rPr lang="fi-FI" altLang="fi-FI" dirty="0" smtClean="0"/>
              <a:t>c) Arvioi </a:t>
            </a:r>
            <a:r>
              <a:rPr lang="fi-FI" altLang="fi-FI" dirty="0"/>
              <a:t>runoa historian lähteenä. (10p)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Runon tulkinnassa </a:t>
            </a:r>
            <a:r>
              <a:rPr lang="fi-FI" dirty="0" smtClean="0"/>
              <a:t>on muistettava </a:t>
            </a:r>
            <a:r>
              <a:rPr lang="fi-FI" dirty="0"/>
              <a:t>lähdekritiikki: mikä on runon tarkoitus, haluaako kirjoittaja vaikuttaa lukijoihin, mitkä ovat kirjoittajan omat asenteet?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Runo on suomalaisen tekemä ja siinä näkyy kansallisromantiikka ja vahva kansallismielisyys.</a:t>
            </a:r>
          </a:p>
          <a:p>
            <a:pPr marL="457200" lv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Runon tulkinnassa pitää huomioida sen julkaisuajankohta ja aikakauden poliittinen ilmapiiri.</a:t>
            </a:r>
          </a:p>
        </p:txBody>
      </p:sp>
    </p:spTree>
    <p:extLst>
      <p:ext uri="{BB962C8B-B14F-4D97-AF65-F5344CB8AC3E}">
        <p14:creationId xmlns:p14="http://schemas.microsoft.com/office/powerpoint/2010/main" val="22431270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4FD2DD6E-41AC-4D3A-A8B5-1111DEEF208D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9138</TotalTime>
  <Words>245</Words>
  <Application>Microsoft Office PowerPoint</Application>
  <PresentationFormat>Näytössä katseltava diaesitys (4:3)</PresentationFormat>
  <Paragraphs>27</Paragraphs>
  <Slides>6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Blank Presentation</vt:lpstr>
      <vt:lpstr>PowerPoint-esitys</vt:lpstr>
      <vt:lpstr>Taitoaukeama: taidetehtävä</vt:lpstr>
      <vt:lpstr>Taitoaukeama: taidetehtävä</vt:lpstr>
      <vt:lpstr>a) Miten nationalismi näkyy runossa? Perustele. (10p)</vt:lpstr>
      <vt:lpstr>b) Miten runo liittyy aikakautensa tapahtumiin? (10p)</vt:lpstr>
      <vt:lpstr>c) Arvioi runoa historian lähteenä. (10p)</vt:lpstr>
    </vt:vector>
  </TitlesOfParts>
  <Company>Venla Koski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Roosa</cp:lastModifiedBy>
  <cp:revision>54</cp:revision>
  <dcterms:created xsi:type="dcterms:W3CDTF">2010-04-19T08:09:13Z</dcterms:created>
  <dcterms:modified xsi:type="dcterms:W3CDTF">2017-01-24T12:43:57Z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