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4" r:id="rId3"/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3716000" cx="24384000"/>
  <p:notesSz cx="6794500" cy="9931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63c0b0607f_0_62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63c0b0607f_0_62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63c0b0607f_0_62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63c0b0607f_0_69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63c0b0607f_0_69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63c0b0607f_0_77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63c0b0607f_0_77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63c0b0607f_0_77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91d0711f6_0_160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91d0711f6_0_160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63c0b0607f_0_3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63c0b0607f_0_3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63c0b0607f_0_3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63c0b0607f_0_18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63c0b0607f_0_18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63c0b0607f_0_18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63c0b0607f_0_25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63c0b0607f_0_25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63c0b0607f_0_33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63c0b0607f_0_33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63c0b0607f_0_41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63c0b0607f_0_41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63c0b0607f_0_41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63c0b0607f_0_48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63c0b0607f_0_48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63c0b0607f_0_48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3c0b0607f_0_55:notes"/>
          <p:cNvSpPr/>
          <p:nvPr>
            <p:ph idx="2" type="sldImg"/>
          </p:nvPr>
        </p:nvSpPr>
        <p:spPr>
          <a:xfrm>
            <a:off x="419100" y="1241425"/>
            <a:ext cx="59562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63c0b0607f_0_55:notes"/>
          <p:cNvSpPr txBox="1"/>
          <p:nvPr>
            <p:ph idx="1" type="body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63c0b0607f_0_55:notes"/>
          <p:cNvSpPr txBox="1"/>
          <p:nvPr>
            <p:ph idx="12" type="sldNum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b="1" sz="6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Image Half Full">
  <p:cSld name="17_Image Half Full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803274" y="78814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5" name="Google Shape;95;p12"/>
          <p:cNvSpPr/>
          <p:nvPr>
            <p:ph idx="2" type="pic"/>
          </p:nvPr>
        </p:nvSpPr>
        <p:spPr>
          <a:xfrm>
            <a:off x="803726" y="26804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2"/>
          <p:cNvSpPr txBox="1"/>
          <p:nvPr>
            <p:ph idx="3" type="body"/>
          </p:nvPr>
        </p:nvSpPr>
        <p:spPr>
          <a:xfrm>
            <a:off x="8778874" y="79068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7" name="Google Shape;97;p12"/>
          <p:cNvSpPr/>
          <p:nvPr>
            <p:ph idx="4" type="pic"/>
          </p:nvPr>
        </p:nvSpPr>
        <p:spPr>
          <a:xfrm>
            <a:off x="8779326" y="27058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2"/>
          <p:cNvSpPr txBox="1"/>
          <p:nvPr>
            <p:ph idx="5" type="body"/>
          </p:nvPr>
        </p:nvSpPr>
        <p:spPr>
          <a:xfrm>
            <a:off x="16754473" y="79068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9" name="Google Shape;99;p12"/>
          <p:cNvSpPr/>
          <p:nvPr>
            <p:ph idx="6" type="pic"/>
          </p:nvPr>
        </p:nvSpPr>
        <p:spPr>
          <a:xfrm>
            <a:off x="16754927" y="27058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832756" y="12293264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1621943" y="3160738"/>
            <a:ext cx="10943100" cy="8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5" name="Google Shape;105;p13"/>
          <p:cNvSpPr/>
          <p:nvPr>
            <p:ph idx="2" type="pic"/>
          </p:nvPr>
        </p:nvSpPr>
        <p:spPr>
          <a:xfrm>
            <a:off x="13460186" y="0"/>
            <a:ext cx="109239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3"/>
          <p:cNvSpPr txBox="1"/>
          <p:nvPr>
            <p:ph idx="12" type="sldNum"/>
          </p:nvPr>
        </p:nvSpPr>
        <p:spPr>
          <a:xfrm>
            <a:off x="17624213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1621944" y="730251"/>
            <a:ext cx="109977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" type="body"/>
          </p:nvPr>
        </p:nvSpPr>
        <p:spPr>
          <a:xfrm>
            <a:off x="1676400" y="3730513"/>
            <a:ext cx="21031200" cy="8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1649187" y="730250"/>
            <a:ext cx="21464100" cy="16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6" name="Google Shape;116;p15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8404703" y="4080086"/>
            <a:ext cx="3941700" cy="6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1676400" y="3061052"/>
            <a:ext cx="10069500" cy="83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13041150" y="3061052"/>
            <a:ext cx="10069500" cy="83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17624213" y="12255499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1" name="Google Shape;121;p15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>
            <p:ph idx="2" type="pic"/>
          </p:nvPr>
        </p:nvSpPr>
        <p:spPr>
          <a:xfrm>
            <a:off x="1" y="0"/>
            <a:ext cx="109239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6"/>
          <p:cNvSpPr txBox="1"/>
          <p:nvPr>
            <p:ph type="title"/>
          </p:nvPr>
        </p:nvSpPr>
        <p:spPr>
          <a:xfrm>
            <a:off x="11381014" y="730250"/>
            <a:ext cx="11732100" cy="21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11381015" y="3536295"/>
            <a:ext cx="11732100" cy="86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17624213" y="12321661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8" name="Google Shape;128;p16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>
            <p:ph idx="1" type="body"/>
          </p:nvPr>
        </p:nvSpPr>
        <p:spPr>
          <a:xfrm>
            <a:off x="826867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3" name="Google Shape;133;p17"/>
          <p:cNvSpPr/>
          <p:nvPr>
            <p:ph idx="2" type="pic"/>
          </p:nvPr>
        </p:nvSpPr>
        <p:spPr>
          <a:xfrm>
            <a:off x="827319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7"/>
          <p:cNvSpPr txBox="1"/>
          <p:nvPr>
            <p:ph idx="3" type="body"/>
          </p:nvPr>
        </p:nvSpPr>
        <p:spPr>
          <a:xfrm>
            <a:off x="6652041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5" name="Google Shape;135;p17"/>
          <p:cNvSpPr/>
          <p:nvPr>
            <p:ph idx="4" type="pic"/>
          </p:nvPr>
        </p:nvSpPr>
        <p:spPr>
          <a:xfrm>
            <a:off x="6652493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7"/>
          <p:cNvSpPr txBox="1"/>
          <p:nvPr>
            <p:ph idx="5" type="body"/>
          </p:nvPr>
        </p:nvSpPr>
        <p:spPr>
          <a:xfrm>
            <a:off x="12511727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7" name="Google Shape;137;p17"/>
          <p:cNvSpPr/>
          <p:nvPr>
            <p:ph idx="6" type="pic"/>
          </p:nvPr>
        </p:nvSpPr>
        <p:spPr>
          <a:xfrm>
            <a:off x="12512179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7"/>
          <p:cNvSpPr txBox="1"/>
          <p:nvPr>
            <p:ph idx="7" type="body"/>
          </p:nvPr>
        </p:nvSpPr>
        <p:spPr>
          <a:xfrm>
            <a:off x="18390370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9" name="Google Shape;139;p17"/>
          <p:cNvSpPr/>
          <p:nvPr>
            <p:ph idx="8" type="pic"/>
          </p:nvPr>
        </p:nvSpPr>
        <p:spPr>
          <a:xfrm>
            <a:off x="18390823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7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820615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2" type="body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3" type="body"/>
          </p:nvPr>
        </p:nvSpPr>
        <p:spPr>
          <a:xfrm>
            <a:off x="772920" y="3184914"/>
            <a:ext cx="109608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4" type="body"/>
          </p:nvPr>
        </p:nvSpPr>
        <p:spPr>
          <a:xfrm>
            <a:off x="12590711" y="3221626"/>
            <a:ext cx="110199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149" name="Google Shape;149;p18"/>
          <p:cNvCxnSpPr/>
          <p:nvPr/>
        </p:nvCxnSpPr>
        <p:spPr>
          <a:xfrm>
            <a:off x="768588" y="4204109"/>
            <a:ext cx="10964700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8"/>
          <p:cNvCxnSpPr/>
          <p:nvPr/>
        </p:nvCxnSpPr>
        <p:spPr>
          <a:xfrm>
            <a:off x="12591208" y="4204109"/>
            <a:ext cx="10964700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2" name="Google Shape;152;p18"/>
          <p:cNvSpPr txBox="1"/>
          <p:nvPr>
            <p:ph idx="11" type="ftr"/>
          </p:nvPr>
        </p:nvSpPr>
        <p:spPr>
          <a:xfrm>
            <a:off x="832756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Image Half Full">
  <p:cSld name="17_Image Half Full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/>
          <p:nvPr>
            <p:ph idx="2" type="pic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/>
          <p:nvPr>
            <p:ph idx="4" type="pic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 txBox="1"/>
          <p:nvPr>
            <p:ph idx="5" type="body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"/>
          <p:cNvSpPr/>
          <p:nvPr>
            <p:ph idx="6" type="pic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r>
              <a:t/>
            </a:r>
            <a:endParaRPr b="0" i="0" sz="30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>
            <p:ph idx="2" type="pic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/>
          <p:nvPr>
            <p:ph idx="1" type="body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8"/>
          <p:cNvSpPr/>
          <p:nvPr>
            <p:ph idx="2" type="pic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/>
          <p:nvPr>
            <p:ph idx="4" type="pic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 txBox="1"/>
          <p:nvPr>
            <p:ph idx="5" type="body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8"/>
          <p:cNvSpPr/>
          <p:nvPr>
            <p:ph idx="6" type="pic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/>
          <p:nvPr>
            <p:ph idx="7" type="body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8"/>
          <p:cNvSpPr/>
          <p:nvPr>
            <p:ph idx="8" type="pic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/>
          <p:nvPr>
            <p:ph idx="11" type="ftr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3" type="body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4" type="body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7" name="Google Shape;77;p9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1676400" y="5766899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1676400" y="1771745"/>
            <a:ext cx="210312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Calibri"/>
              <a:buNone/>
              <a:defRPr b="1" sz="6700">
                <a:solidFill>
                  <a:schemeClr val="lt1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2" type="body"/>
          </p:nvPr>
        </p:nvSpPr>
        <p:spPr>
          <a:xfrm>
            <a:off x="1676400" y="2856646"/>
            <a:ext cx="210312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6" cy="99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1676400" y="3651250"/>
            <a:ext cx="21031200" cy="81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1435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6355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6355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6355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6355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6355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2" type="sldNum"/>
          </p:nvPr>
        </p:nvSpPr>
        <p:spPr>
          <a:xfrm>
            <a:off x="17275656" y="12255499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1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FA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20. Tapakulttuuria ja arkea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Tietoisku: Taidetta moskeijoissa</a:t>
            </a:r>
            <a:endParaRPr/>
          </a:p>
        </p:txBody>
      </p:sp>
      <p:sp>
        <p:nvSpPr>
          <p:cNvPr id="158" name="Google Shape;158;p19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6</a:t>
            </a:r>
            <a:endParaRPr/>
          </a:p>
        </p:txBody>
      </p:sp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545" y="540323"/>
            <a:ext cx="19204915" cy="126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1676400" y="730250"/>
            <a:ext cx="110556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Mihrab</a:t>
            </a:r>
            <a:endParaRPr/>
          </a:p>
        </p:txBody>
      </p:sp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1676400" y="3730525"/>
            <a:ext cx="10633800" cy="9262500"/>
          </a:xfrm>
          <a:prstGeom prst="rect">
            <a:avLst/>
          </a:prstGeom>
        </p:spPr>
        <p:txBody>
          <a:bodyPr anchorCtr="0" anchor="t" bIns="45725" lIns="91400" spcFirstLastPara="1" rIns="91400" wrap="square" tIns="45725">
            <a:normAutofit/>
          </a:bodyPr>
          <a:lstStyle/>
          <a:p>
            <a:pPr indent="-1042430" lvl="0" marL="121920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SzPts val="6816"/>
              <a:buChar char="●"/>
            </a:pPr>
            <a:r>
              <a:rPr lang="fi-FI" sz="6816"/>
              <a:t>Islamissa rukoillaan viidesti päivässä kohti pyhää kaupunkia eli Mekkaa.</a:t>
            </a:r>
            <a:endParaRPr sz="6816"/>
          </a:p>
          <a:p>
            <a:pPr indent="-10424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16"/>
              <a:buChar char="●"/>
            </a:pPr>
            <a:r>
              <a:rPr b="1" lang="fi-FI" sz="6816"/>
              <a:t>Mihrab</a:t>
            </a:r>
            <a:r>
              <a:rPr lang="fi-FI" sz="6816"/>
              <a:t>, rukoussyvennys, osoittaa rukoussuunnan moskeijassa.</a:t>
            </a:r>
            <a:endParaRPr sz="6816"/>
          </a:p>
          <a:p>
            <a:pPr indent="-10424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16"/>
              <a:buChar char="●"/>
            </a:pPr>
            <a:r>
              <a:rPr lang="fi-FI" sz="6816"/>
              <a:t>Mihrabin yläkaari on usein simpukankuoren muotoinen.</a:t>
            </a:r>
            <a:endParaRPr sz="6816"/>
          </a:p>
        </p:txBody>
      </p:sp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12352" y="730251"/>
            <a:ext cx="7921682" cy="122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1676400" y="1405750"/>
            <a:ext cx="21031200" cy="2088600"/>
          </a:xfrm>
          <a:prstGeom prst="rect">
            <a:avLst/>
          </a:prstGeom>
        </p:spPr>
        <p:txBody>
          <a:bodyPr anchorCtr="0" anchor="t" bIns="45725" lIns="91400" spcFirstLastPara="1" rIns="91400" wrap="square" tIns="45725">
            <a:normAutofit/>
          </a:bodyPr>
          <a:lstStyle/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fi-FI"/>
              <a:t>Minbar </a:t>
            </a:r>
            <a:r>
              <a:rPr lang="fi-FI"/>
              <a:t>on koroke, josta imaami eli moskeijan johtaja pitää puheen.</a:t>
            </a:r>
            <a:endParaRPr/>
          </a:p>
        </p:txBody>
      </p:sp>
      <p:sp>
        <p:nvSpPr>
          <p:cNvPr id="237" name="Google Shape;237;p30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0700" y="3494400"/>
            <a:ext cx="14502612" cy="97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type="title"/>
          </p:nvPr>
        </p:nvSpPr>
        <p:spPr>
          <a:xfrm>
            <a:off x="1676400" y="730250"/>
            <a:ext cx="110556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Moskeijat</a:t>
            </a:r>
            <a:endParaRPr/>
          </a:p>
        </p:txBody>
      </p:sp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1676400" y="3152875"/>
            <a:ext cx="10754400" cy="9237600"/>
          </a:xfrm>
          <a:prstGeom prst="rect">
            <a:avLst/>
          </a:prstGeom>
        </p:spPr>
        <p:txBody>
          <a:bodyPr anchorCtr="0" anchor="t" bIns="45725" lIns="91400" spcFirstLastPara="1" rIns="91400" wrap="square" tIns="45725">
            <a:normAutofit fontScale="85000" lnSpcReduction="10000"/>
          </a:bodyPr>
          <a:lstStyle/>
          <a:p>
            <a:pPr indent="-938847" lvl="0" marL="1219200" rtl="0" algn="l">
              <a:spcBef>
                <a:spcPts val="2100"/>
              </a:spcBef>
              <a:spcAft>
                <a:spcPts val="0"/>
              </a:spcAft>
              <a:buSzPct val="96576"/>
              <a:buChar char="●"/>
            </a:pPr>
            <a:r>
              <a:rPr lang="fi-FI"/>
              <a:t>Moskeijat ovat yleensä hyvin </a:t>
            </a:r>
            <a:r>
              <a:rPr lang="fi-FI" sz="6316"/>
              <a:t>koristeellisia.</a:t>
            </a:r>
            <a:endParaRPr sz="6316"/>
          </a:p>
          <a:p>
            <a:pPr indent="-950517" lvl="0" marL="1219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sz="6316"/>
              <a:t>Ohessa on Masjed-e Sheikh Lotfollah -moskeija Isfahanissa Iranissa.</a:t>
            </a:r>
            <a:endParaRPr sz="6316"/>
          </a:p>
          <a:p>
            <a:pPr indent="-950517" lvl="0" marL="1219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sz="6316"/>
              <a:t>Moskeija edustaa Safavid-dynastian aikaista tyyliä ja rakennettiin šaahi Abbasin aikaan 1602–1619.</a:t>
            </a:r>
            <a:endParaRPr sz="6316"/>
          </a:p>
          <a:p>
            <a:pPr indent="-950517" lvl="0" marL="1219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sz="6316"/>
              <a:t>Moskeija ei ole ollut yleisessä käytössä, vaan se oli tarkoitettu šaahin haaremin naisille.</a:t>
            </a:r>
            <a:br>
              <a:rPr lang="fi-FI" sz="6316"/>
            </a:br>
            <a:br>
              <a:rPr lang="fi-FI" sz="6316"/>
            </a:br>
            <a:r>
              <a:rPr lang="fi-FI" sz="6316"/>
              <a:t>Kuvat: Hannele Palo</a:t>
            </a:r>
            <a:endParaRPr sz="6316"/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3300" y="730250"/>
            <a:ext cx="8756426" cy="1238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1064350" y="12571325"/>
            <a:ext cx="12229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500">
                <a:latin typeface="Calibri"/>
                <a:ea typeface="Calibri"/>
                <a:cs typeface="Calibri"/>
                <a:sym typeface="Calibri"/>
              </a:rPr>
              <a:t>Forum Historia 6, Luku 20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21" y="390789"/>
            <a:ext cx="19202375" cy="1293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572" y="504456"/>
            <a:ext cx="18696867" cy="127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1676400" y="730250"/>
            <a:ext cx="110556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Moskeijat</a:t>
            </a:r>
            <a:endParaRPr/>
          </a:p>
        </p:txBody>
      </p:sp>
      <p:sp>
        <p:nvSpPr>
          <p:cNvPr id="187" name="Google Shape;187;p23"/>
          <p:cNvSpPr txBox="1"/>
          <p:nvPr>
            <p:ph idx="1" type="body"/>
          </p:nvPr>
        </p:nvSpPr>
        <p:spPr>
          <a:xfrm>
            <a:off x="1676400" y="3730525"/>
            <a:ext cx="10754400" cy="9262500"/>
          </a:xfrm>
          <a:prstGeom prst="rect">
            <a:avLst/>
          </a:prstGeom>
        </p:spPr>
        <p:txBody>
          <a:bodyPr anchorCtr="0" anchor="t" bIns="45725" lIns="91400" spcFirstLastPara="1" rIns="91400" wrap="square" tIns="45725">
            <a:normAutofit/>
          </a:bodyPr>
          <a:lstStyle/>
          <a:p>
            <a:pPr indent="-1004330" lvl="0" marL="121920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Oheisessa kuvassa on seinäkoristelua Masjed-e Sheikh Lotfollah -moskeijassa.</a:t>
            </a:r>
            <a:endParaRPr sz="6216"/>
          </a:p>
          <a:p>
            <a:pPr indent="-10043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Islam</a:t>
            </a:r>
            <a:r>
              <a:rPr lang="fi-FI" sz="6216"/>
              <a:t>i</a:t>
            </a:r>
            <a:r>
              <a:rPr lang="fi-FI" sz="6216"/>
              <a:t>laisessa taiteessa on harvoin elävän olennon kuvia.</a:t>
            </a:r>
            <a:endParaRPr sz="6216"/>
          </a:p>
          <a:p>
            <a:pPr indent="-10043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Koristeena käytetään usein kaunista kirjoitusta esimerkiksi Koraanin tekstein.</a:t>
            </a:r>
            <a:endParaRPr sz="6216"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1526627" y="2762701"/>
            <a:ext cx="12355026" cy="829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1676400" y="730250"/>
            <a:ext cx="110556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Moskeijat</a:t>
            </a:r>
            <a:endParaRPr/>
          </a:p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1676400" y="3730525"/>
            <a:ext cx="10754400" cy="9262500"/>
          </a:xfrm>
          <a:prstGeom prst="rect">
            <a:avLst/>
          </a:prstGeom>
        </p:spPr>
        <p:txBody>
          <a:bodyPr anchorCtr="0" anchor="t" bIns="45725" lIns="91400" spcFirstLastPara="1" rIns="91400" wrap="square" tIns="45725">
            <a:normAutofit/>
          </a:bodyPr>
          <a:lstStyle/>
          <a:p>
            <a:pPr indent="-1004330" lvl="0" marL="121920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Viereisessä kuvassa on Masjed-e Shah -moskeija Isfahanissa Iranissa.</a:t>
            </a:r>
            <a:endParaRPr sz="6216"/>
          </a:p>
          <a:p>
            <a:pPr indent="-10043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Moskeija edustaa Safavid-dynastian aikaista tyyliä ja rakennettiin šaahi Abbasin aikaan 1611–1629.</a:t>
            </a:r>
            <a:endParaRPr sz="6216"/>
          </a:p>
          <a:p>
            <a:pPr indent="-100433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16"/>
              <a:buChar char="●"/>
            </a:pPr>
            <a:r>
              <a:rPr lang="fi-FI" sz="6216"/>
              <a:t>Moskeijan seinät, katto ja holvit on sisältä koristeltu monivärisillä ja kuviollisilla mosaiikeilla.</a:t>
            </a:r>
            <a:endParaRPr sz="6216"/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5800" y="726613"/>
            <a:ext cx="8059207" cy="1226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400" y="415775"/>
            <a:ext cx="19231200" cy="1288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828" y="545314"/>
            <a:ext cx="19208350" cy="1262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</p:spPr>
        <p:txBody>
          <a:bodyPr anchorCtr="0" anchor="b" bIns="45725" lIns="91400" spcFirstLastPara="1" rIns="91400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4825" y="536163"/>
            <a:ext cx="19059213" cy="1264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