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4"/>
  </p:sldMasterIdLst>
  <p:sldIdLst>
    <p:sldId id="256" r:id="rId5"/>
    <p:sldId id="257" r:id="rId6"/>
    <p:sldId id="258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9" name="Group 88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90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2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3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4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5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6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7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8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1669293" y="1186483"/>
            <a:ext cx="8848345" cy="4477933"/>
            <a:chOff x="1669293" y="1186483"/>
            <a:chExt cx="8848345" cy="4477933"/>
          </a:xfrm>
        </p:grpSpPr>
        <p:sp>
          <p:nvSpPr>
            <p:cNvPr id="39" name="Rectangle 38"/>
            <p:cNvSpPr/>
            <p:nvPr/>
          </p:nvSpPr>
          <p:spPr>
            <a:xfrm>
              <a:off x="1674042" y="1186483"/>
              <a:ext cx="8843596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1" name="Rectangle 40"/>
            <p:cNvSpPr/>
            <p:nvPr/>
          </p:nvSpPr>
          <p:spPr>
            <a:xfrm>
              <a:off x="1669293" y="1991156"/>
              <a:ext cx="8845667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9236" y="2075504"/>
            <a:ext cx="8679915" cy="1748729"/>
          </a:xfrm>
        </p:spPr>
        <p:txBody>
          <a:bodyPr bIns="0" anchor="b">
            <a:normAutofit/>
          </a:bodyPr>
          <a:lstStyle>
            <a:lvl1pPr algn="ctr">
              <a:lnSpc>
                <a:spcPct val="80000"/>
              </a:lnSpc>
              <a:defRPr sz="5400" spc="-150">
                <a:solidFill>
                  <a:srgbClr val="FFFEFF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9237" y="3906266"/>
            <a:ext cx="8673427" cy="1322587"/>
          </a:xfrm>
        </p:spPr>
        <p:txBody>
          <a:bodyPr tIns="0">
            <a:normAutofit/>
          </a:bodyPr>
          <a:lstStyle>
            <a:lvl1pPr marL="0" indent="0" algn="ctr">
              <a:lnSpc>
                <a:spcPct val="100000"/>
              </a:lnSpc>
              <a:buNone/>
              <a:defRPr sz="1800" b="0">
                <a:solidFill>
                  <a:srgbClr val="FFFEFF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 vert="horz" lIns="91440" tIns="45720" rIns="91440" bIns="45720" rtlCol="0" anchor="ctr"/>
          <a:lstStyle>
            <a:lvl1pPr>
              <a:defRPr lang="en-US"/>
            </a:lvl1pPr>
          </a:lstStyle>
          <a:p>
            <a:fld id="{48A87A34-81AB-432B-8DAE-1953F412C126}" type="datetimeFigureOut">
              <a:rPr lang="en-US" dirty="0"/>
              <a:pPr/>
              <a:t>3/24/2020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1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09983" y="794719"/>
            <a:ext cx="6275035" cy="5257090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 flipH="1">
            <a:off x="0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7718948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807437" y="2349925"/>
            <a:ext cx="3501195" cy="2456442"/>
          </a:xfrm>
        </p:spPr>
        <p:txBody>
          <a:bodyPr vert="eaVert"/>
          <a:lstStyle>
            <a:lvl1pPr algn="l">
              <a:lnSpc>
                <a:spcPct val="80000"/>
              </a:lnSpc>
              <a:defRPr>
                <a:solidFill>
                  <a:srgbClr val="FFFEFF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2747" y="798444"/>
            <a:ext cx="6268622" cy="5257303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3/24/2020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0" name="Group 79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81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7" name="Group 26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8" name="Rectangle 27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49925"/>
            <a:ext cx="3498979" cy="245644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18447" y="803186"/>
            <a:ext cx="6281873" cy="5248622"/>
          </a:xfrm>
        </p:spPr>
        <p:txBody>
          <a:bodyPr anchor="ctr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78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3259545" y="1186483"/>
            <a:ext cx="5666145" cy="4477933"/>
            <a:chOff x="3259545" y="1186483"/>
            <a:chExt cx="5666145" cy="4477933"/>
          </a:xfrm>
        </p:grpSpPr>
        <p:sp>
          <p:nvSpPr>
            <p:cNvPr id="99" name="Rectangle 98"/>
            <p:cNvSpPr/>
            <p:nvPr/>
          </p:nvSpPr>
          <p:spPr>
            <a:xfrm>
              <a:off x="3259545" y="1186483"/>
              <a:ext cx="5657881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1" name="Rectangle 100"/>
            <p:cNvSpPr/>
            <p:nvPr/>
          </p:nvSpPr>
          <p:spPr>
            <a:xfrm>
              <a:off x="3259545" y="1991156"/>
              <a:ext cx="5666145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44216" y="2074730"/>
            <a:ext cx="5490224" cy="1689390"/>
          </a:xfrm>
        </p:spPr>
        <p:txBody>
          <a:bodyPr bIns="0" anchor="b">
            <a:normAutofit/>
          </a:bodyPr>
          <a:lstStyle>
            <a:lvl1pPr algn="ctr">
              <a:defRPr sz="4400">
                <a:solidFill>
                  <a:srgbClr val="FFFEFF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44215" y="3846851"/>
            <a:ext cx="5490223" cy="1383770"/>
          </a:xfrm>
        </p:spPr>
        <p:txBody>
          <a:bodyPr tIns="0"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3/24/2020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7" name="Group 3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3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59" name="Group 58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0" name="Rectangle 59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1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2" name="Rectangle 61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0" y="2339669"/>
            <a:ext cx="3500828" cy="2470065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20878" y="803187"/>
            <a:ext cx="6269591" cy="2382651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8447" y="3672162"/>
            <a:ext cx="6272022" cy="2383586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3/24/2020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" name="Group 38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40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9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0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61" name="Group 6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2" name="Rectangle 6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3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4" name="Rectangle 63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1" y="2363915"/>
            <a:ext cx="3500828" cy="2460497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25137" y="803185"/>
            <a:ext cx="6265088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25305" y="1488985"/>
            <a:ext cx="6264350" cy="1696853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18653" y="3665887"/>
            <a:ext cx="6264414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18447" y="4351687"/>
            <a:ext cx="6265588" cy="1704060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3/24/2020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4" name="Group 23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5" name="Rectangle 24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6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3/24/2020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3/24/2020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4" name="Group 73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5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6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1" name="Group 2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2" name="Rectangle 2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Rectangle 32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52026"/>
            <a:ext cx="3501197" cy="1223298"/>
          </a:xfrm>
        </p:spPr>
        <p:txBody>
          <a:bodyPr bIns="0" anchor="b">
            <a:noAutofit/>
          </a:bodyPr>
          <a:lstStyle>
            <a:lvl1pPr algn="ctr">
              <a:defRPr sz="3200">
                <a:solidFill>
                  <a:srgbClr val="FFFEFF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09983" y="802809"/>
            <a:ext cx="6275035" cy="5249940"/>
          </a:xfrm>
        </p:spPr>
        <p:txBody>
          <a:bodyPr anchor="ctr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8631" y="3580186"/>
            <a:ext cx="3501197" cy="1221164"/>
          </a:xfrm>
        </p:spPr>
        <p:txBody>
          <a:bodyPr/>
          <a:lstStyle>
            <a:lvl1pPr marL="0" indent="0" algn="ctr">
              <a:buNone/>
              <a:defRPr sz="16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3" name="Group 72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81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76" name="Group 75"/>
          <p:cNvGrpSpPr/>
          <p:nvPr/>
        </p:nvGrpSpPr>
        <p:grpSpPr>
          <a:xfrm>
            <a:off x="805336" y="1698331"/>
            <a:ext cx="5941540" cy="3470421"/>
            <a:chOff x="805336" y="1698331"/>
            <a:chExt cx="5941540" cy="3470421"/>
          </a:xfrm>
        </p:grpSpPr>
        <p:sp>
          <p:nvSpPr>
            <p:cNvPr id="77" name="Rectangle 76"/>
            <p:cNvSpPr/>
            <p:nvPr/>
          </p:nvSpPr>
          <p:spPr>
            <a:xfrm>
              <a:off x="805336" y="1698331"/>
              <a:ext cx="5941540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8" name="Isosceles Triangle 9"/>
            <p:cNvSpPr/>
            <p:nvPr/>
          </p:nvSpPr>
          <p:spPr>
            <a:xfrm rot="10800000">
              <a:off x="3618113" y="4896349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9" name="Rectangle 78"/>
            <p:cNvSpPr/>
            <p:nvPr/>
          </p:nvSpPr>
          <p:spPr>
            <a:xfrm>
              <a:off x="805336" y="2274403"/>
              <a:ext cx="5941540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43510" y="0"/>
            <a:ext cx="4648490" cy="6858000"/>
          </a:xfrm>
          <a:solidFill>
            <a:schemeClr val="bg1">
              <a:lumMod val="65000"/>
              <a:lumOff val="3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5443" y="2360255"/>
            <a:ext cx="5776646" cy="1178032"/>
          </a:xfrm>
        </p:spPr>
        <p:txBody>
          <a:bodyPr bIns="0" anchor="b">
            <a:normAutofit/>
          </a:bodyPr>
          <a:lstStyle>
            <a:lvl1pPr>
              <a:defRPr sz="3600">
                <a:solidFill>
                  <a:srgbClr val="FFFEFF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5443" y="3545012"/>
            <a:ext cx="5776646" cy="1274198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3/24/2020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5942203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828377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91161" y="2358391"/>
            <a:ext cx="3498667" cy="2456485"/>
          </a:xfrm>
          <a:prstGeom prst="rect">
            <a:avLst/>
          </a:prstGeom>
        </p:spPr>
        <p:txBody>
          <a:bodyPr vert="horz" lIns="228600" tIns="228600" rIns="228600" bIns="228600" rtlCol="0" anchor="ctr">
            <a:normAutofit/>
          </a:bodyPr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34982" y="794719"/>
            <a:ext cx="5950036" cy="52570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04672" y="320040"/>
            <a:ext cx="36576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3/24/2020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04672" y="6227064"/>
            <a:ext cx="10588752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320040"/>
            <a:ext cx="9144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lnSpc>
          <a:spcPct val="85000"/>
        </a:lnSpc>
        <a:spcBef>
          <a:spcPct val="0"/>
        </a:spcBef>
        <a:buNone/>
        <a:defRPr sz="4000" b="0" i="0" kern="1200" cap="none" spc="-15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4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0972D88-E2A7-435E-B739-CEDC2D02622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Imperatiivi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68640A57-B8EC-4668-94CB-0B6F1A3F01C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/>
              <a:t>Pikakertaus</a:t>
            </a:r>
          </a:p>
        </p:txBody>
      </p:sp>
    </p:spTree>
    <p:extLst>
      <p:ext uri="{BB962C8B-B14F-4D97-AF65-F5344CB8AC3E}">
        <p14:creationId xmlns:p14="http://schemas.microsoft.com/office/powerpoint/2010/main" val="15866553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07A6675-BD08-4181-ACFE-B11D466008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/>
              <a:t>Они </a:t>
            </a:r>
            <a:r>
              <a:rPr lang="fi-FI"/>
              <a:t>-muodon </a:t>
            </a:r>
            <a:r>
              <a:rPr lang="fi-FI" dirty="0"/>
              <a:t>vartalo päättyy vokaaliin -&gt; </a:t>
            </a:r>
            <a:r>
              <a:rPr lang="ru-RU" dirty="0"/>
              <a:t>й(те)</a:t>
            </a: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644A7F3-922C-46D4-AFF4-71E807968B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Работать </a:t>
            </a:r>
            <a:r>
              <a:rPr lang="fi-FI" dirty="0"/>
              <a:t> = työskennellä</a:t>
            </a:r>
            <a:endParaRPr lang="ru-RU" dirty="0"/>
          </a:p>
          <a:p>
            <a:r>
              <a:rPr lang="ru-RU" dirty="0"/>
              <a:t>Они </a:t>
            </a:r>
            <a:r>
              <a:rPr lang="ru-RU" b="1" dirty="0"/>
              <a:t>работ</a:t>
            </a:r>
            <a:r>
              <a:rPr lang="ru-RU" b="1" u="sng" dirty="0"/>
              <a:t>а</a:t>
            </a:r>
            <a:r>
              <a:rPr lang="ru-RU" dirty="0"/>
              <a:t>ют </a:t>
            </a:r>
            <a:r>
              <a:rPr lang="fi-FI" dirty="0"/>
              <a:t>-&gt;</a:t>
            </a:r>
            <a:endParaRPr lang="ru-RU" dirty="0"/>
          </a:p>
          <a:p>
            <a:r>
              <a:rPr lang="ru-RU" dirty="0"/>
              <a:t>Работай! Работайте!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4400026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7752FA9-A769-4676-B485-53E15E0C23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Они </a:t>
            </a:r>
            <a:r>
              <a:rPr lang="fi-FI" dirty="0"/>
              <a:t>-muodon vartalo päättyy konsonanttiin 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3088058D-C060-4E21-BAEA-285BB31BECF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/>
              <a:t>Я</a:t>
            </a:r>
            <a:r>
              <a:rPr lang="fi-FI" dirty="0"/>
              <a:t>-muodossa paino päätteellä</a:t>
            </a:r>
            <a:r>
              <a:rPr lang="ru-RU" dirty="0"/>
              <a:t> </a:t>
            </a:r>
            <a:r>
              <a:rPr lang="fi-FI" dirty="0"/>
              <a:t>-&gt; </a:t>
            </a:r>
            <a:r>
              <a:rPr lang="ru-RU" dirty="0"/>
              <a:t>и(те)</a:t>
            </a:r>
            <a:endParaRPr lang="fi-FI" dirty="0"/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34E0DF7F-CA48-4DC1-AD8D-257801BEEB8E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r>
              <a:rPr lang="ru-RU" dirty="0"/>
              <a:t>Смотреть </a:t>
            </a:r>
            <a:r>
              <a:rPr lang="fi-FI" dirty="0"/>
              <a:t>= katsoa</a:t>
            </a:r>
          </a:p>
          <a:p>
            <a:r>
              <a:rPr lang="ru-RU" dirty="0"/>
              <a:t>Они </a:t>
            </a:r>
            <a:r>
              <a:rPr lang="ru-RU" b="1" dirty="0"/>
              <a:t>смот</a:t>
            </a:r>
            <a:r>
              <a:rPr lang="ru-RU" b="1" u="sng" dirty="0"/>
              <a:t>р</a:t>
            </a:r>
            <a:r>
              <a:rPr lang="ru-RU" dirty="0"/>
              <a:t>ят</a:t>
            </a:r>
          </a:p>
          <a:p>
            <a:r>
              <a:rPr lang="ru-RU" dirty="0"/>
              <a:t>Я смотр</a:t>
            </a:r>
            <a:r>
              <a:rPr lang="ru-RU" u="sng" dirty="0"/>
              <a:t>ю</a:t>
            </a:r>
          </a:p>
          <a:p>
            <a:r>
              <a:rPr lang="ru-RU" dirty="0"/>
              <a:t>Смотри! Смотрите! </a:t>
            </a:r>
            <a:r>
              <a:rPr lang="fi-FI" dirty="0"/>
              <a:t>= Katso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F3EAE609-9565-49C1-9923-91E6788105E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ru-RU" dirty="0"/>
              <a:t>Я</a:t>
            </a:r>
            <a:r>
              <a:rPr lang="fi-FI" dirty="0"/>
              <a:t>-muodossa paino vartalolla-&gt; </a:t>
            </a:r>
            <a:r>
              <a:rPr lang="ru-RU" dirty="0"/>
              <a:t>ь(те)</a:t>
            </a:r>
            <a:endParaRPr lang="fi-FI" dirty="0"/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FDD92812-3099-4E71-81E1-18A8A3165265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>
            <a:normAutofit lnSpcReduction="10000"/>
          </a:bodyPr>
          <a:lstStyle/>
          <a:p>
            <a:r>
              <a:rPr lang="ru-RU" dirty="0"/>
              <a:t>Встать </a:t>
            </a:r>
            <a:r>
              <a:rPr lang="fi-FI" dirty="0"/>
              <a:t>= nousta</a:t>
            </a:r>
          </a:p>
          <a:p>
            <a:r>
              <a:rPr lang="ru-RU" dirty="0"/>
              <a:t>Они </a:t>
            </a:r>
            <a:r>
              <a:rPr lang="ru-RU" b="1" dirty="0"/>
              <a:t>вста</a:t>
            </a:r>
            <a:r>
              <a:rPr lang="ru-RU" b="1" u="sng" dirty="0"/>
              <a:t>н</a:t>
            </a:r>
            <a:r>
              <a:rPr lang="ru-RU" dirty="0"/>
              <a:t>ут</a:t>
            </a:r>
          </a:p>
          <a:p>
            <a:r>
              <a:rPr lang="ru-RU" dirty="0"/>
              <a:t>Я вст</a:t>
            </a:r>
            <a:r>
              <a:rPr lang="ru-RU" u="sng" dirty="0"/>
              <a:t>а</a:t>
            </a:r>
            <a:r>
              <a:rPr lang="ru-RU" dirty="0"/>
              <a:t>ну</a:t>
            </a:r>
          </a:p>
          <a:p>
            <a:r>
              <a:rPr lang="ru-RU" dirty="0"/>
              <a:t>Встань! Встаньте!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87309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  <p:bldP spid="6" grpId="0" build="p"/>
    </p:bldLst>
  </p:timing>
</p:sld>
</file>

<file path=ppt/theme/theme1.xml><?xml version="1.0" encoding="utf-8"?>
<a:theme xmlns:a="http://schemas.openxmlformats.org/drawingml/2006/main" name="Atlas">
  <a:themeElements>
    <a:clrScheme name="Atlas">
      <a:dk1>
        <a:sysClr val="windowText" lastClr="000000"/>
      </a:dk1>
      <a:lt1>
        <a:sysClr val="window" lastClr="FFFFFF"/>
      </a:lt1>
      <a:dk2>
        <a:srgbClr val="454545"/>
      </a:dk2>
      <a:lt2>
        <a:srgbClr val="E0E0E0"/>
      </a:lt2>
      <a:accent1>
        <a:srgbClr val="F3960F"/>
      </a:accent1>
      <a:accent2>
        <a:srgbClr val="E04116"/>
      </a:accent2>
      <a:accent3>
        <a:srgbClr val="9D4DE7"/>
      </a:accent3>
      <a:accent4>
        <a:srgbClr val="449EF3"/>
      </a:accent4>
      <a:accent5>
        <a:srgbClr val="39C6BE"/>
      </a:accent5>
      <a:accent6>
        <a:srgbClr val="88C933"/>
      </a:accent6>
      <a:hlink>
        <a:srgbClr val="EBB41F"/>
      </a:hlink>
      <a:folHlink>
        <a:srgbClr val="E1D676"/>
      </a:folHlink>
    </a:clrScheme>
    <a:fontScheme name="Atlas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tlas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alpha val="60000"/>
                <a:satMod val="109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4000"/>
                <a:satMod val="130000"/>
                <a:lumMod val="92000"/>
              </a:schemeClr>
            </a:gs>
            <a:gs pos="100000">
              <a:schemeClr val="phClr">
                <a:shade val="76000"/>
                <a:satMod val="130000"/>
                <a:lumMod val="88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0000"/>
            </a:schemeClr>
          </a:solidFill>
          <a:prstDash val="solid"/>
        </a:ln>
        <a:ln w="15875" cap="flat" cmpd="sng" algn="ctr">
          <a:solidFill>
            <a:schemeClr val="phClr">
              <a:shade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>
            <a:bevelT w="0" h="0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10000">
              <a:schemeClr val="phClr">
                <a:tint val="94000"/>
                <a:lumMod val="116000"/>
              </a:schemeClr>
            </a:gs>
            <a:gs pos="100000">
              <a:schemeClr val="phClr">
                <a:tint val="98000"/>
                <a:shade val="86000"/>
                <a:satMod val="90000"/>
                <a:lumMod val="88000"/>
              </a:schemeClr>
            </a:gs>
          </a:gsLst>
          <a:path path="circle">
            <a:fillToRect l="50000" t="15000" r="50000" b="169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tlas" id="{5156B0E4-0EB1-49FE-A26B-15F6F698AEC6}" vid="{29B3952A-A5A2-4E72-A5C9-A88B41734E04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1834CB22AD55B44916B08C5F56BF707" ma:contentTypeVersion="8" ma:contentTypeDescription="Create a new document." ma:contentTypeScope="" ma:versionID="cef93b04e0358f8612355646f354b3fa">
  <xsd:schema xmlns:xsd="http://www.w3.org/2001/XMLSchema" xmlns:xs="http://www.w3.org/2001/XMLSchema" xmlns:p="http://schemas.microsoft.com/office/2006/metadata/properties" xmlns:ns3="fc8d5f5a-e74a-48c8-baf4-776dd9eae23c" targetNamespace="http://schemas.microsoft.com/office/2006/metadata/properties" ma:root="true" ma:fieldsID="e54abaa1b33b1b92d51e0ed57f056284" ns3:_="">
    <xsd:import namespace="fc8d5f5a-e74a-48c8-baf4-776dd9eae23c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OCR" minOccurs="0"/>
                <xsd:element ref="ns3:MediaServiceLocation" minOccurs="0"/>
                <xsd:element ref="ns3:MediaServiceGenerationTime" minOccurs="0"/>
                <xsd:element ref="ns3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c8d5f5a-e74a-48c8-baf4-776dd9eae23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3" nillable="true" ma:displayName="Location" ma:internalName="MediaServiceLocation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405D9EB9-1EAF-42D1-ACA8-59697C6D898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c8d5f5a-e74a-48c8-baf4-776dd9eae23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C751DD6F-CD5D-4551-BC49-BB5E8941EAB2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A48CA91D-7DB2-4406-B9EA-FB65FB5484CC}">
  <ds:schemaRefs>
    <ds:schemaRef ds:uri="http://purl.org/dc/elements/1.1/"/>
    <ds:schemaRef ds:uri="http://www.w3.org/XML/1998/namespace"/>
    <ds:schemaRef ds:uri="http://purl.org/dc/terms/"/>
    <ds:schemaRef ds:uri="http://schemas.microsoft.com/office/2006/metadata/properties"/>
    <ds:schemaRef ds:uri="http://schemas.microsoft.com/office/2006/documentManagement/types"/>
    <ds:schemaRef ds:uri="fc8d5f5a-e74a-48c8-baf4-776dd9eae23c"/>
    <ds:schemaRef ds:uri="http://schemas.microsoft.com/office/infopath/2007/PartnerControls"/>
    <ds:schemaRef ds:uri="http://schemas.openxmlformats.org/package/2006/metadata/core-properties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Atlas</Template>
  <TotalTime>14</TotalTime>
  <Words>71</Words>
  <Application>Microsoft Office PowerPoint</Application>
  <PresentationFormat>Laajakuva</PresentationFormat>
  <Paragraphs>17</Paragraphs>
  <Slides>3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3</vt:i4>
      </vt:variant>
    </vt:vector>
  </HeadingPairs>
  <TitlesOfParts>
    <vt:vector size="7" baseType="lpstr">
      <vt:lpstr>Calibri Light</vt:lpstr>
      <vt:lpstr>Rockwell</vt:lpstr>
      <vt:lpstr>Wingdings</vt:lpstr>
      <vt:lpstr>Atlas</vt:lpstr>
      <vt:lpstr>Imperatiivi</vt:lpstr>
      <vt:lpstr>Они -muodon vartalo päättyy vokaaliin -&gt; й(те)</vt:lpstr>
      <vt:lpstr>Они -muodon vartalo päättyy konsonanttiin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Imperatiivi</dc:title>
  <dc:creator>Sanna Koskensalo-Remes</dc:creator>
  <cp:lastModifiedBy>Sanna Koskensalo-Remes</cp:lastModifiedBy>
  <cp:revision>2</cp:revision>
  <dcterms:created xsi:type="dcterms:W3CDTF">2020-03-24T15:22:57Z</dcterms:created>
  <dcterms:modified xsi:type="dcterms:W3CDTF">2020-03-24T15:37:46Z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0x01010041834CB22AD55B44916B08C5F56BF707</vt:lpwstr>
  </property>
</Properties>
</file>