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2"/>
  </p:notesMasterIdLst>
  <p:sldIdLst>
    <p:sldId id="256" r:id="rId5"/>
    <p:sldId id="273" r:id="rId6"/>
    <p:sldId id="280" r:id="rId7"/>
    <p:sldId id="279" r:id="rId8"/>
    <p:sldId id="281" r:id="rId9"/>
    <p:sldId id="28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61" d="100"/>
          <a:sy n="61" d="100"/>
        </p:scale>
        <p:origin x="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0BE48-E4BF-415A-9219-2695FA2D5D60}" type="datetimeFigureOut">
              <a:rPr lang="fi-FI" smtClean="0"/>
              <a:t>13.6.2023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5F2F8-4BFD-42AD-A2D3-03024F43B8B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04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3A0B2C-D2E3-4EBB-9D29-6E1D7EF51402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9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BBFBE-ED4A-49B3-8CF2-71B16D2FBFF7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724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77834-8D20-4628-9DB5-F4F9C9A2E20A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24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CBEAF-6588-4B56-9159-A9C659AA5420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4E11-7B9F-4675-88EB-6ADBCB86B04E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2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10EB-3ED8-49FE-8ADC-4C2A8C6109B5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B1BC4-FAE0-42BA-8F3A-3225962DB9D8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8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DF27-0B0C-4655-A362-EB43717F08F5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43BE0-8B4C-4B67-BEBC-D7A372458030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0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A9B4-0592-4CF2-A891-88EF580F41E3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4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6A319-85C9-41D9-AC37-640CA490AA1D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9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33D1478-D419-4D74-9895-567795DF00D5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© Sanoma Pro, Tekijät ● Mieli 2 Kehittyvä ihminen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4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5" descr="Kuva, joka sisältää kohteen henkilö, ulko, mies, väkijoukko">
            <a:extLst>
              <a:ext uri="{FF2B5EF4-FFF2-40B4-BE49-F238E27FC236}">
                <a16:creationId xmlns:a16="http://schemas.microsoft.com/office/drawing/2014/main" id="{359A76C1-1FA2-3930-95A2-4E451F6CA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0161" r="-1" b="5228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tx1"/>
                </a:solidFill>
                <a:cs typeface="Calibri Light"/>
              </a:rPr>
              <a:t>3. </a:t>
            </a:r>
            <a:r>
              <a:rPr lang="en-US" sz="6600">
                <a:solidFill>
                  <a:schemeClr val="tx1"/>
                </a:solidFill>
                <a:ea typeface="+mj-lt"/>
                <a:cs typeface="+mj-lt"/>
              </a:rPr>
              <a:t>Tunteet vaikuttavat kognitiiviseen toimintaan ja sosiaaliseen vuorovaikutukseen</a:t>
            </a:r>
            <a:endParaRPr lang="en-US" sz="6600">
              <a:solidFill>
                <a:schemeClr val="tx1"/>
              </a:solidFill>
              <a:cs typeface="Calibri Ligh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7605354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Tunteet ja tiedonkäsittely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80" y="2006167"/>
            <a:ext cx="7927296" cy="4218742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Kognitiivinen arviointi:</a:t>
            </a:r>
            <a:r>
              <a:rPr lang="fi-FI" dirty="0">
                <a:ea typeface="+mn-lt"/>
                <a:cs typeface="+mn-lt"/>
              </a:rPr>
              <a:t> tunteiden tietoinen käsittely on keskeistä tunnekokemuksen syntymisessä </a:t>
            </a:r>
          </a:p>
          <a:p>
            <a:pPr marL="0" indent="0">
              <a:buNone/>
            </a:pPr>
            <a:endParaRPr lang="fi-FI" sz="1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 </a:t>
            </a:r>
            <a:r>
              <a:rPr lang="fi-FI" b="1" dirty="0">
                <a:ea typeface="+mn-lt"/>
                <a:cs typeface="+mn-lt"/>
              </a:rPr>
              <a:t>Tarkkaavaisuus:</a:t>
            </a:r>
            <a:r>
              <a:rPr lang="fi-FI" dirty="0">
                <a:ea typeface="+mn-lt"/>
                <a:cs typeface="+mn-lt"/>
              </a:rPr>
              <a:t> tunteet ohjaavat kiinnittämään huomiota merkityksellisiin asioihin</a:t>
            </a:r>
          </a:p>
          <a:p>
            <a:pPr marL="0" indent="0">
              <a:buNone/>
            </a:pPr>
            <a:endParaRPr lang="fi-FI" sz="1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>
                <a:ea typeface="+mn-lt"/>
                <a:cs typeface="+mn-lt"/>
              </a:rPr>
              <a:t> Havaitseminen:</a:t>
            </a:r>
            <a:r>
              <a:rPr lang="fi-FI" dirty="0">
                <a:ea typeface="+mn-lt"/>
                <a:cs typeface="+mn-lt"/>
              </a:rPr>
              <a:t> tunteet ohjaavat tulkintoja, joita ihminen tekee itsestään, ympäristöstään ja muista ihmisistä</a:t>
            </a:r>
          </a:p>
          <a:p>
            <a:pPr marL="0" indent="0">
              <a:buNone/>
            </a:pPr>
            <a:endParaRPr lang="fi-FI" sz="1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b="1" dirty="0"/>
              <a:t> Muisti:</a:t>
            </a:r>
            <a:r>
              <a:rPr lang="fi-FI" dirty="0"/>
              <a:t> </a:t>
            </a:r>
            <a:r>
              <a:rPr lang="fi-FI" dirty="0">
                <a:ea typeface="+mn-lt"/>
                <a:cs typeface="+mn-lt"/>
              </a:rPr>
              <a:t>tunteilla keskeinen rooli muistin toiminnassa</a:t>
            </a:r>
            <a:endParaRPr lang="fi-FI" dirty="0"/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/>
              <a:t>muistoon liittyvä tunnetila tehostaa </a:t>
            </a:r>
            <a:r>
              <a:rPr lang="fi-FI" dirty="0">
                <a:ea typeface="+mn-lt"/>
                <a:cs typeface="+mn-lt"/>
              </a:rPr>
              <a:t>usein </a:t>
            </a:r>
            <a:r>
              <a:rPr lang="fi-FI" dirty="0"/>
              <a:t>muistamista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dirty="0">
                <a:ea typeface="+mn-lt"/>
                <a:cs typeface="+mn-lt"/>
              </a:rPr>
              <a:t>traumaattisen kokemuksen jälkeen tunnepitoiset muistot voivat aiheuttaa voimakkaita pelon ja ahdistuksen tunteita</a:t>
            </a: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2986" y="6419088"/>
            <a:ext cx="5901459" cy="274320"/>
          </a:xfrm>
        </p:spPr>
        <p:txBody>
          <a:bodyPr>
            <a:normAutofit/>
          </a:bodyPr>
          <a:lstStyle/>
          <a:p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 dirty="0"/>
          </a:p>
        </p:txBody>
      </p:sp>
      <p:pic>
        <p:nvPicPr>
          <p:cNvPr id="6" name="Kuva 6" descr="Kuva, joka sisältää kohteen henkilö, vuode, sisä, huone&#10;&#10;Kuvaus luotu automaattisesti">
            <a:extLst>
              <a:ext uri="{FF2B5EF4-FFF2-40B4-BE49-F238E27FC236}">
                <a16:creationId xmlns:a16="http://schemas.microsoft.com/office/drawing/2014/main" id="{55E4A7A5-600E-BC9B-1AB5-1626CE21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876" y="1416588"/>
            <a:ext cx="3275162" cy="49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8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065078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Tunteiden vaikutus päätöksentekoon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10" y="2084802"/>
            <a:ext cx="7182648" cy="4417277"/>
          </a:xfrm>
        </p:spPr>
        <p:txBody>
          <a:bodyPr vert="horz" lIns="45720" tIns="45720" rIns="4572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Tunteiden ansiosta muodostetaan </a:t>
            </a:r>
            <a:r>
              <a:rPr lang="fi-FI" sz="2400" b="1" dirty="0">
                <a:ea typeface="+mn-lt"/>
                <a:cs typeface="+mn-lt"/>
              </a:rPr>
              <a:t>automaattisesti</a:t>
            </a:r>
            <a:r>
              <a:rPr lang="fi-FI" sz="2400" dirty="0">
                <a:ea typeface="+mn-lt"/>
                <a:cs typeface="+mn-lt"/>
              </a:rPr>
              <a:t> nopeita arvioita havainnon hyödyllisyydestä/haitallisuudesta, ja toimitaan sen mukaisesti</a:t>
            </a:r>
          </a:p>
          <a:p>
            <a:pPr marL="0" indent="0">
              <a:buNone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Somaattisten markkereiden hypoteesi: </a:t>
            </a:r>
            <a:r>
              <a:rPr lang="fi-FI" sz="2400" dirty="0">
                <a:ea typeface="+mn-lt"/>
                <a:cs typeface="+mn-lt"/>
              </a:rPr>
              <a:t>elimistöstä aivoihin tulevat nopeat ja automaattiset viestit ohjaavat päätöksentekoa, esim. 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pahoinvointi yhdistetään inhoon tai sydämen sykkeen kiihtyminen pelkoon, jännitykseen tai rakastumiseen</a:t>
            </a:r>
            <a:endParaRPr lang="fi-FI" sz="2000" dirty="0"/>
          </a:p>
          <a:p>
            <a:pPr marL="127635" lvl="1" indent="0">
              <a:buNone/>
            </a:pP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6" name="Kuva 6" descr="Kuva, joka sisältää kohteen seinä, sisä, vuode, sohva&#10;&#10;Kuvaus luotu automaattisesti">
            <a:extLst>
              <a:ext uri="{FF2B5EF4-FFF2-40B4-BE49-F238E27FC236}">
                <a16:creationId xmlns:a16="http://schemas.microsoft.com/office/drawing/2014/main" id="{B106FDC1-5F2D-F6C0-CB00-93ABEC651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90"/>
          <a:stretch/>
        </p:blipFill>
        <p:spPr>
          <a:xfrm>
            <a:off x="8251696" y="1961219"/>
            <a:ext cx="3335898" cy="43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2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7959" y="700892"/>
            <a:ext cx="7396312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Tunteiden säätely </a:t>
            </a:r>
            <a:br>
              <a:rPr lang="fi-FI" dirty="0">
                <a:ea typeface="+mj-lt"/>
                <a:cs typeface="+mj-lt"/>
              </a:rPr>
            </a:br>
            <a:r>
              <a:rPr lang="fi-FI" dirty="0">
                <a:ea typeface="+mj-lt"/>
                <a:cs typeface="+mj-lt"/>
              </a:rPr>
              <a:t>ja toiminnanohjaus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945" y="2524265"/>
            <a:ext cx="6916658" cy="39896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Tunteiden säätely</a:t>
            </a:r>
            <a:r>
              <a:rPr lang="fi-FI" sz="2400" dirty="0">
                <a:ea typeface="+mn-lt"/>
                <a:cs typeface="+mn-lt"/>
              </a:rPr>
              <a:t> on monimutkaista kognitiivista toimintaa; yhteydessä toiminnanohjaukseen </a:t>
            </a:r>
          </a:p>
          <a:p>
            <a:pPr marL="0" indent="0">
              <a:buNone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Taitavaan tunteiden säätelyyn kuuluu kyky tiedostaa tunnekokemuksia ja muokata niiden vaikutusta toimintaan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5" name="Kuva 5" descr="Kuva, joka sisältää kohteen henkilö, ulko, mies, väkijoukko&#10;&#10;Kuvaus luotu automaattisesti">
            <a:extLst>
              <a:ext uri="{FF2B5EF4-FFF2-40B4-BE49-F238E27FC236}">
                <a16:creationId xmlns:a16="http://schemas.microsoft.com/office/drawing/2014/main" id="{2E6C8D22-7872-0853-E4FB-6EDC2DBD2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13" y="768631"/>
            <a:ext cx="3657774" cy="55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3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fi-FI" dirty="0">
                <a:ea typeface="+mj-lt"/>
                <a:cs typeface="+mj-lt"/>
              </a:rPr>
              <a:t>Tunteet ja sosiaalinen vuorovaikutus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98" y="2286000"/>
            <a:ext cx="6421608" cy="4023360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Tunteet ja tunteiden säätely kehittyvät vuorovaikutuksessa läheisissä ihmissuhteissa</a:t>
            </a:r>
          </a:p>
          <a:p>
            <a:pPr marL="0" indent="0">
              <a:buNone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 </a:t>
            </a:r>
            <a:r>
              <a:rPr lang="fi-FI" sz="2400" b="1" dirty="0"/>
              <a:t>Sensitiivisyys </a:t>
            </a:r>
            <a:r>
              <a:rPr lang="fi-FI" sz="2400" dirty="0"/>
              <a:t>tärkeää: </a:t>
            </a:r>
            <a:endParaRPr lang="fi-FI" sz="2400" dirty="0">
              <a:ea typeface="+mn-lt"/>
              <a:cs typeface="+mn-lt"/>
            </a:endParaRP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lapsen tunteiden huomaaminen ja tunnistaminen herkästi 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johdonmukainen reagoiminen lapsen käyttäytymiseen ja tunteisiin  </a:t>
            </a:r>
          </a:p>
          <a:p>
            <a:pPr marL="127635" lvl="1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Emotionaalisesti läheinen ja rakastava ihmissuhde luo pohjan </a:t>
            </a:r>
            <a:r>
              <a:rPr lang="fi-FI" sz="2400" b="1" dirty="0">
                <a:ea typeface="+mn-lt"/>
                <a:cs typeface="+mn-lt"/>
              </a:rPr>
              <a:t>turvalliselle kiintymyssuhteelle</a:t>
            </a:r>
            <a:r>
              <a:rPr lang="fi-FI" sz="2400" dirty="0">
                <a:ea typeface="+mn-lt"/>
                <a:cs typeface="+mn-lt"/>
              </a:rPr>
              <a:t> ja luottamukselle</a:t>
            </a:r>
            <a:endParaRPr lang="fi-FI" sz="2400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0C28CB-3332-5040-9FDD-5B34D43F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148" y="6470704"/>
            <a:ext cx="3875798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© Sanoma Pro, Tekijät ● Mieli 4 tunteet ja mielenterveys, Kuva: </a:t>
            </a:r>
            <a:r>
              <a:rPr lang="fi-FI" dirty="0" err="1"/>
              <a:t>Pexels</a:t>
            </a:r>
            <a:endParaRPr lang="en-US"/>
          </a:p>
        </p:txBody>
      </p:sp>
      <p:pic>
        <p:nvPicPr>
          <p:cNvPr id="6" name="Kuva 6" descr="Kuva, joka sisältää kohteen sisä, seinä, sisäkatto, vuode&#10;&#10;Kuvaus luotu automaattisesti">
            <a:extLst>
              <a:ext uri="{FF2B5EF4-FFF2-40B4-BE49-F238E27FC236}">
                <a16:creationId xmlns:a16="http://schemas.microsoft.com/office/drawing/2014/main" id="{C078222A-54F3-8C2D-6F53-C20B2FAB2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3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2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A3C51E-AE51-524C-9B44-750755D6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25" y="429706"/>
            <a:ext cx="7831419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4400" dirty="0">
                <a:ea typeface="+mj-lt"/>
                <a:cs typeface="+mj-lt"/>
              </a:rPr>
              <a:t>Tunteiden merkitys </a:t>
            </a:r>
            <a:br>
              <a:rPr lang="fi-FI" sz="4400" dirty="0">
                <a:ea typeface="+mj-lt"/>
                <a:cs typeface="+mj-lt"/>
              </a:rPr>
            </a:br>
            <a:r>
              <a:rPr lang="fi-FI" sz="4400" dirty="0">
                <a:ea typeface="+mj-lt"/>
                <a:cs typeface="+mj-lt"/>
              </a:rPr>
              <a:t>vuorovaikutusta ohjaavina tekijöinä </a:t>
            </a:r>
            <a:endParaRPr lang="fi-FI" sz="44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6DDE45-A503-5A45-A106-78A97ECA3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046" y="2278225"/>
            <a:ext cx="5794676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</a:t>
            </a:r>
            <a:r>
              <a:rPr lang="fi-FI" sz="2400" dirty="0">
                <a:ea typeface="+mn-lt"/>
                <a:cs typeface="+mn-lt"/>
              </a:rPr>
              <a:t>Tunteiden keskeinen merkitys: </a:t>
            </a:r>
            <a:r>
              <a:rPr lang="fi-FI" sz="2400" b="1" dirty="0">
                <a:ea typeface="+mn-lt"/>
                <a:cs typeface="+mn-lt"/>
              </a:rPr>
              <a:t>vahvistaa sosiaalisia suhteita</a:t>
            </a:r>
            <a:r>
              <a:rPr lang="fi-FI" sz="2400" dirty="0">
                <a:ea typeface="+mn-lt"/>
                <a:cs typeface="+mn-lt"/>
              </a:rPr>
              <a:t> ja </a:t>
            </a:r>
            <a:r>
              <a:rPr lang="fi-FI" sz="2400" b="1" dirty="0">
                <a:ea typeface="+mn-lt"/>
                <a:cs typeface="+mn-lt"/>
              </a:rPr>
              <a:t>edistää sosiaalista viestintää</a:t>
            </a:r>
          </a:p>
          <a:p>
            <a:pPr marL="0" indent="0">
              <a:buNone/>
            </a:pPr>
            <a:endParaRPr lang="fi-FI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Tunteet välittyvät vuorovaikutustilanteissa automaattisesti tahattomien tunneilmausten (kasvot sekä kehon tunneilmaisu) kautta</a:t>
            </a:r>
          </a:p>
          <a:p>
            <a:pPr marL="264795" lvl="1">
              <a:buFont typeface="Arial" panose="020B0604020202020204" pitchFamily="34" charset="0"/>
              <a:buChar char="•"/>
            </a:pPr>
            <a:r>
              <a:rPr lang="fi-FI" sz="2000" dirty="0"/>
              <a:t>auttaa </a:t>
            </a:r>
            <a:r>
              <a:rPr lang="fi-FI" sz="2000" b="1" dirty="0"/>
              <a:t>ennakoimaan</a:t>
            </a:r>
            <a:r>
              <a:rPr lang="fi-FI" sz="2000" dirty="0"/>
              <a:t> toisten </a:t>
            </a:r>
            <a:r>
              <a:rPr lang="fi-FI" sz="2000" dirty="0">
                <a:ea typeface="+mn-lt"/>
                <a:cs typeface="+mn-lt"/>
              </a:rPr>
              <a:t>reaktioita ja toimintaa  </a:t>
            </a:r>
            <a:endParaRPr lang="fi-FI" sz="2000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Tw Cen MT" panose="020B0604020202020204" pitchFamily="34" charset="0"/>
              <a:buChar char=" 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7" name="Kuva 7" descr="Kuva, joka sisältää kohteen lattia, sisä, henkilö, ryhmä&#10;&#10;Kuvaus luotu automaattisesti">
            <a:extLst>
              <a:ext uri="{FF2B5EF4-FFF2-40B4-BE49-F238E27FC236}">
                <a16:creationId xmlns:a16="http://schemas.microsoft.com/office/drawing/2014/main" id="{1E120FA7-CE2D-C5FC-5A2C-646CC550E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16" r="-333" b="8997"/>
          <a:stretch/>
        </p:blipFill>
        <p:spPr>
          <a:xfrm>
            <a:off x="1090818" y="2068294"/>
            <a:ext cx="4686209" cy="444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9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E3C91-84B1-0F47-B458-2BD07DE19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144" y="599810"/>
            <a:ext cx="9445378" cy="1491841"/>
          </a:xfrm>
        </p:spPr>
        <p:txBody>
          <a:bodyPr/>
          <a:lstStyle/>
          <a:p>
            <a:r>
              <a:rPr lang="fi-FI" dirty="0"/>
              <a:t>Tunteiden tarttuminen ja empatia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2ED41E-AFA3-7E44-B34B-610010A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434" y="2283225"/>
            <a:ext cx="7258780" cy="3989638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Arial" panose="020B0602020104020603" pitchFamily="34" charset="0"/>
              <a:buChar char="•"/>
            </a:pPr>
            <a:r>
              <a:rPr lang="fi-FI" sz="2400" dirty="0">
                <a:ea typeface="+mn-lt"/>
                <a:cs typeface="+mn-lt"/>
              </a:rPr>
              <a:t> Ihminen alkaa huomaamattaan mukautua toisen ihmisen tunteeseen/mielialaan</a:t>
            </a:r>
          </a:p>
          <a:p>
            <a:pPr marL="0" indent="0">
              <a:buNone/>
            </a:pPr>
            <a:endParaRPr lang="fi-FI" sz="2000" dirty="0">
              <a:ea typeface="+mn-lt"/>
              <a:cs typeface="+mn-lt"/>
            </a:endParaRPr>
          </a:p>
          <a:p>
            <a:pPr>
              <a:buFont typeface="Arial" panose="020B0602020104020603" pitchFamily="34" charset="0"/>
              <a:buChar char="•"/>
            </a:pPr>
            <a:r>
              <a:rPr lang="fi-FI" sz="2400" b="1" dirty="0">
                <a:ea typeface="+mn-lt"/>
                <a:cs typeface="+mn-lt"/>
              </a:rPr>
              <a:t> Empatia</a:t>
            </a:r>
            <a:r>
              <a:rPr lang="fi-FI" sz="2400" dirty="0">
                <a:ea typeface="+mn-lt"/>
                <a:cs typeface="+mn-lt"/>
              </a:rPr>
              <a:t>: kyky tunnistaa ja tuntea toisen ihmisen tunne, ja sen avulla asettua samanlaiseen asemaan toisen kanssa</a:t>
            </a:r>
            <a:endParaRPr lang="fi-FI" sz="2000" dirty="0">
              <a:ea typeface="+mn-lt"/>
              <a:cs typeface="+mn-lt"/>
            </a:endParaRPr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emotionaalinen taso: kykyä kokea, mitä muut tuntevat</a:t>
            </a:r>
            <a:endParaRPr lang="fi-FI" sz="2000" dirty="0"/>
          </a:p>
          <a:p>
            <a:pPr marL="264795" lvl="1">
              <a:buFont typeface="Arial" panose="020B0602020104020603" pitchFamily="34" charset="0"/>
              <a:buChar char="•"/>
            </a:pPr>
            <a:r>
              <a:rPr lang="fi-FI" sz="2000" dirty="0">
                <a:ea typeface="+mn-lt"/>
                <a:cs typeface="+mn-lt"/>
              </a:rPr>
              <a:t>kognitiivinen taso: kykyä tietää toisten ajatuksista, tunteista ja haluista; ei välttämättä liity tunnekokemusta</a:t>
            </a:r>
            <a:endParaRPr lang="fi-FI" dirty="0"/>
          </a:p>
          <a:p>
            <a:pPr>
              <a:buFont typeface="Arial" panose="020B0602020104020603" pitchFamily="34" charset="0"/>
              <a:buChar char="•"/>
            </a:pPr>
            <a:endParaRPr lang="fi-FI" sz="24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5" name="Kuva 5" descr="Kuva, joka sisältää kohteen ulko, henkilö&#10;&#10;Kuvaus luotu automaattisesti">
            <a:extLst>
              <a:ext uri="{FF2B5EF4-FFF2-40B4-BE49-F238E27FC236}">
                <a16:creationId xmlns:a16="http://schemas.microsoft.com/office/drawing/2014/main" id="{DC8EC040-8E6C-1660-1AAC-F008BB6C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6" y="1818512"/>
            <a:ext cx="3059501" cy="46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56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i">
  <a:themeElements>
    <a:clrScheme name="Violetti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ntegraali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E9B2EBDD64CC4383B99224C2A6C036" ma:contentTypeVersion="10" ma:contentTypeDescription="Create a new document." ma:contentTypeScope="" ma:versionID="26dc4615e67a8739360fbd9cd42cef70">
  <xsd:schema xmlns:xsd="http://www.w3.org/2001/XMLSchema" xmlns:xs="http://www.w3.org/2001/XMLSchema" xmlns:p="http://schemas.microsoft.com/office/2006/metadata/properties" xmlns:ns2="42116817-7e29-4aa7-b7a6-c483eebecbb8" xmlns:ns3="807aa635-cdf8-4f87-acc5-eeaafee58acb" targetNamespace="http://schemas.microsoft.com/office/2006/metadata/properties" ma:root="true" ma:fieldsID="6387b232793b1c922b532bf527a3edad" ns2:_="" ns3:_="">
    <xsd:import namespace="42116817-7e29-4aa7-b7a6-c483eebecbb8"/>
    <xsd:import namespace="807aa635-cdf8-4f87-acc5-eeaafee58a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16817-7e29-4aa7-b7a6-c483eebecb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aa635-cdf8-4f87-acc5-eeaafee58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127A92-08DC-4A74-B605-4922F83495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3A46E6-078C-45E1-89C4-84C6B1BB2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116817-7e29-4aa7-b7a6-c483eebecbb8"/>
    <ds:schemaRef ds:uri="807aa635-cdf8-4f87-acc5-eeaafee58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1AACAE-6EB8-45E6-9D80-77184C5DED6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13359</TotalTime>
  <Words>317</Words>
  <Application>Microsoft Office PowerPoint</Application>
  <PresentationFormat>Laajakuva</PresentationFormat>
  <Paragraphs>44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Tw Cen MT</vt:lpstr>
      <vt:lpstr>Tw Cen MT Condensed</vt:lpstr>
      <vt:lpstr>Wingdings 3</vt:lpstr>
      <vt:lpstr>Integraali</vt:lpstr>
      <vt:lpstr>3. Tunteet vaikuttavat kognitiiviseen toimintaan ja sosiaaliseen vuorovaikutukseen</vt:lpstr>
      <vt:lpstr>Tunteet ja tiedonkäsittely</vt:lpstr>
      <vt:lpstr>Tunteiden vaikutus päätöksentekoon</vt:lpstr>
      <vt:lpstr>Tunteiden säätely  ja toiminnanohjaus</vt:lpstr>
      <vt:lpstr>Tunteet ja sosiaalinen vuorovaikutus</vt:lpstr>
      <vt:lpstr>Tunteiden merkitys  vuorovaikutusta ohjaavina tekijöinä </vt:lpstr>
      <vt:lpstr>Tunteiden tarttuminen ja empatia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</dc:title>
  <dc:creator>Nea Viljakainen</dc:creator>
  <cp:lastModifiedBy>Oinasmaa Noora</cp:lastModifiedBy>
  <cp:revision>1015</cp:revision>
  <dcterms:created xsi:type="dcterms:W3CDTF">2021-05-18T05:21:46Z</dcterms:created>
  <dcterms:modified xsi:type="dcterms:W3CDTF">2023-06-13T08:36:49Z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0x010100CEE9B2EBDD64CC4383B99224C2A6C036</vt:lpwstr>
  </property>
</Properties>
</file>