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7" r:id="rId2"/>
    <p:sldId id="411" r:id="rId3"/>
    <p:sldId id="416" r:id="rId4"/>
    <p:sldId id="417" r:id="rId5"/>
    <p:sldId id="418" r:id="rId6"/>
    <p:sldId id="419" r:id="rId7"/>
    <p:sldId id="420" r:id="rId8"/>
    <p:sldId id="421" r:id="rId9"/>
    <p:sldId id="422" r:id="rId10"/>
    <p:sldId id="423" r:id="rId11"/>
    <p:sldId id="424" r:id="rId12"/>
    <p:sldId id="425" r:id="rId13"/>
    <p:sldId id="426" r:id="rId14"/>
    <p:sldId id="427" r:id="rId15"/>
    <p:sldId id="428" r:id="rId16"/>
    <p:sldId id="429" r:id="rId17"/>
    <p:sldId id="430" r:id="rId18"/>
    <p:sldId id="431" r:id="rId19"/>
    <p:sldId id="432" r:id="rId20"/>
    <p:sldId id="433" r:id="rId21"/>
    <p:sldId id="434" r:id="rId22"/>
    <p:sldId id="435" r:id="rId23"/>
    <p:sldId id="436" r:id="rId24"/>
    <p:sldId id="437" r:id="rId25"/>
    <p:sldId id="438" r:id="rId26"/>
    <p:sldId id="439" r:id="rId27"/>
    <p:sldId id="440" r:id="rId28"/>
    <p:sldId id="441" r:id="rId29"/>
    <p:sldId id="442" r:id="rId30"/>
    <p:sldId id="443" r:id="rId31"/>
    <p:sldId id="444" r:id="rId32"/>
    <p:sldId id="445" r:id="rId33"/>
    <p:sldId id="446" r:id="rId34"/>
    <p:sldId id="447" r:id="rId35"/>
    <p:sldId id="448" r:id="rId36"/>
  </p:sldIdLst>
  <p:sldSz cx="9144000" cy="6858000" type="screen4x3"/>
  <p:notesSz cx="6805613" cy="99441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2BF"/>
    <a:srgbClr val="EDF4A6"/>
    <a:srgbClr val="EF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Vaalea tyyli 1 - Korost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68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E3E02-AC97-42AB-B009-E9364F63CFD6}" type="datetimeFigureOut">
              <a:rPr lang="fi-FI" smtClean="0"/>
              <a:t>9.1.2019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8CC5F-F668-47D7-8588-CEBF8E4AA6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9633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7DE51-5EFA-9B4E-98E0-2CEB9A718E90}" type="datetimeFigureOut">
              <a:rPr lang="fi-FI" smtClean="0"/>
              <a:t>9.1.2019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A1853-4550-5C45-914E-2B3E13C2E8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25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6973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9.1.2019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69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9.1.2019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20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9.1.2019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371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igths_kielioppidi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>
              <a:defRPr i="1"/>
            </a:lvl3pPr>
          </a:lstStyle>
          <a:p>
            <a:pPr lvl="0"/>
            <a:r>
              <a:rPr lang="fi-FI" dirty="0" smtClean="0"/>
              <a:t>Alaotsikko</a:t>
            </a:r>
          </a:p>
          <a:p>
            <a:pPr lvl="1"/>
            <a:r>
              <a:rPr lang="fi-FI" dirty="0" smtClean="0"/>
              <a:t>Teoria ja esimerkkilause englanniksi</a:t>
            </a:r>
          </a:p>
          <a:p>
            <a:pPr lvl="2"/>
            <a:r>
              <a:rPr lang="fi-FI" dirty="0" smtClean="0"/>
              <a:t>suomennos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9.1.2019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65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9.1.2019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28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9.1.2019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91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9.1.2019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37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9.1.2019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1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9.1.2019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78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9.1.2019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4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9.1.2019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236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486C-9C7B-45EB-917C-9C9BF5AC2523}" type="datetimeFigureOut">
              <a:rPr lang="fi-FI" smtClean="0"/>
              <a:t>9.1.2019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5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4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539552" y="399795"/>
            <a:ext cx="8229600" cy="710952"/>
          </a:xfrm>
        </p:spPr>
        <p:txBody>
          <a:bodyPr>
            <a:normAutofit/>
          </a:bodyPr>
          <a:lstStyle/>
          <a:p>
            <a:r>
              <a:rPr lang="fi-FI" sz="3200" dirty="0" smtClean="0"/>
              <a:t>’to’ + infinitiivi</a:t>
            </a:r>
            <a:endParaRPr lang="fi-FI" sz="3200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35239" y="1916831"/>
            <a:ext cx="8339768" cy="4738531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i-FI" sz="3400" dirty="0" smtClean="0"/>
              <a:t>Tulimme tänne katsomaan peliä kanssanne. =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3400" i="1" dirty="0" smtClean="0">
                <a:solidFill>
                  <a:schemeClr val="tx1"/>
                </a:solidFill>
              </a:rPr>
              <a:t>	</a:t>
            </a:r>
            <a:r>
              <a:rPr lang="fi-FI" sz="3900" i="1" dirty="0" err="1" smtClean="0">
                <a:solidFill>
                  <a:schemeClr val="tx1"/>
                </a:solidFill>
              </a:rPr>
              <a:t>We</a:t>
            </a:r>
            <a:r>
              <a:rPr lang="fi-FI" sz="3900" i="1" dirty="0" smtClean="0">
                <a:solidFill>
                  <a:schemeClr val="tx1"/>
                </a:solidFill>
              </a:rPr>
              <a:t> </a:t>
            </a:r>
            <a:r>
              <a:rPr lang="fi-FI" sz="3900" i="1" dirty="0" err="1" smtClean="0">
                <a:solidFill>
                  <a:schemeClr val="tx1"/>
                </a:solidFill>
              </a:rPr>
              <a:t>came</a:t>
            </a:r>
            <a:r>
              <a:rPr lang="fi-FI" sz="3900" i="1" dirty="0" smtClean="0">
                <a:solidFill>
                  <a:schemeClr val="tx1"/>
                </a:solidFill>
              </a:rPr>
              <a:t> </a:t>
            </a:r>
            <a:r>
              <a:rPr lang="fi-FI" sz="3900" i="1" dirty="0" err="1" smtClean="0">
                <a:solidFill>
                  <a:schemeClr val="tx1"/>
                </a:solidFill>
              </a:rPr>
              <a:t>here</a:t>
            </a:r>
            <a:r>
              <a:rPr lang="fi-FI" sz="3900" i="1" dirty="0" smtClean="0">
                <a:solidFill>
                  <a:schemeClr val="tx1"/>
                </a:solidFill>
              </a:rPr>
              <a:t> </a:t>
            </a:r>
            <a:r>
              <a:rPr lang="fi-FI" sz="3900" b="1" i="1" dirty="0" smtClean="0">
                <a:solidFill>
                  <a:schemeClr val="tx1"/>
                </a:solidFill>
              </a:rPr>
              <a:t>to </a:t>
            </a:r>
            <a:r>
              <a:rPr lang="fi-FI" sz="3900" b="1" i="1" dirty="0" err="1" smtClean="0">
                <a:solidFill>
                  <a:schemeClr val="tx1"/>
                </a:solidFill>
              </a:rPr>
              <a:t>watch</a:t>
            </a:r>
            <a:r>
              <a:rPr lang="fi-FI" sz="3900" b="1" i="1" dirty="0" smtClean="0">
                <a:solidFill>
                  <a:schemeClr val="tx1"/>
                </a:solidFill>
              </a:rPr>
              <a:t> </a:t>
            </a:r>
            <a:r>
              <a:rPr lang="fi-FI" sz="3900" i="1" dirty="0" err="1" smtClean="0">
                <a:solidFill>
                  <a:schemeClr val="tx1"/>
                </a:solidFill>
              </a:rPr>
              <a:t>the</a:t>
            </a:r>
            <a:r>
              <a:rPr lang="fi-FI" sz="3900" i="1" dirty="0" smtClean="0">
                <a:solidFill>
                  <a:schemeClr val="tx1"/>
                </a:solidFill>
              </a:rPr>
              <a:t> </a:t>
            </a:r>
            <a:r>
              <a:rPr lang="fi-FI" sz="3900" i="1" dirty="0" err="1" smtClean="0">
                <a:solidFill>
                  <a:schemeClr val="tx1"/>
                </a:solidFill>
              </a:rPr>
              <a:t>match</a:t>
            </a:r>
            <a:r>
              <a:rPr lang="fi-FI" sz="3900" i="1" dirty="0" smtClean="0">
                <a:solidFill>
                  <a:schemeClr val="tx1"/>
                </a:solidFill>
              </a:rPr>
              <a:t> </a:t>
            </a:r>
            <a:r>
              <a:rPr lang="fi-FI" sz="3900" i="1" dirty="0" err="1" smtClean="0">
                <a:solidFill>
                  <a:schemeClr val="tx1"/>
                </a:solidFill>
              </a:rPr>
              <a:t>with</a:t>
            </a:r>
            <a:r>
              <a:rPr lang="fi-FI" sz="3900" i="1" dirty="0" smtClean="0">
                <a:solidFill>
                  <a:schemeClr val="tx1"/>
                </a:solidFill>
              </a:rPr>
              <a:t> </a:t>
            </a:r>
            <a:r>
              <a:rPr lang="fi-FI" sz="3900" i="1" dirty="0" err="1" smtClean="0">
                <a:solidFill>
                  <a:schemeClr val="tx1"/>
                </a:solidFill>
              </a:rPr>
              <a:t>you</a:t>
            </a:r>
            <a:r>
              <a:rPr lang="fi-FI" sz="3900" i="1" dirty="0" smtClean="0">
                <a:solidFill>
                  <a:schemeClr val="tx1"/>
                </a:solidFill>
              </a:rPr>
              <a:t>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i-FI" sz="3400" dirty="0" smtClean="0"/>
              <a:t>Soitan sinulle kertoakseni, että hakemuksesi on hyväksytty. =</a:t>
            </a:r>
            <a:endParaRPr lang="fi-FI" sz="3400" dirty="0"/>
          </a:p>
          <a:p>
            <a:pPr marL="0" indent="0">
              <a:spcBef>
                <a:spcPts val="600"/>
              </a:spcBef>
              <a:buNone/>
            </a:pPr>
            <a:r>
              <a:rPr lang="fi-FI" sz="3400" i="1" dirty="0" smtClean="0">
                <a:solidFill>
                  <a:schemeClr val="tx1"/>
                </a:solidFill>
              </a:rPr>
              <a:t>	</a:t>
            </a:r>
            <a:r>
              <a:rPr lang="fi-FI" sz="3900" i="1" dirty="0" err="1" smtClean="0">
                <a:solidFill>
                  <a:schemeClr val="tx1"/>
                </a:solidFill>
              </a:rPr>
              <a:t>I’m</a:t>
            </a:r>
            <a:r>
              <a:rPr lang="fi-FI" sz="3900" i="1" dirty="0" smtClean="0">
                <a:solidFill>
                  <a:schemeClr val="tx1"/>
                </a:solidFill>
              </a:rPr>
              <a:t> </a:t>
            </a:r>
            <a:r>
              <a:rPr lang="fi-FI" sz="3900" i="1" dirty="0" err="1" smtClean="0">
                <a:solidFill>
                  <a:schemeClr val="tx1"/>
                </a:solidFill>
              </a:rPr>
              <a:t>calling</a:t>
            </a:r>
            <a:r>
              <a:rPr lang="fi-FI" sz="3900" i="1" dirty="0" smtClean="0">
                <a:solidFill>
                  <a:schemeClr val="tx1"/>
                </a:solidFill>
              </a:rPr>
              <a:t> </a:t>
            </a:r>
            <a:r>
              <a:rPr lang="fi-FI" sz="3900" i="1" dirty="0" err="1" smtClean="0">
                <a:solidFill>
                  <a:schemeClr val="tx1"/>
                </a:solidFill>
              </a:rPr>
              <a:t>you</a:t>
            </a:r>
            <a:r>
              <a:rPr lang="fi-FI" sz="3900" i="1" dirty="0" smtClean="0">
                <a:solidFill>
                  <a:schemeClr val="tx1"/>
                </a:solidFill>
              </a:rPr>
              <a:t> </a:t>
            </a:r>
            <a:r>
              <a:rPr lang="fi-FI" sz="3900" b="1" i="1" dirty="0" smtClean="0">
                <a:solidFill>
                  <a:schemeClr val="tx1"/>
                </a:solidFill>
              </a:rPr>
              <a:t>to </a:t>
            </a:r>
            <a:r>
              <a:rPr lang="fi-FI" sz="3900" b="1" i="1" dirty="0" err="1" smtClean="0">
                <a:solidFill>
                  <a:schemeClr val="tx1"/>
                </a:solidFill>
              </a:rPr>
              <a:t>let</a:t>
            </a:r>
            <a:r>
              <a:rPr lang="fi-FI" sz="3900" i="1" dirty="0" smtClean="0">
                <a:solidFill>
                  <a:schemeClr val="tx1"/>
                </a:solidFill>
              </a:rPr>
              <a:t> </a:t>
            </a:r>
            <a:r>
              <a:rPr lang="fi-FI" sz="3900" i="1" dirty="0" err="1" smtClean="0">
                <a:solidFill>
                  <a:schemeClr val="tx1"/>
                </a:solidFill>
              </a:rPr>
              <a:t>you</a:t>
            </a:r>
            <a:r>
              <a:rPr lang="fi-FI" sz="3900" i="1" dirty="0" smtClean="0">
                <a:solidFill>
                  <a:schemeClr val="tx1"/>
                </a:solidFill>
              </a:rPr>
              <a:t> </a:t>
            </a:r>
            <a:r>
              <a:rPr lang="fi-FI" sz="3900" i="1" dirty="0" err="1" smtClean="0">
                <a:solidFill>
                  <a:schemeClr val="tx1"/>
                </a:solidFill>
              </a:rPr>
              <a:t>know</a:t>
            </a:r>
            <a:r>
              <a:rPr lang="fi-FI" sz="3900" i="1" dirty="0" smtClean="0">
                <a:solidFill>
                  <a:schemeClr val="tx1"/>
                </a:solidFill>
              </a:rPr>
              <a:t> </a:t>
            </a:r>
            <a:r>
              <a:rPr lang="fi-FI" sz="3900" i="1" dirty="0" err="1" smtClean="0">
                <a:solidFill>
                  <a:schemeClr val="tx1"/>
                </a:solidFill>
              </a:rPr>
              <a:t>that</a:t>
            </a:r>
            <a:r>
              <a:rPr lang="fi-FI" sz="3900" i="1" dirty="0" smtClean="0">
                <a:solidFill>
                  <a:schemeClr val="tx1"/>
                </a:solidFill>
              </a:rPr>
              <a:t> </a:t>
            </a:r>
            <a:r>
              <a:rPr lang="fi-FI" sz="3900" i="1" dirty="0" err="1" smtClean="0">
                <a:solidFill>
                  <a:schemeClr val="tx1"/>
                </a:solidFill>
              </a:rPr>
              <a:t>your</a:t>
            </a:r>
            <a:r>
              <a:rPr lang="fi-FI" sz="3900" i="1" dirty="0" smtClean="0">
                <a:solidFill>
                  <a:schemeClr val="tx1"/>
                </a:solidFill>
              </a:rPr>
              <a:t> 	</a:t>
            </a:r>
            <a:r>
              <a:rPr lang="fi-FI" sz="3900" i="1" dirty="0" err="1" smtClean="0">
                <a:solidFill>
                  <a:schemeClr val="tx1"/>
                </a:solidFill>
              </a:rPr>
              <a:t>application</a:t>
            </a:r>
            <a:r>
              <a:rPr lang="fi-FI" sz="3900" i="1" dirty="0" smtClean="0">
                <a:solidFill>
                  <a:schemeClr val="tx1"/>
                </a:solidFill>
              </a:rPr>
              <a:t> </a:t>
            </a:r>
            <a:r>
              <a:rPr lang="fi-FI" sz="3900" i="1" dirty="0" err="1" smtClean="0">
                <a:solidFill>
                  <a:schemeClr val="tx1"/>
                </a:solidFill>
              </a:rPr>
              <a:t>has</a:t>
            </a:r>
            <a:r>
              <a:rPr lang="fi-FI" sz="3900" i="1" dirty="0" smtClean="0">
                <a:solidFill>
                  <a:schemeClr val="tx1"/>
                </a:solidFill>
              </a:rPr>
              <a:t> </a:t>
            </a:r>
            <a:r>
              <a:rPr lang="fi-FI" sz="3900" i="1" dirty="0" err="1" smtClean="0">
                <a:solidFill>
                  <a:schemeClr val="tx1"/>
                </a:solidFill>
              </a:rPr>
              <a:t>been</a:t>
            </a:r>
            <a:r>
              <a:rPr lang="fi-FI" sz="3900" i="1" dirty="0" smtClean="0">
                <a:solidFill>
                  <a:schemeClr val="tx1"/>
                </a:solidFill>
              </a:rPr>
              <a:t> </a:t>
            </a:r>
            <a:r>
              <a:rPr lang="fi-FI" sz="3900" i="1" dirty="0" err="1" smtClean="0">
                <a:solidFill>
                  <a:schemeClr val="tx1"/>
                </a:solidFill>
              </a:rPr>
              <a:t>approved</a:t>
            </a:r>
            <a:r>
              <a:rPr lang="fi-FI" sz="3900" i="1" dirty="0" smtClean="0">
                <a:solidFill>
                  <a:schemeClr val="tx1"/>
                </a:solidFill>
              </a:rPr>
              <a:t> of.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i-FI" sz="3400" dirty="0" smtClean="0"/>
              <a:t>Jonathan tuli tänne tavatakseen idolinsa.=</a:t>
            </a:r>
            <a:endParaRPr lang="fi-FI" sz="3400" dirty="0"/>
          </a:p>
          <a:p>
            <a:pPr marL="0" indent="0">
              <a:spcBef>
                <a:spcPts val="600"/>
              </a:spcBef>
              <a:buNone/>
            </a:pPr>
            <a:r>
              <a:rPr lang="fi-FI" sz="3400" i="1" dirty="0" smtClean="0">
                <a:solidFill>
                  <a:schemeClr val="tx1"/>
                </a:solidFill>
              </a:rPr>
              <a:t>	</a:t>
            </a:r>
            <a:r>
              <a:rPr lang="fi-FI" sz="3900" i="1" dirty="0" smtClean="0">
                <a:solidFill>
                  <a:schemeClr val="tx1"/>
                </a:solidFill>
              </a:rPr>
              <a:t>Jonathan </a:t>
            </a:r>
            <a:r>
              <a:rPr lang="fi-FI" sz="3900" i="1" dirty="0" err="1" smtClean="0">
                <a:solidFill>
                  <a:schemeClr val="tx1"/>
                </a:solidFill>
              </a:rPr>
              <a:t>came</a:t>
            </a:r>
            <a:r>
              <a:rPr lang="fi-FI" sz="3900" i="1" dirty="0" smtClean="0">
                <a:solidFill>
                  <a:schemeClr val="tx1"/>
                </a:solidFill>
              </a:rPr>
              <a:t> </a:t>
            </a:r>
            <a:r>
              <a:rPr lang="fi-FI" sz="3900" i="1" dirty="0" err="1" smtClean="0">
                <a:solidFill>
                  <a:schemeClr val="tx1"/>
                </a:solidFill>
              </a:rPr>
              <a:t>here</a:t>
            </a:r>
            <a:r>
              <a:rPr lang="fi-FI" sz="3900" i="1" dirty="0" smtClean="0">
                <a:solidFill>
                  <a:schemeClr val="tx1"/>
                </a:solidFill>
              </a:rPr>
              <a:t> (in </a:t>
            </a:r>
            <a:r>
              <a:rPr lang="fi-FI" sz="3900" i="1" dirty="0" err="1" smtClean="0">
                <a:solidFill>
                  <a:schemeClr val="tx1"/>
                </a:solidFill>
              </a:rPr>
              <a:t>order</a:t>
            </a:r>
            <a:r>
              <a:rPr lang="fi-FI" sz="3900" i="1" dirty="0" smtClean="0">
                <a:solidFill>
                  <a:schemeClr val="tx1"/>
                </a:solidFill>
              </a:rPr>
              <a:t>) </a:t>
            </a:r>
            <a:r>
              <a:rPr lang="fi-FI" sz="3900" b="1" i="1" dirty="0" smtClean="0">
                <a:solidFill>
                  <a:schemeClr val="tx1"/>
                </a:solidFill>
              </a:rPr>
              <a:t>to </a:t>
            </a:r>
            <a:r>
              <a:rPr lang="fi-FI" sz="3900" b="1" i="1" dirty="0" err="1" smtClean="0">
                <a:solidFill>
                  <a:schemeClr val="tx1"/>
                </a:solidFill>
              </a:rPr>
              <a:t>meet</a:t>
            </a:r>
            <a:r>
              <a:rPr lang="fi-FI" sz="3900" b="1" i="1" dirty="0" smtClean="0">
                <a:solidFill>
                  <a:schemeClr val="tx1"/>
                </a:solidFill>
              </a:rPr>
              <a:t> </a:t>
            </a:r>
            <a:r>
              <a:rPr lang="fi-FI" sz="3900" i="1" dirty="0" err="1" smtClean="0">
                <a:solidFill>
                  <a:schemeClr val="tx1"/>
                </a:solidFill>
              </a:rPr>
              <a:t>his</a:t>
            </a:r>
            <a:r>
              <a:rPr lang="fi-FI" sz="3900" i="1" dirty="0" smtClean="0">
                <a:solidFill>
                  <a:schemeClr val="tx1"/>
                </a:solidFill>
              </a:rPr>
              <a:t> </a:t>
            </a:r>
            <a:r>
              <a:rPr lang="fi-FI" sz="3900" i="1" dirty="0" err="1" smtClean="0">
                <a:solidFill>
                  <a:schemeClr val="tx1"/>
                </a:solidFill>
              </a:rPr>
              <a:t>idol</a:t>
            </a:r>
            <a:r>
              <a:rPr lang="fi-FI" sz="3900" i="1" dirty="0" smtClean="0">
                <a:solidFill>
                  <a:schemeClr val="tx1"/>
                </a:solidFill>
              </a:rPr>
              <a:t>.</a:t>
            </a:r>
            <a:endParaRPr lang="fi-FI" sz="3600" i="1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fi-FI" sz="3400" dirty="0" smtClean="0"/>
              <a:t>Lähden </a:t>
            </a:r>
            <a:r>
              <a:rPr lang="fi-FI" sz="3400" dirty="0"/>
              <a:t>nyt, jotta en </a:t>
            </a:r>
            <a:r>
              <a:rPr lang="fi-FI" sz="3400" dirty="0" smtClean="0"/>
              <a:t>myöhästy kokouksesta.=</a:t>
            </a:r>
            <a:endParaRPr lang="fi-FI" sz="3400" dirty="0"/>
          </a:p>
          <a:p>
            <a:pPr marL="0" indent="0">
              <a:spcBef>
                <a:spcPts val="600"/>
              </a:spcBef>
              <a:buNone/>
            </a:pPr>
            <a:r>
              <a:rPr lang="fi-FI" sz="3600" i="1" dirty="0" smtClean="0">
                <a:solidFill>
                  <a:schemeClr val="tx1"/>
                </a:solidFill>
              </a:rPr>
              <a:t>	</a:t>
            </a:r>
            <a:r>
              <a:rPr lang="fi-FI" sz="3900" i="1" dirty="0" err="1" smtClean="0">
                <a:solidFill>
                  <a:schemeClr val="tx1"/>
                </a:solidFill>
              </a:rPr>
              <a:t>I’m</a:t>
            </a:r>
            <a:r>
              <a:rPr lang="fi-FI" sz="3900" i="1" dirty="0" smtClean="0">
                <a:solidFill>
                  <a:schemeClr val="tx1"/>
                </a:solidFill>
              </a:rPr>
              <a:t> </a:t>
            </a:r>
            <a:r>
              <a:rPr lang="fi-FI" sz="3900" i="1" dirty="0" err="1" smtClean="0">
                <a:solidFill>
                  <a:schemeClr val="tx1"/>
                </a:solidFill>
              </a:rPr>
              <a:t>leaving</a:t>
            </a:r>
            <a:r>
              <a:rPr lang="fi-FI" sz="3900" i="1" dirty="0" smtClean="0">
                <a:solidFill>
                  <a:schemeClr val="tx1"/>
                </a:solidFill>
              </a:rPr>
              <a:t> </a:t>
            </a:r>
            <a:r>
              <a:rPr lang="fi-FI" sz="3900" i="1" dirty="0" err="1" smtClean="0">
                <a:solidFill>
                  <a:schemeClr val="tx1"/>
                </a:solidFill>
              </a:rPr>
              <a:t>now</a:t>
            </a:r>
            <a:r>
              <a:rPr lang="fi-FI" sz="3900" i="1" dirty="0" smtClean="0">
                <a:solidFill>
                  <a:schemeClr val="tx1"/>
                </a:solidFill>
              </a:rPr>
              <a:t> (</a:t>
            </a:r>
            <a:r>
              <a:rPr lang="fi-FI" sz="3900" i="1" dirty="0" err="1" smtClean="0">
                <a:solidFill>
                  <a:schemeClr val="tx1"/>
                </a:solidFill>
              </a:rPr>
              <a:t>so</a:t>
            </a:r>
            <a:r>
              <a:rPr lang="fi-FI" sz="3900" i="1" dirty="0" smtClean="0">
                <a:solidFill>
                  <a:schemeClr val="tx1"/>
                </a:solidFill>
              </a:rPr>
              <a:t> as) </a:t>
            </a:r>
            <a:r>
              <a:rPr lang="fi-FI" sz="3900" b="1" i="1" dirty="0" err="1" smtClean="0">
                <a:solidFill>
                  <a:schemeClr val="tx1"/>
                </a:solidFill>
              </a:rPr>
              <a:t>not</a:t>
            </a:r>
            <a:r>
              <a:rPr lang="fi-FI" sz="3900" b="1" i="1" dirty="0" smtClean="0">
                <a:solidFill>
                  <a:schemeClr val="tx1"/>
                </a:solidFill>
              </a:rPr>
              <a:t> to </a:t>
            </a:r>
            <a:r>
              <a:rPr lang="fi-FI" sz="3900" b="1" i="1" dirty="0" err="1" smtClean="0">
                <a:solidFill>
                  <a:schemeClr val="tx1"/>
                </a:solidFill>
              </a:rPr>
              <a:t>be</a:t>
            </a:r>
            <a:r>
              <a:rPr lang="fi-FI" sz="3900" b="1" i="1" dirty="0" smtClean="0">
                <a:solidFill>
                  <a:schemeClr val="tx1"/>
                </a:solidFill>
              </a:rPr>
              <a:t> </a:t>
            </a:r>
            <a:r>
              <a:rPr lang="fi-FI" sz="3900" i="1" dirty="0" err="1" smtClean="0">
                <a:solidFill>
                  <a:schemeClr val="tx1"/>
                </a:solidFill>
              </a:rPr>
              <a:t>late</a:t>
            </a:r>
            <a:r>
              <a:rPr lang="fi-FI" sz="3900" i="1" dirty="0" smtClean="0">
                <a:solidFill>
                  <a:schemeClr val="tx1"/>
                </a:solidFill>
              </a:rPr>
              <a:t> for </a:t>
            </a:r>
            <a:r>
              <a:rPr lang="fi-FI" sz="3900" i="1" dirty="0" err="1" smtClean="0">
                <a:solidFill>
                  <a:schemeClr val="tx1"/>
                </a:solidFill>
              </a:rPr>
              <a:t>the</a:t>
            </a:r>
            <a:r>
              <a:rPr lang="fi-FI" sz="3900" i="1" dirty="0" smtClean="0">
                <a:solidFill>
                  <a:schemeClr val="tx1"/>
                </a:solidFill>
              </a:rPr>
              <a:t> 	</a:t>
            </a:r>
            <a:r>
              <a:rPr lang="fi-FI" sz="3900" i="1" dirty="0" err="1" smtClean="0">
                <a:solidFill>
                  <a:schemeClr val="tx1"/>
                </a:solidFill>
              </a:rPr>
              <a:t>meeting</a:t>
            </a:r>
            <a:r>
              <a:rPr lang="fi-FI" sz="3900" i="1" dirty="0" smtClean="0">
                <a:solidFill>
                  <a:schemeClr val="tx1"/>
                </a:solidFill>
              </a:rPr>
              <a:t>.</a:t>
            </a:r>
            <a:endParaRPr lang="fi-FI" sz="3900" dirty="0"/>
          </a:p>
        </p:txBody>
      </p:sp>
      <p:graphicFrame>
        <p:nvGraphicFramePr>
          <p:cNvPr id="5" name="Taulukko 4"/>
          <p:cNvGraphicFramePr>
            <a:graphicFrameLocks noGrp="1"/>
          </p:cNvGraphicFramePr>
          <p:nvPr>
            <p:extLst/>
          </p:nvPr>
        </p:nvGraphicFramePr>
        <p:xfrm>
          <a:off x="435239" y="1196752"/>
          <a:ext cx="630285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2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92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dirty="0" smtClean="0"/>
                        <a:t>Mikäli verbillä ilmaistaan tarkoitusta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08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510128" y="332656"/>
            <a:ext cx="8229600" cy="710952"/>
          </a:xfrm>
        </p:spPr>
        <p:txBody>
          <a:bodyPr>
            <a:normAutofit/>
          </a:bodyPr>
          <a:lstStyle/>
          <a:p>
            <a:r>
              <a:rPr lang="fi-FI" sz="3200" dirty="0" smtClean="0"/>
              <a:t>’to’ + infinitiivi</a:t>
            </a:r>
            <a:endParaRPr lang="fi-FI" sz="3200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29384" y="980728"/>
            <a:ext cx="8391088" cy="55446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sz="3600" dirty="0" smtClean="0"/>
              <a:t>Päätin mennä tapaamaan isoäitiäni.=</a:t>
            </a:r>
          </a:p>
          <a:p>
            <a:pPr marL="0" indent="0">
              <a:buNone/>
            </a:pPr>
            <a:r>
              <a:rPr lang="fi-FI" sz="3400" i="1" dirty="0" smtClean="0">
                <a:solidFill>
                  <a:schemeClr val="tx1"/>
                </a:solidFill>
              </a:rPr>
              <a:t>	</a:t>
            </a:r>
            <a:r>
              <a:rPr lang="fi-FI" sz="4000" i="1" dirty="0" smtClean="0">
                <a:solidFill>
                  <a:schemeClr val="tx1"/>
                </a:solidFill>
              </a:rPr>
              <a:t>I </a:t>
            </a:r>
            <a:r>
              <a:rPr lang="fi-FI" sz="4000" b="1" i="1" dirty="0" err="1" smtClean="0">
                <a:solidFill>
                  <a:schemeClr val="tx1"/>
                </a:solidFill>
              </a:rPr>
              <a:t>decided</a:t>
            </a:r>
            <a:r>
              <a:rPr lang="fi-FI" sz="4000" b="1" i="1" dirty="0" smtClean="0">
                <a:solidFill>
                  <a:schemeClr val="tx1"/>
                </a:solidFill>
              </a:rPr>
              <a:t> to go to </a:t>
            </a:r>
            <a:r>
              <a:rPr lang="fi-FI" sz="4000" b="1" i="1" dirty="0" err="1" smtClean="0">
                <a:solidFill>
                  <a:schemeClr val="tx1"/>
                </a:solidFill>
              </a:rPr>
              <a:t>see</a:t>
            </a:r>
            <a:r>
              <a:rPr lang="fi-FI" sz="4000" b="1" i="1" dirty="0" smtClean="0">
                <a:solidFill>
                  <a:schemeClr val="tx1"/>
                </a:solidFill>
              </a:rPr>
              <a:t> </a:t>
            </a:r>
            <a:r>
              <a:rPr lang="fi-FI" sz="4000" i="1" dirty="0" smtClean="0">
                <a:solidFill>
                  <a:schemeClr val="tx1"/>
                </a:solidFill>
              </a:rPr>
              <a:t>my </a:t>
            </a:r>
            <a:r>
              <a:rPr lang="fi-FI" sz="4000" i="1" dirty="0" err="1" smtClean="0">
                <a:solidFill>
                  <a:schemeClr val="tx1"/>
                </a:solidFill>
              </a:rPr>
              <a:t>grandma</a:t>
            </a:r>
            <a:r>
              <a:rPr lang="fi-FI" sz="4000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3600" dirty="0" smtClean="0"/>
              <a:t>Veljeni haluaisi tulla rumpaliksi . =</a:t>
            </a:r>
            <a:endParaRPr lang="fi-FI" sz="3600" dirty="0"/>
          </a:p>
          <a:p>
            <a:pPr marL="0" indent="0">
              <a:buNone/>
            </a:pPr>
            <a:r>
              <a:rPr lang="fi-FI" sz="3400" i="1" dirty="0" smtClean="0">
                <a:solidFill>
                  <a:schemeClr val="tx1"/>
                </a:solidFill>
              </a:rPr>
              <a:t>	</a:t>
            </a:r>
            <a:r>
              <a:rPr lang="fi-FI" sz="4000" i="1" dirty="0" smtClean="0">
                <a:solidFill>
                  <a:schemeClr val="tx1"/>
                </a:solidFill>
              </a:rPr>
              <a:t>My </a:t>
            </a:r>
            <a:r>
              <a:rPr lang="fi-FI" sz="4000" i="1" dirty="0" err="1" smtClean="0">
                <a:solidFill>
                  <a:schemeClr val="tx1"/>
                </a:solidFill>
              </a:rPr>
              <a:t>brother</a:t>
            </a:r>
            <a:r>
              <a:rPr lang="fi-FI" sz="4000" i="1" dirty="0" smtClean="0">
                <a:solidFill>
                  <a:schemeClr val="tx1"/>
                </a:solidFill>
              </a:rPr>
              <a:t> </a:t>
            </a:r>
            <a:r>
              <a:rPr lang="fi-FI" sz="4000" b="1" i="1" dirty="0" err="1" smtClean="0">
                <a:solidFill>
                  <a:schemeClr val="tx1"/>
                </a:solidFill>
              </a:rPr>
              <a:t>would</a:t>
            </a:r>
            <a:r>
              <a:rPr lang="fi-FI" sz="4000" b="1" i="1" dirty="0" smtClean="0">
                <a:solidFill>
                  <a:schemeClr val="tx1"/>
                </a:solidFill>
              </a:rPr>
              <a:t> </a:t>
            </a:r>
            <a:r>
              <a:rPr lang="fi-FI" sz="4000" b="1" i="1" dirty="0" err="1" smtClean="0">
                <a:solidFill>
                  <a:schemeClr val="tx1"/>
                </a:solidFill>
              </a:rPr>
              <a:t>like</a:t>
            </a:r>
            <a:r>
              <a:rPr lang="fi-FI" sz="4000" b="1" i="1" dirty="0" smtClean="0">
                <a:solidFill>
                  <a:schemeClr val="tx1"/>
                </a:solidFill>
              </a:rPr>
              <a:t> to </a:t>
            </a:r>
            <a:r>
              <a:rPr lang="fi-FI" sz="4000" b="1" i="1" dirty="0" err="1" smtClean="0">
                <a:solidFill>
                  <a:schemeClr val="tx1"/>
                </a:solidFill>
              </a:rPr>
              <a:t>become</a:t>
            </a:r>
            <a:r>
              <a:rPr lang="fi-FI" sz="4000" b="1" i="1" dirty="0" smtClean="0">
                <a:solidFill>
                  <a:schemeClr val="tx1"/>
                </a:solidFill>
              </a:rPr>
              <a:t> </a:t>
            </a:r>
            <a:r>
              <a:rPr lang="fi-FI" sz="4000" i="1" dirty="0" smtClean="0">
                <a:solidFill>
                  <a:schemeClr val="tx1"/>
                </a:solidFill>
              </a:rPr>
              <a:t>a </a:t>
            </a:r>
            <a:r>
              <a:rPr lang="fi-FI" sz="4000" i="1" dirty="0" err="1" smtClean="0">
                <a:solidFill>
                  <a:schemeClr val="tx1"/>
                </a:solidFill>
              </a:rPr>
              <a:t>drummer</a:t>
            </a:r>
            <a:r>
              <a:rPr lang="fi-FI" sz="4000" i="1" dirty="0" smtClean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fi-FI" sz="3600" dirty="0" err="1" smtClean="0"/>
              <a:t>Evelyn</a:t>
            </a:r>
            <a:r>
              <a:rPr lang="fi-FI" sz="3600" dirty="0" smtClean="0"/>
              <a:t> onnistui </a:t>
            </a:r>
            <a:r>
              <a:rPr lang="fi-FI" sz="3600" dirty="0"/>
              <a:t>lopulta </a:t>
            </a:r>
            <a:r>
              <a:rPr lang="fi-FI" sz="3600" dirty="0" smtClean="0"/>
              <a:t>läpäisemään ajokokeen. =</a:t>
            </a:r>
            <a:endParaRPr lang="fi-FI" sz="3600" dirty="0"/>
          </a:p>
          <a:p>
            <a:pPr marL="0" indent="0">
              <a:buNone/>
            </a:pPr>
            <a:r>
              <a:rPr lang="fi-FI" sz="3400" i="1" dirty="0" smtClean="0">
                <a:solidFill>
                  <a:schemeClr val="tx1"/>
                </a:solidFill>
              </a:rPr>
              <a:t>	</a:t>
            </a:r>
            <a:r>
              <a:rPr lang="fi-FI" sz="4000" i="1" dirty="0" err="1" smtClean="0">
                <a:solidFill>
                  <a:schemeClr val="tx1"/>
                </a:solidFill>
              </a:rPr>
              <a:t>Evelyn</a:t>
            </a:r>
            <a:r>
              <a:rPr lang="fi-FI" sz="4000" i="1" dirty="0" smtClean="0">
                <a:solidFill>
                  <a:schemeClr val="tx1"/>
                </a:solidFill>
              </a:rPr>
              <a:t> </a:t>
            </a:r>
            <a:r>
              <a:rPr lang="fi-FI" sz="4000" i="1" dirty="0" err="1" smtClean="0">
                <a:solidFill>
                  <a:schemeClr val="tx1"/>
                </a:solidFill>
              </a:rPr>
              <a:t>finally</a:t>
            </a:r>
            <a:r>
              <a:rPr lang="fi-FI" sz="4000" i="1" dirty="0" smtClean="0">
                <a:solidFill>
                  <a:schemeClr val="tx1"/>
                </a:solidFill>
              </a:rPr>
              <a:t> </a:t>
            </a:r>
            <a:r>
              <a:rPr lang="fi-FI" sz="4000" b="1" i="1" dirty="0" err="1" smtClean="0">
                <a:solidFill>
                  <a:schemeClr val="tx1"/>
                </a:solidFill>
              </a:rPr>
              <a:t>managed</a:t>
            </a:r>
            <a:r>
              <a:rPr lang="fi-FI" sz="4000" b="1" i="1" dirty="0" smtClean="0">
                <a:solidFill>
                  <a:schemeClr val="tx1"/>
                </a:solidFill>
              </a:rPr>
              <a:t> to </a:t>
            </a:r>
            <a:r>
              <a:rPr lang="fi-FI" sz="4000" b="1" i="1" dirty="0" err="1" smtClean="0">
                <a:solidFill>
                  <a:schemeClr val="tx1"/>
                </a:solidFill>
              </a:rPr>
              <a:t>pass</a:t>
            </a:r>
            <a:r>
              <a:rPr lang="fi-FI" sz="4000" b="1" i="1" dirty="0" smtClean="0">
                <a:solidFill>
                  <a:schemeClr val="tx1"/>
                </a:solidFill>
              </a:rPr>
              <a:t> </a:t>
            </a:r>
            <a:r>
              <a:rPr lang="fi-FI" sz="4000" i="1" dirty="0" err="1" smtClean="0">
                <a:solidFill>
                  <a:schemeClr val="tx1"/>
                </a:solidFill>
              </a:rPr>
              <a:t>the</a:t>
            </a:r>
            <a:r>
              <a:rPr lang="fi-FI" sz="4000" i="1" dirty="0" smtClean="0">
                <a:solidFill>
                  <a:schemeClr val="tx1"/>
                </a:solidFill>
              </a:rPr>
              <a:t> </a:t>
            </a:r>
            <a:r>
              <a:rPr lang="fi-FI" sz="4000" i="1" dirty="0" err="1" smtClean="0">
                <a:solidFill>
                  <a:schemeClr val="tx1"/>
                </a:solidFill>
              </a:rPr>
              <a:t>driving</a:t>
            </a:r>
            <a:r>
              <a:rPr lang="fi-FI" sz="4000" i="1" dirty="0" smtClean="0">
                <a:solidFill>
                  <a:schemeClr val="tx1"/>
                </a:solidFill>
              </a:rPr>
              <a:t> </a:t>
            </a:r>
            <a:r>
              <a:rPr lang="fi-FI" sz="4000" i="1" dirty="0" err="1" smtClean="0">
                <a:solidFill>
                  <a:schemeClr val="tx1"/>
                </a:solidFill>
              </a:rPr>
              <a:t>test</a:t>
            </a:r>
            <a:r>
              <a:rPr lang="fi-FI" sz="4000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3600" dirty="0" smtClean="0"/>
              <a:t>Minulla on taipumus saada päänsärky kirkkaista valoista. =</a:t>
            </a:r>
            <a:endParaRPr lang="fi-FI" sz="3600" dirty="0"/>
          </a:p>
          <a:p>
            <a:pPr marL="0" indent="0">
              <a:buNone/>
            </a:pPr>
            <a:r>
              <a:rPr lang="fi-FI" sz="3400" i="1" dirty="0">
                <a:solidFill>
                  <a:schemeClr val="tx1"/>
                </a:solidFill>
              </a:rPr>
              <a:t>	</a:t>
            </a:r>
            <a:r>
              <a:rPr lang="fi-FI" sz="4000" i="1" dirty="0" smtClean="0">
                <a:solidFill>
                  <a:schemeClr val="tx1"/>
                </a:solidFill>
              </a:rPr>
              <a:t>I </a:t>
            </a:r>
            <a:r>
              <a:rPr lang="fi-FI" sz="4000" b="1" i="1" dirty="0" err="1" smtClean="0">
                <a:solidFill>
                  <a:schemeClr val="tx1"/>
                </a:solidFill>
              </a:rPr>
              <a:t>tend</a:t>
            </a:r>
            <a:r>
              <a:rPr lang="fi-FI" sz="4000" b="1" i="1" dirty="0" smtClean="0">
                <a:solidFill>
                  <a:schemeClr val="tx1"/>
                </a:solidFill>
              </a:rPr>
              <a:t> to </a:t>
            </a:r>
            <a:r>
              <a:rPr lang="fi-FI" sz="4000" b="1" i="1" dirty="0" err="1" smtClean="0">
                <a:solidFill>
                  <a:schemeClr val="tx1"/>
                </a:solidFill>
              </a:rPr>
              <a:t>get</a:t>
            </a:r>
            <a:r>
              <a:rPr lang="fi-FI" sz="4000" b="1" i="1" dirty="0" smtClean="0">
                <a:solidFill>
                  <a:schemeClr val="tx1"/>
                </a:solidFill>
              </a:rPr>
              <a:t> </a:t>
            </a:r>
            <a:r>
              <a:rPr lang="fi-FI" sz="4000" i="1" dirty="0" smtClean="0">
                <a:solidFill>
                  <a:schemeClr val="tx1"/>
                </a:solidFill>
              </a:rPr>
              <a:t>a </a:t>
            </a:r>
            <a:r>
              <a:rPr lang="fi-FI" sz="4000" i="1" dirty="0" err="1" smtClean="0">
                <a:solidFill>
                  <a:schemeClr val="tx1"/>
                </a:solidFill>
              </a:rPr>
              <a:t>headache</a:t>
            </a:r>
            <a:r>
              <a:rPr lang="fi-FI" sz="4000" i="1" dirty="0" smtClean="0">
                <a:solidFill>
                  <a:schemeClr val="tx1"/>
                </a:solidFill>
              </a:rPr>
              <a:t> </a:t>
            </a:r>
            <a:r>
              <a:rPr lang="fi-FI" sz="4000" i="1" dirty="0" err="1" smtClean="0">
                <a:solidFill>
                  <a:schemeClr val="tx1"/>
                </a:solidFill>
              </a:rPr>
              <a:t>from</a:t>
            </a:r>
            <a:r>
              <a:rPr lang="fi-FI" sz="4000" i="1" dirty="0" smtClean="0">
                <a:solidFill>
                  <a:schemeClr val="tx1"/>
                </a:solidFill>
              </a:rPr>
              <a:t> </a:t>
            </a:r>
            <a:r>
              <a:rPr lang="fi-FI" sz="4000" i="1" dirty="0" err="1" smtClean="0">
                <a:solidFill>
                  <a:schemeClr val="tx1"/>
                </a:solidFill>
              </a:rPr>
              <a:t>bright</a:t>
            </a:r>
            <a:r>
              <a:rPr lang="fi-FI" sz="4000" i="1" dirty="0" smtClean="0">
                <a:solidFill>
                  <a:schemeClr val="tx1"/>
                </a:solidFill>
              </a:rPr>
              <a:t> </a:t>
            </a:r>
            <a:r>
              <a:rPr lang="fi-FI" sz="4000" i="1" dirty="0" err="1" smtClean="0">
                <a:solidFill>
                  <a:schemeClr val="tx1"/>
                </a:solidFill>
              </a:rPr>
              <a:t>lights</a:t>
            </a:r>
            <a:r>
              <a:rPr lang="fi-FI" sz="4000" i="1" dirty="0" smtClean="0">
                <a:solidFill>
                  <a:schemeClr val="tx1"/>
                </a:solidFill>
              </a:rPr>
              <a:t>.</a:t>
            </a:r>
            <a:r>
              <a:rPr lang="fi-FI" sz="4000" dirty="0"/>
              <a:t> </a:t>
            </a:r>
            <a:endParaRPr lang="fi-FI" sz="40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fi-FI" sz="3600" dirty="0" smtClean="0"/>
              <a:t>Valitsimme, ettemme ota autoa tällä kertaa, vaan kävelemme sen sijaan. =</a:t>
            </a:r>
            <a:endParaRPr lang="fi-FI" sz="3600" dirty="0"/>
          </a:p>
          <a:p>
            <a:pPr marL="0" indent="0">
              <a:spcBef>
                <a:spcPts val="0"/>
              </a:spcBef>
              <a:buNone/>
            </a:pPr>
            <a:r>
              <a:rPr lang="fi-FI" sz="3600" i="1" dirty="0">
                <a:solidFill>
                  <a:schemeClr val="tx1"/>
                </a:solidFill>
              </a:rPr>
              <a:t>	</a:t>
            </a:r>
            <a:r>
              <a:rPr lang="fi-FI" sz="4000" i="1" dirty="0" err="1" smtClean="0">
                <a:solidFill>
                  <a:schemeClr val="tx1"/>
                </a:solidFill>
              </a:rPr>
              <a:t>We</a:t>
            </a:r>
            <a:r>
              <a:rPr lang="fi-FI" sz="4000" i="1" dirty="0" smtClean="0">
                <a:solidFill>
                  <a:schemeClr val="tx1"/>
                </a:solidFill>
              </a:rPr>
              <a:t> </a:t>
            </a:r>
            <a:r>
              <a:rPr lang="fi-FI" sz="4000" b="1" i="1" dirty="0" err="1" smtClean="0">
                <a:solidFill>
                  <a:schemeClr val="tx1"/>
                </a:solidFill>
              </a:rPr>
              <a:t>chose</a:t>
            </a:r>
            <a:r>
              <a:rPr lang="fi-FI" sz="4000" b="1" i="1" dirty="0" smtClean="0">
                <a:solidFill>
                  <a:schemeClr val="tx1"/>
                </a:solidFill>
              </a:rPr>
              <a:t> </a:t>
            </a:r>
            <a:r>
              <a:rPr lang="fi-FI" sz="4000" b="1" i="1" dirty="0" err="1" smtClean="0">
                <a:solidFill>
                  <a:schemeClr val="tx1"/>
                </a:solidFill>
              </a:rPr>
              <a:t>not</a:t>
            </a:r>
            <a:r>
              <a:rPr lang="fi-FI" sz="4000" b="1" i="1" dirty="0" smtClean="0">
                <a:solidFill>
                  <a:schemeClr val="tx1"/>
                </a:solidFill>
              </a:rPr>
              <a:t> to </a:t>
            </a:r>
            <a:r>
              <a:rPr lang="fi-FI" sz="4000" b="1" i="1" dirty="0" err="1" smtClean="0">
                <a:solidFill>
                  <a:schemeClr val="tx1"/>
                </a:solidFill>
              </a:rPr>
              <a:t>take</a:t>
            </a:r>
            <a:r>
              <a:rPr lang="fi-FI" sz="4000" b="1" i="1" dirty="0" smtClean="0">
                <a:solidFill>
                  <a:schemeClr val="tx1"/>
                </a:solidFill>
              </a:rPr>
              <a:t> </a:t>
            </a:r>
            <a:r>
              <a:rPr lang="fi-FI" sz="4000" i="1" dirty="0" err="1" smtClean="0">
                <a:solidFill>
                  <a:schemeClr val="tx1"/>
                </a:solidFill>
              </a:rPr>
              <a:t>the</a:t>
            </a:r>
            <a:r>
              <a:rPr lang="fi-FI" sz="4000" i="1" dirty="0" smtClean="0">
                <a:solidFill>
                  <a:schemeClr val="tx1"/>
                </a:solidFill>
              </a:rPr>
              <a:t> </a:t>
            </a:r>
            <a:r>
              <a:rPr lang="fi-FI" sz="4000" i="1" dirty="0" err="1" smtClean="0">
                <a:solidFill>
                  <a:schemeClr val="tx1"/>
                </a:solidFill>
              </a:rPr>
              <a:t>car</a:t>
            </a:r>
            <a:r>
              <a:rPr lang="fi-FI" sz="4000" i="1" dirty="0" smtClean="0">
                <a:solidFill>
                  <a:schemeClr val="tx1"/>
                </a:solidFill>
              </a:rPr>
              <a:t> </a:t>
            </a:r>
            <a:r>
              <a:rPr lang="fi-FI" sz="4000" i="1" dirty="0" err="1" smtClean="0">
                <a:solidFill>
                  <a:schemeClr val="tx1"/>
                </a:solidFill>
              </a:rPr>
              <a:t>this</a:t>
            </a:r>
            <a:r>
              <a:rPr lang="fi-FI" sz="4000" i="1" dirty="0" smtClean="0">
                <a:solidFill>
                  <a:schemeClr val="tx1"/>
                </a:solidFill>
              </a:rPr>
              <a:t> </a:t>
            </a:r>
            <a:r>
              <a:rPr lang="fi-FI" sz="4000" i="1" dirty="0" err="1" smtClean="0">
                <a:solidFill>
                  <a:schemeClr val="tx1"/>
                </a:solidFill>
              </a:rPr>
              <a:t>time</a:t>
            </a:r>
            <a:r>
              <a:rPr lang="fi-FI" sz="4000" i="1" dirty="0" smtClean="0">
                <a:solidFill>
                  <a:schemeClr val="tx1"/>
                </a:solidFill>
              </a:rPr>
              <a:t> </a:t>
            </a:r>
            <a:r>
              <a:rPr lang="fi-FI" sz="4000" i="1" dirty="0" err="1" smtClean="0">
                <a:solidFill>
                  <a:schemeClr val="tx1"/>
                </a:solidFill>
              </a:rPr>
              <a:t>but</a:t>
            </a:r>
            <a:r>
              <a:rPr lang="fi-FI" sz="4000" i="1" dirty="0" smtClean="0">
                <a:solidFill>
                  <a:schemeClr val="tx1"/>
                </a:solidFill>
              </a:rPr>
              <a:t> </a:t>
            </a:r>
            <a:r>
              <a:rPr lang="fi-FI" sz="4000" i="1" dirty="0" err="1" smtClean="0">
                <a:solidFill>
                  <a:schemeClr val="tx1"/>
                </a:solidFill>
              </a:rPr>
              <a:t>walk</a:t>
            </a:r>
            <a:r>
              <a:rPr lang="fi-FI" sz="4000" i="1" dirty="0" smtClean="0">
                <a:solidFill>
                  <a:schemeClr val="tx1"/>
                </a:solidFill>
              </a:rPr>
              <a:t> 	</a:t>
            </a:r>
            <a:r>
              <a:rPr lang="fi-FI" sz="4000" i="1" dirty="0" err="1" smtClean="0">
                <a:solidFill>
                  <a:schemeClr val="tx1"/>
                </a:solidFill>
              </a:rPr>
              <a:t>instead</a:t>
            </a:r>
            <a:r>
              <a:rPr lang="fi-FI" sz="4000" i="1" dirty="0" smtClean="0">
                <a:solidFill>
                  <a:schemeClr val="tx1"/>
                </a:solidFill>
              </a:rPr>
              <a:t>.</a:t>
            </a:r>
            <a:endParaRPr lang="fi-FI" sz="4000" i="1" dirty="0">
              <a:solidFill>
                <a:schemeClr val="tx1"/>
              </a:solidFill>
            </a:endParaRPr>
          </a:p>
        </p:txBody>
      </p:sp>
      <p:graphicFrame>
        <p:nvGraphicFramePr>
          <p:cNvPr id="5" name="Taulukko 4"/>
          <p:cNvGraphicFramePr>
            <a:graphicFrameLocks noGrp="1"/>
          </p:cNvGraphicFramePr>
          <p:nvPr>
            <p:extLst/>
          </p:nvPr>
        </p:nvGraphicFramePr>
        <p:xfrm>
          <a:off x="429384" y="980728"/>
          <a:ext cx="687892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dirty="0" smtClean="0"/>
                        <a:t>Usein mikäli</a:t>
                      </a:r>
                      <a:r>
                        <a:rPr lang="fi-FI" sz="2800" baseline="0" dirty="0" smtClean="0"/>
                        <a:t> </a:t>
                      </a:r>
                      <a:r>
                        <a:rPr lang="fi-FI" sz="2800" dirty="0" smtClean="0"/>
                        <a:t>verbiä edeltää toinen verbi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422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510128" y="332656"/>
            <a:ext cx="8229600" cy="710952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’to’ + infinitiivi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34415" y="1691680"/>
            <a:ext cx="8391088" cy="4257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2800" dirty="0" smtClean="0"/>
              <a:t>Haluan, että kuuntelet heitä tarkasti.=</a:t>
            </a:r>
          </a:p>
          <a:p>
            <a:pPr marL="0" indent="0">
              <a:buNone/>
            </a:pPr>
            <a:r>
              <a:rPr lang="fi-FI" sz="3400" i="1" dirty="0" smtClean="0">
                <a:solidFill>
                  <a:schemeClr val="tx1"/>
                </a:solidFill>
              </a:rPr>
              <a:t>	</a:t>
            </a:r>
            <a:r>
              <a:rPr lang="fi-FI" i="1" dirty="0" smtClean="0">
                <a:solidFill>
                  <a:schemeClr val="tx1"/>
                </a:solidFill>
              </a:rPr>
              <a:t>I </a:t>
            </a:r>
            <a:r>
              <a:rPr lang="fi-FI" b="1" i="1" dirty="0" err="1" smtClean="0">
                <a:solidFill>
                  <a:schemeClr val="tx1"/>
                </a:solidFill>
              </a:rPr>
              <a:t>want</a:t>
            </a:r>
            <a:r>
              <a:rPr lang="fi-FI" b="1" i="1" dirty="0" smtClean="0">
                <a:solidFill>
                  <a:schemeClr val="tx1"/>
                </a:solidFill>
              </a:rPr>
              <a:t> </a:t>
            </a:r>
            <a:r>
              <a:rPr lang="fi-FI" b="1" i="1" dirty="0" err="1" smtClean="0">
                <a:solidFill>
                  <a:schemeClr val="tx1"/>
                </a:solidFill>
              </a:rPr>
              <a:t>you</a:t>
            </a:r>
            <a:r>
              <a:rPr lang="fi-FI" b="1" i="1" dirty="0" smtClean="0">
                <a:solidFill>
                  <a:schemeClr val="tx1"/>
                </a:solidFill>
              </a:rPr>
              <a:t> to listen</a:t>
            </a:r>
            <a:r>
              <a:rPr lang="fi-FI" i="1" dirty="0" smtClean="0">
                <a:solidFill>
                  <a:schemeClr val="tx1"/>
                </a:solidFill>
              </a:rPr>
              <a:t> to </a:t>
            </a:r>
            <a:r>
              <a:rPr lang="fi-FI" i="1" dirty="0" err="1" smtClean="0">
                <a:solidFill>
                  <a:schemeClr val="tx1"/>
                </a:solidFill>
              </a:rPr>
              <a:t>them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carefully</a:t>
            </a:r>
            <a:r>
              <a:rPr lang="fi-FI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i-FI" sz="2800" dirty="0" smtClean="0"/>
              <a:t>Ole kiltti ja muistuta minua, että harjoittelen viulun soittoa. =</a:t>
            </a:r>
            <a:endParaRPr lang="fi-FI" sz="2800" dirty="0"/>
          </a:p>
          <a:p>
            <a:pPr marL="0" indent="0">
              <a:buNone/>
            </a:pPr>
            <a:r>
              <a:rPr lang="fi-FI" sz="3400" i="1" dirty="0" smtClean="0">
                <a:solidFill>
                  <a:schemeClr val="tx1"/>
                </a:solidFill>
              </a:rPr>
              <a:t>	</a:t>
            </a:r>
            <a:r>
              <a:rPr lang="fi-FI" i="1" dirty="0" err="1" smtClean="0">
                <a:solidFill>
                  <a:schemeClr val="tx1"/>
                </a:solidFill>
              </a:rPr>
              <a:t>Please</a:t>
            </a:r>
            <a:r>
              <a:rPr lang="fi-FI" i="1" dirty="0" smtClean="0">
                <a:solidFill>
                  <a:schemeClr val="tx1"/>
                </a:solidFill>
              </a:rPr>
              <a:t>, </a:t>
            </a:r>
            <a:r>
              <a:rPr lang="fi-FI" b="1" i="1" dirty="0" err="1" smtClean="0">
                <a:solidFill>
                  <a:schemeClr val="tx1"/>
                </a:solidFill>
              </a:rPr>
              <a:t>remind</a:t>
            </a:r>
            <a:r>
              <a:rPr lang="fi-FI" b="1" i="1" dirty="0" smtClean="0">
                <a:solidFill>
                  <a:schemeClr val="tx1"/>
                </a:solidFill>
              </a:rPr>
              <a:t> me to </a:t>
            </a:r>
            <a:r>
              <a:rPr lang="fi-FI" b="1" i="1" dirty="0" err="1" smtClean="0">
                <a:solidFill>
                  <a:schemeClr val="tx1"/>
                </a:solidFill>
              </a:rPr>
              <a:t>practise</a:t>
            </a:r>
            <a:r>
              <a:rPr lang="fi-FI" b="1" i="1" dirty="0" smtClean="0">
                <a:solidFill>
                  <a:schemeClr val="tx1"/>
                </a:solidFill>
              </a:rPr>
              <a:t> </a:t>
            </a:r>
            <a:r>
              <a:rPr lang="fi-FI" i="1" dirty="0" smtClean="0">
                <a:solidFill>
                  <a:schemeClr val="tx1"/>
                </a:solidFill>
              </a:rPr>
              <a:t>playing </a:t>
            </a:r>
            <a:r>
              <a:rPr lang="fi-FI" i="1" dirty="0" err="1" smtClean="0">
                <a:solidFill>
                  <a:schemeClr val="tx1"/>
                </a:solidFill>
              </a:rPr>
              <a:t>the</a:t>
            </a:r>
            <a:r>
              <a:rPr lang="fi-FI" i="1" dirty="0" smtClean="0">
                <a:solidFill>
                  <a:schemeClr val="tx1"/>
                </a:solidFill>
              </a:rPr>
              <a:t> 	</a:t>
            </a:r>
            <a:r>
              <a:rPr lang="fi-FI" i="1" dirty="0" err="1" smtClean="0">
                <a:solidFill>
                  <a:schemeClr val="tx1"/>
                </a:solidFill>
              </a:rPr>
              <a:t>violin</a:t>
            </a:r>
            <a:r>
              <a:rPr lang="fi-FI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i-FI" sz="2800" dirty="0" smtClean="0"/>
              <a:t>Opas odotti kaikkien kerääntyvän ympärilleen ennen kuin alkoi puhua. =</a:t>
            </a:r>
            <a:endParaRPr lang="fi-FI" sz="2800" dirty="0"/>
          </a:p>
          <a:p>
            <a:pPr marL="0" indent="0">
              <a:buNone/>
            </a:pPr>
            <a:r>
              <a:rPr lang="fi-FI" sz="3400" i="1" dirty="0" smtClean="0">
                <a:solidFill>
                  <a:schemeClr val="tx1"/>
                </a:solidFill>
              </a:rPr>
              <a:t>	</a:t>
            </a:r>
            <a:r>
              <a:rPr lang="fi-FI" i="1" dirty="0" err="1" smtClean="0">
                <a:solidFill>
                  <a:schemeClr val="tx1"/>
                </a:solidFill>
              </a:rPr>
              <a:t>The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guide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b="1" i="1" dirty="0" err="1" smtClean="0">
                <a:solidFill>
                  <a:schemeClr val="tx1"/>
                </a:solidFill>
              </a:rPr>
              <a:t>waited</a:t>
            </a:r>
            <a:r>
              <a:rPr lang="fi-FI" b="1" i="1" dirty="0" smtClean="0">
                <a:solidFill>
                  <a:schemeClr val="tx1"/>
                </a:solidFill>
              </a:rPr>
              <a:t> for </a:t>
            </a:r>
            <a:r>
              <a:rPr lang="fi-FI" b="1" i="1" dirty="0" err="1" smtClean="0">
                <a:solidFill>
                  <a:schemeClr val="tx1"/>
                </a:solidFill>
              </a:rPr>
              <a:t>everyone</a:t>
            </a:r>
            <a:r>
              <a:rPr lang="fi-FI" b="1" i="1" dirty="0" smtClean="0">
                <a:solidFill>
                  <a:schemeClr val="tx1"/>
                </a:solidFill>
              </a:rPr>
              <a:t> to </a:t>
            </a:r>
            <a:r>
              <a:rPr lang="fi-FI" b="1" i="1" dirty="0" err="1" smtClean="0">
                <a:solidFill>
                  <a:schemeClr val="tx1"/>
                </a:solidFill>
              </a:rPr>
              <a:t>gather</a:t>
            </a:r>
            <a:r>
              <a:rPr lang="fi-FI" b="1" i="1" dirty="0" smtClean="0">
                <a:solidFill>
                  <a:schemeClr val="tx1"/>
                </a:solidFill>
              </a:rPr>
              <a:t> 	</a:t>
            </a:r>
            <a:r>
              <a:rPr lang="fi-FI" i="1" dirty="0" err="1" smtClean="0">
                <a:solidFill>
                  <a:schemeClr val="tx1"/>
                </a:solidFill>
              </a:rPr>
              <a:t>around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her</a:t>
            </a:r>
            <a:r>
              <a:rPr lang="fi-FI" i="1" dirty="0" smtClean="0">
                <a:solidFill>
                  <a:schemeClr val="tx1"/>
                </a:solidFill>
              </a:rPr>
              <a:t>/</a:t>
            </a:r>
            <a:r>
              <a:rPr lang="fi-FI" i="1" dirty="0" err="1" smtClean="0">
                <a:solidFill>
                  <a:schemeClr val="tx1"/>
                </a:solidFill>
              </a:rPr>
              <a:t>him</a:t>
            </a:r>
            <a:r>
              <a:rPr lang="fi-FI" i="1" dirty="0" smtClean="0">
                <a:solidFill>
                  <a:schemeClr val="tx1"/>
                </a:solidFill>
              </a:rPr>
              <a:t>  </a:t>
            </a:r>
            <a:r>
              <a:rPr lang="fi-FI" i="1" dirty="0" err="1" smtClean="0">
                <a:solidFill>
                  <a:schemeClr val="tx1"/>
                </a:solidFill>
              </a:rPr>
              <a:t>before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she</a:t>
            </a:r>
            <a:r>
              <a:rPr lang="fi-FI" i="1" dirty="0" smtClean="0">
                <a:solidFill>
                  <a:schemeClr val="tx1"/>
                </a:solidFill>
              </a:rPr>
              <a:t>/he </a:t>
            </a:r>
            <a:r>
              <a:rPr lang="fi-FI" i="1" dirty="0" err="1" smtClean="0">
                <a:solidFill>
                  <a:schemeClr val="tx1"/>
                </a:solidFill>
              </a:rPr>
              <a:t>started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talking</a:t>
            </a:r>
            <a:r>
              <a:rPr lang="fi-FI" i="1" dirty="0" smtClean="0">
                <a:solidFill>
                  <a:schemeClr val="tx1"/>
                </a:solidFill>
              </a:rPr>
              <a:t>. </a:t>
            </a:r>
          </a:p>
        </p:txBody>
      </p:sp>
      <p:graphicFrame>
        <p:nvGraphicFramePr>
          <p:cNvPr id="5" name="Taulukko 4"/>
          <p:cNvGraphicFramePr>
            <a:graphicFrameLocks noGrp="1"/>
          </p:cNvGraphicFramePr>
          <p:nvPr>
            <p:extLst/>
          </p:nvPr>
        </p:nvGraphicFramePr>
        <p:xfrm>
          <a:off x="429384" y="980728"/>
          <a:ext cx="795904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9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dirty="0" smtClean="0"/>
                        <a:t>Myös rakenteessa</a:t>
                      </a:r>
                      <a:r>
                        <a:rPr lang="fi-FI" sz="2800" baseline="0" dirty="0" smtClean="0"/>
                        <a:t> verbi + objekti + to + infinitiivi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44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510128" y="332656"/>
            <a:ext cx="8229600" cy="710952"/>
          </a:xfrm>
        </p:spPr>
        <p:txBody>
          <a:bodyPr>
            <a:normAutofit/>
          </a:bodyPr>
          <a:lstStyle/>
          <a:p>
            <a:r>
              <a:rPr lang="fi-FI" sz="3200" dirty="0" smtClean="0"/>
              <a:t>’to’ + infinitiivi</a:t>
            </a:r>
            <a:endParaRPr lang="fi-FI" sz="3200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29384" y="2060848"/>
            <a:ext cx="8391088" cy="439248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i-FI" sz="4200" i="1" dirty="0" smtClean="0">
                <a:solidFill>
                  <a:schemeClr val="tx1"/>
                </a:solidFill>
              </a:rPr>
              <a:t>It </a:t>
            </a:r>
            <a:r>
              <a:rPr lang="fi-FI" sz="4200" i="1" dirty="0" err="1" smtClean="0">
                <a:solidFill>
                  <a:schemeClr val="tx1"/>
                </a:solidFill>
              </a:rPr>
              <a:t>was</a:t>
            </a:r>
            <a:r>
              <a:rPr lang="fi-FI" sz="4200" i="1" dirty="0" smtClean="0">
                <a:solidFill>
                  <a:schemeClr val="tx1"/>
                </a:solidFill>
              </a:rPr>
              <a:t> </a:t>
            </a:r>
            <a:r>
              <a:rPr lang="fi-FI" sz="4200" i="1" dirty="0" err="1" smtClean="0">
                <a:solidFill>
                  <a:schemeClr val="tx1"/>
                </a:solidFill>
              </a:rPr>
              <a:t>thought</a:t>
            </a:r>
            <a:r>
              <a:rPr lang="fi-FI" sz="4200" i="1" dirty="0" smtClean="0">
                <a:solidFill>
                  <a:schemeClr val="tx1"/>
                </a:solidFill>
              </a:rPr>
              <a:t> (</a:t>
            </a:r>
            <a:r>
              <a:rPr lang="fi-FI" sz="4200" i="1" dirty="0" err="1" smtClean="0">
                <a:solidFill>
                  <a:schemeClr val="tx1"/>
                </a:solidFill>
              </a:rPr>
              <a:t>that</a:t>
            </a:r>
            <a:r>
              <a:rPr lang="fi-FI" sz="4200" i="1" dirty="0" smtClean="0">
                <a:solidFill>
                  <a:schemeClr val="tx1"/>
                </a:solidFill>
              </a:rPr>
              <a:t>) I </a:t>
            </a:r>
            <a:r>
              <a:rPr lang="fi-FI" sz="4200" i="1" dirty="0" err="1" smtClean="0">
                <a:solidFill>
                  <a:schemeClr val="tx1"/>
                </a:solidFill>
              </a:rPr>
              <a:t>was</a:t>
            </a:r>
            <a:r>
              <a:rPr lang="fi-FI" sz="4200" i="1" dirty="0" smtClean="0">
                <a:solidFill>
                  <a:schemeClr val="tx1"/>
                </a:solidFill>
              </a:rPr>
              <a:t> a </a:t>
            </a:r>
            <a:r>
              <a:rPr lang="fi-FI" sz="4200" i="1" dirty="0" err="1" smtClean="0">
                <a:solidFill>
                  <a:schemeClr val="tx1"/>
                </a:solidFill>
              </a:rPr>
              <a:t>model</a:t>
            </a:r>
            <a:r>
              <a:rPr lang="fi-FI" sz="4200" i="1" dirty="0" smtClean="0">
                <a:solidFill>
                  <a:schemeClr val="tx1"/>
                </a:solidFill>
              </a:rPr>
              <a:t>. &gt; </a:t>
            </a:r>
          </a:p>
          <a:p>
            <a:pPr marL="0" indent="0">
              <a:buNone/>
            </a:pPr>
            <a:r>
              <a:rPr lang="fi-FI" sz="4800" i="1" dirty="0" smtClean="0">
                <a:solidFill>
                  <a:schemeClr val="tx1"/>
                </a:solidFill>
              </a:rPr>
              <a:t>	I </a:t>
            </a:r>
            <a:r>
              <a:rPr lang="fi-FI" sz="4800" b="1" i="1" dirty="0" err="1" smtClean="0">
                <a:solidFill>
                  <a:schemeClr val="tx1"/>
                </a:solidFill>
              </a:rPr>
              <a:t>was</a:t>
            </a:r>
            <a:r>
              <a:rPr lang="fi-FI" sz="4800" b="1" i="1" dirty="0" smtClean="0">
                <a:solidFill>
                  <a:schemeClr val="tx1"/>
                </a:solidFill>
              </a:rPr>
              <a:t> </a:t>
            </a:r>
            <a:r>
              <a:rPr lang="fi-FI" sz="4800" b="1" i="1" dirty="0" err="1" smtClean="0">
                <a:solidFill>
                  <a:schemeClr val="tx1"/>
                </a:solidFill>
              </a:rPr>
              <a:t>thought</a:t>
            </a:r>
            <a:r>
              <a:rPr lang="fi-FI" sz="4800" b="1" i="1" dirty="0" smtClean="0">
                <a:solidFill>
                  <a:schemeClr val="tx1"/>
                </a:solidFill>
              </a:rPr>
              <a:t> to </a:t>
            </a:r>
            <a:r>
              <a:rPr lang="fi-FI" sz="4800" b="1" i="1" dirty="0" err="1" smtClean="0">
                <a:solidFill>
                  <a:schemeClr val="tx1"/>
                </a:solidFill>
              </a:rPr>
              <a:t>be</a:t>
            </a:r>
            <a:r>
              <a:rPr lang="fi-FI" sz="4800" b="1" i="1" dirty="0" smtClean="0">
                <a:solidFill>
                  <a:schemeClr val="tx1"/>
                </a:solidFill>
              </a:rPr>
              <a:t> </a:t>
            </a:r>
            <a:r>
              <a:rPr lang="fi-FI" sz="4800" i="1" dirty="0" smtClean="0">
                <a:solidFill>
                  <a:schemeClr val="tx1"/>
                </a:solidFill>
              </a:rPr>
              <a:t>a </a:t>
            </a:r>
            <a:r>
              <a:rPr lang="fi-FI" sz="4800" i="1" dirty="0" err="1" smtClean="0">
                <a:solidFill>
                  <a:schemeClr val="tx1"/>
                </a:solidFill>
              </a:rPr>
              <a:t>model</a:t>
            </a:r>
            <a:r>
              <a:rPr lang="fi-FI" sz="4800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3700" dirty="0" smtClean="0"/>
              <a:t>	= </a:t>
            </a:r>
            <a:r>
              <a:rPr lang="fi-FI" sz="4200" dirty="0" smtClean="0"/>
              <a:t>Minun </a:t>
            </a:r>
            <a:r>
              <a:rPr lang="fi-FI" sz="4200" dirty="0"/>
              <a:t>luultiin olevan malli.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i-FI" sz="4200" i="1" dirty="0" smtClean="0">
                <a:solidFill>
                  <a:schemeClr val="tx1"/>
                </a:solidFill>
              </a:rPr>
              <a:t>It </a:t>
            </a:r>
            <a:r>
              <a:rPr lang="fi-FI" sz="4200" i="1" dirty="0" err="1" smtClean="0">
                <a:solidFill>
                  <a:schemeClr val="tx1"/>
                </a:solidFill>
              </a:rPr>
              <a:t>was</a:t>
            </a:r>
            <a:r>
              <a:rPr lang="fi-FI" sz="4200" i="1" dirty="0" smtClean="0">
                <a:solidFill>
                  <a:schemeClr val="tx1"/>
                </a:solidFill>
              </a:rPr>
              <a:t> </a:t>
            </a:r>
            <a:r>
              <a:rPr lang="fi-FI" sz="4200" i="1" dirty="0" err="1" smtClean="0">
                <a:solidFill>
                  <a:schemeClr val="tx1"/>
                </a:solidFill>
              </a:rPr>
              <a:t>believed</a:t>
            </a:r>
            <a:r>
              <a:rPr lang="fi-FI" sz="4200" i="1" dirty="0" smtClean="0">
                <a:solidFill>
                  <a:schemeClr val="tx1"/>
                </a:solidFill>
              </a:rPr>
              <a:t> </a:t>
            </a:r>
            <a:r>
              <a:rPr lang="fi-FI" sz="4200" i="1" dirty="0" err="1" smtClean="0">
                <a:solidFill>
                  <a:schemeClr val="tx1"/>
                </a:solidFill>
              </a:rPr>
              <a:t>that</a:t>
            </a:r>
            <a:r>
              <a:rPr lang="fi-FI" sz="4200" i="1" dirty="0" smtClean="0">
                <a:solidFill>
                  <a:schemeClr val="tx1"/>
                </a:solidFill>
              </a:rPr>
              <a:t> </a:t>
            </a:r>
            <a:r>
              <a:rPr lang="fi-FI" sz="4200" i="1" dirty="0" err="1" smtClean="0">
                <a:solidFill>
                  <a:schemeClr val="tx1"/>
                </a:solidFill>
              </a:rPr>
              <a:t>the</a:t>
            </a:r>
            <a:r>
              <a:rPr lang="fi-FI" sz="4200" i="1" dirty="0" smtClean="0">
                <a:solidFill>
                  <a:schemeClr val="tx1"/>
                </a:solidFill>
              </a:rPr>
              <a:t> Earth </a:t>
            </a:r>
            <a:r>
              <a:rPr lang="fi-FI" sz="4200" i="1" dirty="0" err="1" smtClean="0">
                <a:solidFill>
                  <a:schemeClr val="tx1"/>
                </a:solidFill>
              </a:rPr>
              <a:t>was</a:t>
            </a:r>
            <a:r>
              <a:rPr lang="fi-FI" sz="4200" i="1" dirty="0" smtClean="0">
                <a:solidFill>
                  <a:schemeClr val="tx1"/>
                </a:solidFill>
              </a:rPr>
              <a:t> </a:t>
            </a:r>
            <a:r>
              <a:rPr lang="fi-FI" sz="4200" i="1" dirty="0" err="1" smtClean="0">
                <a:solidFill>
                  <a:schemeClr val="tx1"/>
                </a:solidFill>
              </a:rPr>
              <a:t>flat</a:t>
            </a:r>
            <a:r>
              <a:rPr lang="fi-FI" sz="4200" i="1" dirty="0" smtClean="0">
                <a:solidFill>
                  <a:schemeClr val="tx1"/>
                </a:solidFill>
              </a:rPr>
              <a:t>. &gt; </a:t>
            </a:r>
          </a:p>
          <a:p>
            <a:pPr marL="0" indent="0">
              <a:buNone/>
            </a:pPr>
            <a:r>
              <a:rPr lang="fi-FI" sz="4800" i="1" dirty="0" smtClean="0">
                <a:solidFill>
                  <a:schemeClr val="tx1"/>
                </a:solidFill>
              </a:rPr>
              <a:t>	</a:t>
            </a:r>
            <a:r>
              <a:rPr lang="fi-FI" sz="4800" i="1" dirty="0" err="1" smtClean="0">
                <a:solidFill>
                  <a:schemeClr val="tx1"/>
                </a:solidFill>
              </a:rPr>
              <a:t>The</a:t>
            </a:r>
            <a:r>
              <a:rPr lang="fi-FI" sz="4800" i="1" dirty="0" smtClean="0">
                <a:solidFill>
                  <a:schemeClr val="tx1"/>
                </a:solidFill>
              </a:rPr>
              <a:t> Earth </a:t>
            </a:r>
            <a:r>
              <a:rPr lang="fi-FI" sz="4800" b="1" i="1" dirty="0" err="1" smtClean="0">
                <a:solidFill>
                  <a:schemeClr val="tx1"/>
                </a:solidFill>
              </a:rPr>
              <a:t>was</a:t>
            </a:r>
            <a:r>
              <a:rPr lang="fi-FI" sz="4800" b="1" i="1" dirty="0" smtClean="0">
                <a:solidFill>
                  <a:schemeClr val="tx1"/>
                </a:solidFill>
              </a:rPr>
              <a:t> </a:t>
            </a:r>
            <a:r>
              <a:rPr lang="fi-FI" sz="4800" b="1" i="1" dirty="0" err="1" smtClean="0">
                <a:solidFill>
                  <a:schemeClr val="tx1"/>
                </a:solidFill>
              </a:rPr>
              <a:t>believed</a:t>
            </a:r>
            <a:r>
              <a:rPr lang="fi-FI" sz="4800" b="1" i="1" dirty="0" smtClean="0">
                <a:solidFill>
                  <a:schemeClr val="tx1"/>
                </a:solidFill>
              </a:rPr>
              <a:t> to </a:t>
            </a:r>
            <a:r>
              <a:rPr lang="fi-FI" sz="4800" b="1" i="1" dirty="0" err="1" smtClean="0">
                <a:solidFill>
                  <a:schemeClr val="tx1"/>
                </a:solidFill>
              </a:rPr>
              <a:t>be</a:t>
            </a:r>
            <a:r>
              <a:rPr lang="fi-FI" sz="4800" b="1" i="1" dirty="0" smtClean="0">
                <a:solidFill>
                  <a:schemeClr val="tx1"/>
                </a:solidFill>
              </a:rPr>
              <a:t> </a:t>
            </a:r>
            <a:r>
              <a:rPr lang="fi-FI" sz="4800" i="1" dirty="0" err="1" smtClean="0">
                <a:solidFill>
                  <a:schemeClr val="tx1"/>
                </a:solidFill>
              </a:rPr>
              <a:t>flat</a:t>
            </a:r>
            <a:r>
              <a:rPr lang="fi-FI" sz="4800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3700" dirty="0" smtClean="0"/>
              <a:t>	= </a:t>
            </a:r>
            <a:r>
              <a:rPr lang="fi-FI" sz="4200" dirty="0" smtClean="0"/>
              <a:t>Maapallon uskottiin olevan litteä.</a:t>
            </a:r>
            <a:endParaRPr lang="fi-FI" sz="4200" dirty="0"/>
          </a:p>
          <a:p>
            <a:pPr marL="0" indent="0">
              <a:spcBef>
                <a:spcPts val="1200"/>
              </a:spcBef>
              <a:buNone/>
            </a:pPr>
            <a:r>
              <a:rPr lang="fi-FI" sz="4200" i="1" dirty="0" smtClean="0">
                <a:solidFill>
                  <a:schemeClr val="tx1"/>
                </a:solidFill>
              </a:rPr>
              <a:t>It is </a:t>
            </a:r>
            <a:r>
              <a:rPr lang="fi-FI" sz="4200" i="1" dirty="0" err="1" smtClean="0">
                <a:solidFill>
                  <a:schemeClr val="tx1"/>
                </a:solidFill>
              </a:rPr>
              <a:t>assumed</a:t>
            </a:r>
            <a:r>
              <a:rPr lang="fi-FI" sz="4200" i="1" dirty="0" smtClean="0">
                <a:solidFill>
                  <a:schemeClr val="tx1"/>
                </a:solidFill>
              </a:rPr>
              <a:t> </a:t>
            </a:r>
            <a:r>
              <a:rPr lang="fi-FI" sz="4200" i="1" dirty="0" err="1" smtClean="0">
                <a:solidFill>
                  <a:schemeClr val="tx1"/>
                </a:solidFill>
              </a:rPr>
              <a:t>that</a:t>
            </a:r>
            <a:r>
              <a:rPr lang="fi-FI" sz="4200" i="1" dirty="0" smtClean="0">
                <a:solidFill>
                  <a:schemeClr val="tx1"/>
                </a:solidFill>
              </a:rPr>
              <a:t> </a:t>
            </a:r>
            <a:r>
              <a:rPr lang="fi-FI" sz="4200" i="1" dirty="0" err="1" smtClean="0">
                <a:solidFill>
                  <a:schemeClr val="tx1"/>
                </a:solidFill>
              </a:rPr>
              <a:t>his</a:t>
            </a:r>
            <a:r>
              <a:rPr lang="fi-FI" sz="4200" i="1" dirty="0" smtClean="0">
                <a:solidFill>
                  <a:schemeClr val="tx1"/>
                </a:solidFill>
              </a:rPr>
              <a:t> </a:t>
            </a:r>
            <a:r>
              <a:rPr lang="fi-FI" sz="4200" i="1" dirty="0" err="1" smtClean="0">
                <a:solidFill>
                  <a:schemeClr val="tx1"/>
                </a:solidFill>
              </a:rPr>
              <a:t>witness</a:t>
            </a:r>
            <a:r>
              <a:rPr lang="fi-FI" sz="4200" i="1" dirty="0" smtClean="0">
                <a:solidFill>
                  <a:schemeClr val="tx1"/>
                </a:solidFill>
              </a:rPr>
              <a:t> </a:t>
            </a:r>
            <a:r>
              <a:rPr lang="fi-FI" sz="4200" i="1" dirty="0" err="1" smtClean="0">
                <a:solidFill>
                  <a:schemeClr val="tx1"/>
                </a:solidFill>
              </a:rPr>
              <a:t>statement</a:t>
            </a:r>
            <a:r>
              <a:rPr lang="fi-FI" sz="4200" i="1" dirty="0" smtClean="0">
                <a:solidFill>
                  <a:schemeClr val="tx1"/>
                </a:solidFill>
              </a:rPr>
              <a:t> is </a:t>
            </a:r>
            <a:r>
              <a:rPr lang="fi-FI" sz="4200" i="1" dirty="0" err="1" smtClean="0">
                <a:solidFill>
                  <a:schemeClr val="tx1"/>
                </a:solidFill>
              </a:rPr>
              <a:t>true</a:t>
            </a:r>
            <a:r>
              <a:rPr lang="fi-FI" sz="4200" i="1" dirty="0" smtClean="0">
                <a:solidFill>
                  <a:schemeClr val="tx1"/>
                </a:solidFill>
              </a:rPr>
              <a:t>. &gt; </a:t>
            </a:r>
          </a:p>
          <a:p>
            <a:pPr marL="0" indent="0">
              <a:buNone/>
            </a:pPr>
            <a:r>
              <a:rPr lang="fi-FI" sz="4800" i="1" dirty="0" smtClean="0">
                <a:solidFill>
                  <a:schemeClr val="tx1"/>
                </a:solidFill>
              </a:rPr>
              <a:t>	</a:t>
            </a:r>
            <a:r>
              <a:rPr lang="fi-FI" sz="4800" i="1" dirty="0" err="1" smtClean="0">
                <a:solidFill>
                  <a:schemeClr val="tx1"/>
                </a:solidFill>
              </a:rPr>
              <a:t>His</a:t>
            </a:r>
            <a:r>
              <a:rPr lang="fi-FI" sz="4800" i="1" dirty="0" smtClean="0">
                <a:solidFill>
                  <a:schemeClr val="tx1"/>
                </a:solidFill>
              </a:rPr>
              <a:t> </a:t>
            </a:r>
            <a:r>
              <a:rPr lang="fi-FI" sz="4800" i="1" dirty="0" err="1" smtClean="0">
                <a:solidFill>
                  <a:schemeClr val="tx1"/>
                </a:solidFill>
              </a:rPr>
              <a:t>witness</a:t>
            </a:r>
            <a:r>
              <a:rPr lang="fi-FI" sz="4800" i="1" dirty="0" smtClean="0">
                <a:solidFill>
                  <a:schemeClr val="tx1"/>
                </a:solidFill>
              </a:rPr>
              <a:t> </a:t>
            </a:r>
            <a:r>
              <a:rPr lang="fi-FI" sz="4800" i="1" dirty="0" err="1" smtClean="0">
                <a:solidFill>
                  <a:schemeClr val="tx1"/>
                </a:solidFill>
              </a:rPr>
              <a:t>statement</a:t>
            </a:r>
            <a:r>
              <a:rPr lang="fi-FI" sz="4800" i="1" dirty="0" smtClean="0">
                <a:solidFill>
                  <a:schemeClr val="tx1"/>
                </a:solidFill>
              </a:rPr>
              <a:t> </a:t>
            </a:r>
            <a:r>
              <a:rPr lang="fi-FI" sz="4800" b="1" i="1" dirty="0" smtClean="0">
                <a:solidFill>
                  <a:schemeClr val="tx1"/>
                </a:solidFill>
              </a:rPr>
              <a:t>is </a:t>
            </a:r>
            <a:r>
              <a:rPr lang="fi-FI" sz="4800" b="1" i="1" dirty="0" err="1" smtClean="0">
                <a:solidFill>
                  <a:schemeClr val="tx1"/>
                </a:solidFill>
              </a:rPr>
              <a:t>assumed</a:t>
            </a:r>
            <a:r>
              <a:rPr lang="fi-FI" sz="4800" b="1" i="1" dirty="0" smtClean="0">
                <a:solidFill>
                  <a:schemeClr val="tx1"/>
                </a:solidFill>
              </a:rPr>
              <a:t> to </a:t>
            </a:r>
            <a:r>
              <a:rPr lang="fi-FI" sz="4800" b="1" i="1" dirty="0" err="1" smtClean="0">
                <a:solidFill>
                  <a:schemeClr val="tx1"/>
                </a:solidFill>
              </a:rPr>
              <a:t>be</a:t>
            </a:r>
            <a:r>
              <a:rPr lang="fi-FI" sz="4800" b="1" i="1" dirty="0" smtClean="0">
                <a:solidFill>
                  <a:schemeClr val="tx1"/>
                </a:solidFill>
              </a:rPr>
              <a:t> </a:t>
            </a:r>
            <a:r>
              <a:rPr lang="fi-FI" sz="4800" i="1" dirty="0" err="1" smtClean="0">
                <a:solidFill>
                  <a:schemeClr val="tx1"/>
                </a:solidFill>
              </a:rPr>
              <a:t>true</a:t>
            </a:r>
            <a:r>
              <a:rPr lang="fi-FI" sz="4800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3700" dirty="0" smtClean="0"/>
              <a:t>	= </a:t>
            </a:r>
            <a:r>
              <a:rPr lang="fi-FI" sz="4200" dirty="0" smtClean="0"/>
              <a:t>Hänen todistajanlausuntonsa oletetaan olevan totta.</a:t>
            </a:r>
            <a:endParaRPr lang="fi-FI" sz="4200" dirty="0"/>
          </a:p>
        </p:txBody>
      </p:sp>
      <p:graphicFrame>
        <p:nvGraphicFramePr>
          <p:cNvPr id="5" name="Taulukko 4"/>
          <p:cNvGraphicFramePr>
            <a:graphicFrameLocks noGrp="1"/>
          </p:cNvGraphicFramePr>
          <p:nvPr>
            <p:extLst/>
          </p:nvPr>
        </p:nvGraphicFramePr>
        <p:xfrm>
          <a:off x="429384" y="980728"/>
          <a:ext cx="795904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9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dirty="0" smtClean="0"/>
                        <a:t>Ilmaistaessa</a:t>
                      </a:r>
                      <a:r>
                        <a:rPr lang="fi-FI" sz="2800" baseline="0" dirty="0" smtClean="0"/>
                        <a:t> mielipidettä passiivissa (</a:t>
                      </a:r>
                      <a:r>
                        <a:rPr lang="fi-FI" sz="2800" baseline="0" dirty="0" err="1" smtClean="0"/>
                        <a:t>that</a:t>
                      </a:r>
                      <a:r>
                        <a:rPr lang="fi-FI" sz="2800" baseline="0" dirty="0" smtClean="0"/>
                        <a:t>-lauseen sijasta)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75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510128" y="332656"/>
            <a:ext cx="8229600" cy="710952"/>
          </a:xfrm>
        </p:spPr>
        <p:txBody>
          <a:bodyPr>
            <a:normAutofit/>
          </a:bodyPr>
          <a:lstStyle/>
          <a:p>
            <a:r>
              <a:rPr lang="fi-FI" sz="3200" dirty="0" smtClean="0"/>
              <a:t>’to’ + infinitiivi</a:t>
            </a:r>
            <a:endParaRPr lang="fi-FI" sz="3200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29384" y="2438792"/>
            <a:ext cx="8310344" cy="4806984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endParaRPr lang="fi-FI" sz="2600" i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>
                <a:solidFill>
                  <a:schemeClr val="tx1"/>
                </a:solidFill>
              </a:rPr>
              <a:t>captain</a:t>
            </a:r>
            <a:r>
              <a:rPr lang="fi-FI" sz="2600" i="1" dirty="0">
                <a:solidFill>
                  <a:schemeClr val="tx1"/>
                </a:solidFill>
              </a:rPr>
              <a:t> is </a:t>
            </a:r>
            <a:r>
              <a:rPr lang="fi-FI" sz="2600" i="1" dirty="0" err="1">
                <a:solidFill>
                  <a:schemeClr val="tx1"/>
                </a:solidFill>
              </a:rPr>
              <a:t>supposed</a:t>
            </a:r>
            <a:r>
              <a:rPr lang="fi-FI" sz="2600" i="1" dirty="0">
                <a:solidFill>
                  <a:schemeClr val="tx1"/>
                </a:solidFill>
              </a:rPr>
              <a:t> to </a:t>
            </a:r>
            <a:r>
              <a:rPr lang="fi-FI" sz="2600" i="1" dirty="0" err="1">
                <a:solidFill>
                  <a:schemeClr val="tx1"/>
                </a:solidFill>
              </a:rPr>
              <a:t>be</a:t>
            </a:r>
            <a:r>
              <a:rPr lang="fi-FI" sz="2600" i="1" dirty="0">
                <a:solidFill>
                  <a:schemeClr val="tx1"/>
                </a:solidFill>
              </a:rPr>
              <a:t> </a:t>
            </a:r>
            <a:r>
              <a:rPr lang="fi-FI" sz="2600" i="1" u="sng" dirty="0" err="1">
                <a:solidFill>
                  <a:schemeClr val="tx1"/>
                </a:solidFill>
              </a:rPr>
              <a:t>the</a:t>
            </a:r>
            <a:r>
              <a:rPr lang="fi-FI" sz="2600" i="1" u="sng" dirty="0">
                <a:solidFill>
                  <a:schemeClr val="tx1"/>
                </a:solidFill>
              </a:rPr>
              <a:t> </a:t>
            </a:r>
            <a:r>
              <a:rPr lang="fi-FI" sz="2600" i="1" u="sng" dirty="0" err="1">
                <a:solidFill>
                  <a:schemeClr val="tx1"/>
                </a:solidFill>
              </a:rPr>
              <a:t>last</a:t>
            </a:r>
            <a:r>
              <a:rPr lang="fi-FI" sz="2600" i="1" u="sng" dirty="0">
                <a:solidFill>
                  <a:schemeClr val="tx1"/>
                </a:solidFill>
              </a:rPr>
              <a:t> person </a:t>
            </a:r>
            <a:r>
              <a:rPr lang="fi-FI" sz="2600" i="1" u="sng" dirty="0" err="1">
                <a:solidFill>
                  <a:schemeClr val="tx1"/>
                </a:solidFill>
              </a:rPr>
              <a:t>who</a:t>
            </a:r>
            <a:r>
              <a:rPr lang="fi-FI" sz="2600" i="1" u="sng" dirty="0">
                <a:solidFill>
                  <a:schemeClr val="tx1"/>
                </a:solidFill>
              </a:rPr>
              <a:t> </a:t>
            </a:r>
            <a:r>
              <a:rPr lang="fi-FI" sz="2600" i="1" u="sng" dirty="0" err="1">
                <a:solidFill>
                  <a:schemeClr val="tx1"/>
                </a:solidFill>
              </a:rPr>
              <a:t>leaves</a:t>
            </a:r>
            <a:r>
              <a:rPr lang="fi-FI" sz="2600" i="1" u="sng" dirty="0">
                <a:solidFill>
                  <a:schemeClr val="tx1"/>
                </a:solidFill>
              </a:rPr>
              <a:t> </a:t>
            </a:r>
            <a:r>
              <a:rPr lang="fi-FI" sz="2600" i="1" dirty="0" err="1">
                <a:solidFill>
                  <a:schemeClr val="tx1"/>
                </a:solidFill>
              </a:rPr>
              <a:t>the</a:t>
            </a:r>
            <a:r>
              <a:rPr lang="fi-FI" sz="2600" i="1" dirty="0">
                <a:solidFill>
                  <a:schemeClr val="tx1"/>
                </a:solidFill>
              </a:rPr>
              <a:t> </a:t>
            </a:r>
            <a:r>
              <a:rPr lang="fi-FI" sz="2600" i="1" dirty="0" err="1">
                <a:solidFill>
                  <a:schemeClr val="tx1"/>
                </a:solidFill>
              </a:rPr>
              <a:t>ship</a:t>
            </a:r>
            <a:r>
              <a:rPr lang="fi-FI" sz="2600" i="1" dirty="0">
                <a:solidFill>
                  <a:schemeClr val="tx1"/>
                </a:solidFill>
              </a:rPr>
              <a:t>. &gt; 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fi-FI" sz="2600" i="1" dirty="0">
                <a:solidFill>
                  <a:schemeClr val="tx1"/>
                </a:solidFill>
              </a:rPr>
              <a:t>	</a:t>
            </a:r>
            <a:r>
              <a:rPr lang="fi-FI" sz="3000" i="1" dirty="0" err="1" smtClean="0">
                <a:solidFill>
                  <a:schemeClr val="tx1"/>
                </a:solidFill>
              </a:rPr>
              <a:t>The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>
                <a:solidFill>
                  <a:schemeClr val="tx1"/>
                </a:solidFill>
              </a:rPr>
              <a:t>captain</a:t>
            </a:r>
            <a:r>
              <a:rPr lang="fi-FI" sz="3000" i="1" dirty="0">
                <a:solidFill>
                  <a:schemeClr val="tx1"/>
                </a:solidFill>
              </a:rPr>
              <a:t> is </a:t>
            </a:r>
            <a:r>
              <a:rPr lang="fi-FI" sz="3000" i="1" dirty="0" err="1">
                <a:solidFill>
                  <a:schemeClr val="tx1"/>
                </a:solidFill>
              </a:rPr>
              <a:t>supposed</a:t>
            </a:r>
            <a:r>
              <a:rPr lang="fi-FI" sz="3000" i="1" dirty="0">
                <a:solidFill>
                  <a:schemeClr val="tx1"/>
                </a:solidFill>
              </a:rPr>
              <a:t> to </a:t>
            </a:r>
            <a:r>
              <a:rPr lang="fi-FI" sz="3000" i="1" dirty="0" err="1">
                <a:solidFill>
                  <a:schemeClr val="tx1"/>
                </a:solidFill>
              </a:rPr>
              <a:t>be</a:t>
            </a:r>
            <a:r>
              <a:rPr lang="fi-FI" sz="3000" i="1" dirty="0">
                <a:solidFill>
                  <a:schemeClr val="tx1"/>
                </a:solidFill>
              </a:rPr>
              <a:t> </a:t>
            </a:r>
            <a:endParaRPr lang="fi-FI" sz="3000" i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sz="3000" b="1" i="1" dirty="0">
                <a:solidFill>
                  <a:schemeClr val="tx1"/>
                </a:solidFill>
              </a:rPr>
              <a:t>	</a:t>
            </a:r>
            <a:r>
              <a:rPr lang="fi-FI" sz="3000" b="1" i="1" dirty="0" err="1" smtClean="0">
                <a:solidFill>
                  <a:schemeClr val="tx1"/>
                </a:solidFill>
              </a:rPr>
              <a:t>the</a:t>
            </a:r>
            <a:r>
              <a:rPr lang="fi-FI" sz="3000" b="1" i="1" dirty="0" smtClean="0">
                <a:solidFill>
                  <a:schemeClr val="tx1"/>
                </a:solidFill>
              </a:rPr>
              <a:t> </a:t>
            </a:r>
            <a:r>
              <a:rPr lang="fi-FI" sz="3000" b="1" i="1" dirty="0" err="1">
                <a:solidFill>
                  <a:schemeClr val="tx1"/>
                </a:solidFill>
              </a:rPr>
              <a:t>last</a:t>
            </a:r>
            <a:r>
              <a:rPr lang="fi-FI" sz="3000" b="1" i="1" dirty="0">
                <a:solidFill>
                  <a:schemeClr val="tx1"/>
                </a:solidFill>
              </a:rPr>
              <a:t> person to </a:t>
            </a:r>
            <a:r>
              <a:rPr lang="fi-FI" sz="3000" b="1" i="1" dirty="0" err="1">
                <a:solidFill>
                  <a:schemeClr val="tx1"/>
                </a:solidFill>
              </a:rPr>
              <a:t>leave</a:t>
            </a:r>
            <a:r>
              <a:rPr lang="fi-FI" sz="3000" b="1" i="1" dirty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the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>
                <a:solidFill>
                  <a:schemeClr val="tx1"/>
                </a:solidFill>
              </a:rPr>
              <a:t>ship</a:t>
            </a:r>
            <a:r>
              <a:rPr lang="fi-FI" sz="3000" i="1" dirty="0">
                <a:solidFill>
                  <a:schemeClr val="tx1"/>
                </a:solidFill>
              </a:rPr>
              <a:t>. </a:t>
            </a:r>
            <a:r>
              <a:rPr lang="fi-FI" sz="2600" dirty="0"/>
              <a:t>	</a:t>
            </a:r>
            <a:endParaRPr lang="fi-FI" sz="2600" dirty="0" smtClean="0"/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fi-FI" sz="2600" dirty="0"/>
              <a:t>	</a:t>
            </a:r>
            <a:r>
              <a:rPr lang="fi-FI" sz="2600" dirty="0" smtClean="0"/>
              <a:t>= Kapteenin </a:t>
            </a:r>
            <a:r>
              <a:rPr lang="fi-FI" sz="2600" dirty="0"/>
              <a:t>oletetaan olevan viimeinen henkilö, joka </a:t>
            </a:r>
            <a:r>
              <a:rPr lang="fi-FI" sz="2600" dirty="0" smtClean="0"/>
              <a:t>	jättää laivan.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fi-FI" sz="2600" dirty="0"/>
              <a:t>	</a:t>
            </a:r>
            <a:r>
              <a:rPr lang="fi-FI" sz="2600" dirty="0" smtClean="0"/>
              <a:t>							→</a:t>
            </a:r>
            <a:endParaRPr lang="fi-FI" sz="2600" dirty="0"/>
          </a:p>
        </p:txBody>
      </p:sp>
      <p:graphicFrame>
        <p:nvGraphicFramePr>
          <p:cNvPr id="5" name="Taulukko 4"/>
          <p:cNvGraphicFramePr>
            <a:graphicFrameLocks noGrp="1"/>
          </p:cNvGraphicFramePr>
          <p:nvPr>
            <p:extLst/>
          </p:nvPr>
        </p:nvGraphicFramePr>
        <p:xfrm>
          <a:off x="403773" y="1268760"/>
          <a:ext cx="795904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9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4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600" dirty="0" smtClean="0"/>
                        <a:t>Relatiivilauseen korvaamiseksi, jos korrelaattina</a:t>
                      </a:r>
                      <a:r>
                        <a:rPr lang="fi-FI" sz="2600" baseline="0" dirty="0" smtClean="0"/>
                        <a:t> on superlatiivi, </a:t>
                      </a:r>
                      <a:r>
                        <a:rPr lang="fi-FI" sz="2600" baseline="0" dirty="0" err="1" smtClean="0"/>
                        <a:t>järj.luku</a:t>
                      </a:r>
                      <a:r>
                        <a:rPr lang="fi-FI" sz="2600" baseline="0" dirty="0" smtClean="0"/>
                        <a:t>,</a:t>
                      </a:r>
                      <a:r>
                        <a:rPr lang="fi-FI" sz="2600" i="1" baseline="0" dirty="0" smtClean="0"/>
                        <a:t> ’</a:t>
                      </a:r>
                      <a:r>
                        <a:rPr lang="fi-FI" sz="2600" i="1" baseline="0" dirty="0" err="1" smtClean="0"/>
                        <a:t>first</a:t>
                      </a:r>
                      <a:r>
                        <a:rPr lang="fi-FI" sz="2600" i="1" baseline="0" dirty="0" smtClean="0"/>
                        <a:t>’</a:t>
                      </a:r>
                      <a:r>
                        <a:rPr lang="fi-FI" sz="2600" i="0" baseline="0" dirty="0" smtClean="0"/>
                        <a:t>, </a:t>
                      </a:r>
                      <a:r>
                        <a:rPr lang="fi-FI" sz="2600" i="1" baseline="0" dirty="0" smtClean="0"/>
                        <a:t>’</a:t>
                      </a:r>
                      <a:r>
                        <a:rPr lang="fi-FI" sz="2600" i="1" baseline="0" dirty="0" err="1" smtClean="0"/>
                        <a:t>last</a:t>
                      </a:r>
                      <a:r>
                        <a:rPr lang="fi-FI" sz="2600" i="1" baseline="0" dirty="0" smtClean="0"/>
                        <a:t>’</a:t>
                      </a:r>
                      <a:r>
                        <a:rPr lang="fi-FI" sz="2600" i="0" baseline="0" dirty="0" smtClean="0"/>
                        <a:t>,</a:t>
                      </a:r>
                      <a:r>
                        <a:rPr lang="fi-FI" sz="2600" i="1" baseline="0" dirty="0" smtClean="0"/>
                        <a:t> ’</a:t>
                      </a:r>
                      <a:r>
                        <a:rPr lang="fi-FI" sz="2600" i="1" baseline="0" dirty="0" err="1" smtClean="0"/>
                        <a:t>next</a:t>
                      </a:r>
                      <a:r>
                        <a:rPr lang="fi-FI" sz="2600" i="1" baseline="0" dirty="0" smtClean="0"/>
                        <a:t>’ </a:t>
                      </a:r>
                      <a:r>
                        <a:rPr lang="fi-FI" sz="2600" i="0" baseline="0" dirty="0" smtClean="0"/>
                        <a:t>tai</a:t>
                      </a:r>
                      <a:r>
                        <a:rPr lang="fi-FI" sz="2600" i="1" baseline="0" dirty="0" smtClean="0"/>
                        <a:t> ’</a:t>
                      </a:r>
                      <a:r>
                        <a:rPr lang="fi-FI" sz="2600" i="1" baseline="0" dirty="0" err="1" smtClean="0"/>
                        <a:t>only</a:t>
                      </a:r>
                      <a:r>
                        <a:rPr lang="fi-FI" sz="2600" i="1" baseline="0" dirty="0" smtClean="0"/>
                        <a:t>’</a:t>
                      </a:r>
                      <a:endParaRPr lang="fi-FI" sz="2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83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510128" y="332656"/>
            <a:ext cx="8229600" cy="710952"/>
          </a:xfrm>
        </p:spPr>
        <p:txBody>
          <a:bodyPr>
            <a:normAutofit/>
          </a:bodyPr>
          <a:lstStyle/>
          <a:p>
            <a:r>
              <a:rPr lang="fi-FI" sz="3200" dirty="0" smtClean="0"/>
              <a:t>’to’ + infinitiivi</a:t>
            </a:r>
            <a:endParaRPr lang="fi-FI" sz="3200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29384" y="2132855"/>
            <a:ext cx="8310344" cy="505723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fi-FI" sz="2600" i="1" dirty="0" err="1" smtClean="0">
                <a:solidFill>
                  <a:schemeClr val="tx1"/>
                </a:solidFill>
              </a:rPr>
              <a:t>Yuri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>
                <a:solidFill>
                  <a:schemeClr val="tx1"/>
                </a:solidFill>
              </a:rPr>
              <a:t>Gagarin </a:t>
            </a:r>
            <a:r>
              <a:rPr lang="fi-FI" sz="2600" i="1" dirty="0" err="1">
                <a:solidFill>
                  <a:schemeClr val="tx1"/>
                </a:solidFill>
              </a:rPr>
              <a:t>was</a:t>
            </a:r>
            <a:r>
              <a:rPr lang="fi-FI" sz="2600" i="1" dirty="0">
                <a:solidFill>
                  <a:schemeClr val="tx1"/>
                </a:solidFill>
              </a:rPr>
              <a:t> </a:t>
            </a:r>
            <a:r>
              <a:rPr lang="fi-FI" sz="2600" i="1" u="sng" dirty="0" err="1">
                <a:solidFill>
                  <a:schemeClr val="tx1"/>
                </a:solidFill>
              </a:rPr>
              <a:t>the</a:t>
            </a:r>
            <a:r>
              <a:rPr lang="fi-FI" sz="2600" i="1" u="sng" dirty="0">
                <a:solidFill>
                  <a:schemeClr val="tx1"/>
                </a:solidFill>
              </a:rPr>
              <a:t> </a:t>
            </a:r>
            <a:r>
              <a:rPr lang="fi-FI" sz="2600" i="1" u="sng" dirty="0" err="1">
                <a:solidFill>
                  <a:schemeClr val="tx1"/>
                </a:solidFill>
              </a:rPr>
              <a:t>first</a:t>
            </a:r>
            <a:r>
              <a:rPr lang="fi-FI" sz="2600" i="1" u="sng" dirty="0">
                <a:solidFill>
                  <a:schemeClr val="tx1"/>
                </a:solidFill>
              </a:rPr>
              <a:t> </a:t>
            </a:r>
            <a:r>
              <a:rPr lang="fi-FI" sz="2600" i="1" u="sng" dirty="0" err="1">
                <a:solidFill>
                  <a:schemeClr val="tx1"/>
                </a:solidFill>
              </a:rPr>
              <a:t>human</a:t>
            </a:r>
            <a:r>
              <a:rPr lang="fi-FI" sz="2600" i="1" u="sng" dirty="0">
                <a:solidFill>
                  <a:schemeClr val="tx1"/>
                </a:solidFill>
              </a:rPr>
              <a:t> </a:t>
            </a:r>
            <a:r>
              <a:rPr lang="fi-FI" sz="2600" i="1" u="sng" dirty="0" err="1">
                <a:solidFill>
                  <a:schemeClr val="tx1"/>
                </a:solidFill>
              </a:rPr>
              <a:t>who</a:t>
            </a:r>
            <a:r>
              <a:rPr lang="fi-FI" sz="2600" i="1" u="sng" dirty="0">
                <a:solidFill>
                  <a:schemeClr val="tx1"/>
                </a:solidFill>
              </a:rPr>
              <a:t> </a:t>
            </a:r>
            <a:r>
              <a:rPr lang="fi-FI" sz="2600" i="1" u="sng" dirty="0" err="1">
                <a:solidFill>
                  <a:schemeClr val="tx1"/>
                </a:solidFill>
              </a:rPr>
              <a:t>journeyed</a:t>
            </a:r>
            <a:r>
              <a:rPr lang="fi-FI" sz="2600" i="1" u="sng" dirty="0">
                <a:solidFill>
                  <a:schemeClr val="tx1"/>
                </a:solidFill>
              </a:rPr>
              <a:t> </a:t>
            </a:r>
            <a:r>
              <a:rPr lang="fi-FI" sz="2600" i="1" dirty="0">
                <a:solidFill>
                  <a:schemeClr val="tx1"/>
                </a:solidFill>
              </a:rPr>
              <a:t>into </a:t>
            </a:r>
            <a:r>
              <a:rPr lang="fi-FI" sz="2600" i="1" dirty="0" err="1">
                <a:solidFill>
                  <a:schemeClr val="tx1"/>
                </a:solidFill>
              </a:rPr>
              <a:t>outer</a:t>
            </a:r>
            <a:r>
              <a:rPr lang="fi-FI" sz="2600" i="1" dirty="0">
                <a:solidFill>
                  <a:schemeClr val="tx1"/>
                </a:solidFill>
              </a:rPr>
              <a:t> </a:t>
            </a:r>
            <a:r>
              <a:rPr lang="fi-FI" sz="2600" i="1" dirty="0" err="1">
                <a:solidFill>
                  <a:schemeClr val="tx1"/>
                </a:solidFill>
              </a:rPr>
              <a:t>space</a:t>
            </a:r>
            <a:r>
              <a:rPr lang="fi-FI" sz="2600" i="1" dirty="0">
                <a:solidFill>
                  <a:schemeClr val="tx1"/>
                </a:solidFill>
              </a:rPr>
              <a:t>. &gt; 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sz="2600" i="1" dirty="0">
                <a:solidFill>
                  <a:schemeClr val="tx1"/>
                </a:solidFill>
              </a:rPr>
              <a:t>	</a:t>
            </a:r>
            <a:r>
              <a:rPr lang="fi-FI" sz="3000" i="1" dirty="0" err="1">
                <a:solidFill>
                  <a:schemeClr val="tx1"/>
                </a:solidFill>
              </a:rPr>
              <a:t>Yuri</a:t>
            </a:r>
            <a:r>
              <a:rPr lang="fi-FI" sz="3000" i="1" dirty="0">
                <a:solidFill>
                  <a:schemeClr val="tx1"/>
                </a:solidFill>
              </a:rPr>
              <a:t> Gagarin </a:t>
            </a:r>
            <a:r>
              <a:rPr lang="fi-FI" sz="3000" i="1" dirty="0" err="1">
                <a:solidFill>
                  <a:schemeClr val="tx1"/>
                </a:solidFill>
              </a:rPr>
              <a:t>was</a:t>
            </a:r>
            <a:r>
              <a:rPr lang="fi-FI" sz="3000" i="1" dirty="0">
                <a:solidFill>
                  <a:schemeClr val="tx1"/>
                </a:solidFill>
              </a:rPr>
              <a:t> </a:t>
            </a:r>
            <a:r>
              <a:rPr lang="fi-FI" sz="3000" b="1" i="1" dirty="0" err="1">
                <a:solidFill>
                  <a:schemeClr val="tx1"/>
                </a:solidFill>
              </a:rPr>
              <a:t>the</a:t>
            </a:r>
            <a:r>
              <a:rPr lang="fi-FI" sz="3000" b="1" i="1" dirty="0">
                <a:solidFill>
                  <a:schemeClr val="tx1"/>
                </a:solidFill>
              </a:rPr>
              <a:t> </a:t>
            </a:r>
            <a:r>
              <a:rPr lang="fi-FI" sz="3000" b="1" i="1" dirty="0" err="1">
                <a:solidFill>
                  <a:schemeClr val="tx1"/>
                </a:solidFill>
              </a:rPr>
              <a:t>first</a:t>
            </a:r>
            <a:r>
              <a:rPr lang="fi-FI" sz="3000" b="1" i="1" dirty="0">
                <a:solidFill>
                  <a:schemeClr val="tx1"/>
                </a:solidFill>
              </a:rPr>
              <a:t> </a:t>
            </a:r>
            <a:r>
              <a:rPr lang="fi-FI" sz="3000" b="1" i="1" dirty="0" err="1">
                <a:solidFill>
                  <a:schemeClr val="tx1"/>
                </a:solidFill>
              </a:rPr>
              <a:t>human</a:t>
            </a:r>
            <a:r>
              <a:rPr lang="fi-FI" sz="3000" b="1" i="1" dirty="0">
                <a:solidFill>
                  <a:schemeClr val="tx1"/>
                </a:solidFill>
              </a:rPr>
              <a:t> to </a:t>
            </a:r>
            <a:r>
              <a:rPr lang="fi-FI" sz="3000" b="1" i="1" dirty="0" err="1">
                <a:solidFill>
                  <a:schemeClr val="tx1"/>
                </a:solidFill>
              </a:rPr>
              <a:t>journey</a:t>
            </a:r>
            <a:r>
              <a:rPr lang="fi-FI" sz="3000" b="1" i="1" dirty="0">
                <a:solidFill>
                  <a:schemeClr val="tx1"/>
                </a:solidFill>
              </a:rPr>
              <a:t> </a:t>
            </a:r>
            <a:r>
              <a:rPr lang="fi-FI" sz="3000" b="1" i="1" dirty="0" smtClean="0">
                <a:solidFill>
                  <a:schemeClr val="tx1"/>
                </a:solidFill>
              </a:rPr>
              <a:t>	</a:t>
            </a:r>
            <a:r>
              <a:rPr lang="fi-FI" sz="3000" i="1" dirty="0" smtClean="0">
                <a:solidFill>
                  <a:schemeClr val="tx1"/>
                </a:solidFill>
              </a:rPr>
              <a:t>into </a:t>
            </a:r>
            <a:r>
              <a:rPr lang="fi-FI" sz="3000" i="1" dirty="0" err="1" smtClean="0">
                <a:solidFill>
                  <a:schemeClr val="tx1"/>
                </a:solidFill>
              </a:rPr>
              <a:t>outer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>
                <a:solidFill>
                  <a:schemeClr val="tx1"/>
                </a:solidFill>
              </a:rPr>
              <a:t>space</a:t>
            </a:r>
            <a:r>
              <a:rPr lang="fi-FI" sz="3000" i="1" dirty="0">
                <a:solidFill>
                  <a:schemeClr val="tx1"/>
                </a:solidFill>
              </a:rPr>
              <a:t>. </a:t>
            </a:r>
            <a:r>
              <a:rPr lang="fi-FI" sz="3000" dirty="0"/>
              <a:t>	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sz="2600" dirty="0"/>
              <a:t>	</a:t>
            </a:r>
            <a:r>
              <a:rPr lang="fi-FI" sz="2600" dirty="0" smtClean="0"/>
              <a:t>= Juri </a:t>
            </a:r>
            <a:r>
              <a:rPr lang="fi-FI" sz="2600" dirty="0"/>
              <a:t>Gagarin oli ensimmäinen ihminen, joka matkasi </a:t>
            </a:r>
            <a:r>
              <a:rPr lang="fi-FI" sz="2600" dirty="0" smtClean="0"/>
              <a:t>	ulkoavaruuteen.</a:t>
            </a:r>
          </a:p>
          <a:p>
            <a:pPr marL="0" indent="0">
              <a:lnSpc>
                <a:spcPct val="80000"/>
              </a:lnSpc>
              <a:spcBef>
                <a:spcPts val="2400"/>
              </a:spcBef>
              <a:buNone/>
            </a:pPr>
            <a:r>
              <a:rPr lang="fi-FI" sz="2600" i="1" dirty="0" err="1" smtClean="0">
                <a:solidFill>
                  <a:schemeClr val="tx1"/>
                </a:solidFill>
              </a:rPr>
              <a:t>What</a:t>
            </a:r>
            <a:r>
              <a:rPr lang="fi-FI" sz="2600" i="1" dirty="0" smtClean="0">
                <a:solidFill>
                  <a:schemeClr val="tx1"/>
                </a:solidFill>
              </a:rPr>
              <a:t> is </a:t>
            </a:r>
            <a:r>
              <a:rPr lang="fi-FI" sz="2600" i="1" u="sng" dirty="0" err="1" smtClean="0">
                <a:solidFill>
                  <a:schemeClr val="tx1"/>
                </a:solidFill>
              </a:rPr>
              <a:t>the</a:t>
            </a:r>
            <a:r>
              <a:rPr lang="fi-FI" sz="2600" i="1" u="sng" dirty="0" smtClean="0">
                <a:solidFill>
                  <a:schemeClr val="tx1"/>
                </a:solidFill>
              </a:rPr>
              <a:t> </a:t>
            </a:r>
            <a:r>
              <a:rPr lang="fi-FI" sz="2600" i="1" u="sng" dirty="0" err="1" smtClean="0">
                <a:solidFill>
                  <a:schemeClr val="tx1"/>
                </a:solidFill>
              </a:rPr>
              <a:t>next</a:t>
            </a:r>
            <a:r>
              <a:rPr lang="fi-FI" sz="2600" i="1" u="sng" dirty="0" smtClean="0">
                <a:solidFill>
                  <a:schemeClr val="tx1"/>
                </a:solidFill>
              </a:rPr>
              <a:t> </a:t>
            </a:r>
            <a:r>
              <a:rPr lang="fi-FI" sz="2600" i="1" u="sng" dirty="0" err="1" smtClean="0">
                <a:solidFill>
                  <a:schemeClr val="tx1"/>
                </a:solidFill>
              </a:rPr>
              <a:t>issue</a:t>
            </a:r>
            <a:r>
              <a:rPr lang="fi-FI" sz="2600" i="1" u="sng" dirty="0" smtClean="0">
                <a:solidFill>
                  <a:schemeClr val="tx1"/>
                </a:solidFill>
              </a:rPr>
              <a:t> </a:t>
            </a:r>
            <a:r>
              <a:rPr lang="fi-FI" sz="2600" i="1" u="sng" dirty="0" err="1" smtClean="0">
                <a:solidFill>
                  <a:schemeClr val="tx1"/>
                </a:solidFill>
              </a:rPr>
              <a:t>that</a:t>
            </a:r>
            <a:r>
              <a:rPr lang="fi-FI" sz="2600" i="1" u="sng" dirty="0" smtClean="0">
                <a:solidFill>
                  <a:schemeClr val="tx1"/>
                </a:solidFill>
              </a:rPr>
              <a:t> </a:t>
            </a:r>
            <a:r>
              <a:rPr lang="fi-FI" sz="2600" i="1" u="sng" dirty="0" err="1" smtClean="0">
                <a:solidFill>
                  <a:schemeClr val="tx1"/>
                </a:solidFill>
              </a:rPr>
              <a:t>we</a:t>
            </a:r>
            <a:r>
              <a:rPr lang="fi-FI" sz="2600" i="1" u="sng" dirty="0" smtClean="0">
                <a:solidFill>
                  <a:schemeClr val="tx1"/>
                </a:solidFill>
              </a:rPr>
              <a:t> </a:t>
            </a:r>
            <a:r>
              <a:rPr lang="fi-FI" sz="2600" i="1" u="sng" dirty="0" err="1" smtClean="0">
                <a:solidFill>
                  <a:schemeClr val="tx1"/>
                </a:solidFill>
              </a:rPr>
              <a:t>must</a:t>
            </a:r>
            <a:r>
              <a:rPr lang="fi-FI" sz="2600" i="1" u="sng" dirty="0" smtClean="0">
                <a:solidFill>
                  <a:schemeClr val="tx1"/>
                </a:solidFill>
              </a:rPr>
              <a:t> </a:t>
            </a:r>
            <a:r>
              <a:rPr lang="fi-FI" sz="2600" i="1" u="sng" dirty="0" err="1" smtClean="0">
                <a:solidFill>
                  <a:schemeClr val="tx1"/>
                </a:solidFill>
              </a:rPr>
              <a:t>address</a:t>
            </a:r>
            <a:r>
              <a:rPr lang="fi-FI" sz="2600" i="1" dirty="0" smtClean="0">
                <a:solidFill>
                  <a:schemeClr val="tx1"/>
                </a:solidFill>
              </a:rPr>
              <a:t>? &gt; 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sz="2600" i="1" dirty="0" smtClean="0">
                <a:solidFill>
                  <a:schemeClr val="tx1"/>
                </a:solidFill>
              </a:rPr>
              <a:t>	</a:t>
            </a:r>
            <a:r>
              <a:rPr lang="fi-FI" sz="3000" i="1" dirty="0" err="1" smtClean="0">
                <a:solidFill>
                  <a:schemeClr val="tx1"/>
                </a:solidFill>
              </a:rPr>
              <a:t>What</a:t>
            </a:r>
            <a:r>
              <a:rPr lang="fi-FI" sz="3000" i="1" dirty="0" smtClean="0">
                <a:solidFill>
                  <a:schemeClr val="tx1"/>
                </a:solidFill>
              </a:rPr>
              <a:t> is </a:t>
            </a:r>
            <a:r>
              <a:rPr lang="fi-FI" sz="3000" b="1" i="1" dirty="0" err="1" smtClean="0">
                <a:solidFill>
                  <a:schemeClr val="tx1"/>
                </a:solidFill>
              </a:rPr>
              <a:t>the</a:t>
            </a:r>
            <a:r>
              <a:rPr lang="fi-FI" sz="3000" b="1" i="1" dirty="0" smtClean="0">
                <a:solidFill>
                  <a:schemeClr val="tx1"/>
                </a:solidFill>
              </a:rPr>
              <a:t> </a:t>
            </a:r>
            <a:r>
              <a:rPr lang="fi-FI" sz="3000" b="1" i="1" dirty="0" err="1" smtClean="0">
                <a:solidFill>
                  <a:schemeClr val="tx1"/>
                </a:solidFill>
              </a:rPr>
              <a:t>next</a:t>
            </a:r>
            <a:r>
              <a:rPr lang="fi-FI" sz="3000" b="1" i="1" dirty="0" smtClean="0">
                <a:solidFill>
                  <a:schemeClr val="tx1"/>
                </a:solidFill>
              </a:rPr>
              <a:t> </a:t>
            </a:r>
            <a:r>
              <a:rPr lang="fi-FI" sz="3000" b="1" i="1" dirty="0" err="1" smtClean="0">
                <a:solidFill>
                  <a:schemeClr val="tx1"/>
                </a:solidFill>
              </a:rPr>
              <a:t>issue</a:t>
            </a:r>
            <a:r>
              <a:rPr lang="fi-FI" sz="3000" b="1" i="1" dirty="0" smtClean="0">
                <a:solidFill>
                  <a:schemeClr val="tx1"/>
                </a:solidFill>
              </a:rPr>
              <a:t> to </a:t>
            </a:r>
            <a:r>
              <a:rPr lang="fi-FI" sz="3000" b="1" i="1" dirty="0" err="1" smtClean="0">
                <a:solidFill>
                  <a:schemeClr val="tx1"/>
                </a:solidFill>
              </a:rPr>
              <a:t>address</a:t>
            </a:r>
            <a:r>
              <a:rPr lang="fi-FI" sz="3000" i="1" dirty="0">
                <a:solidFill>
                  <a:schemeClr val="tx1"/>
                </a:solidFill>
              </a:rPr>
              <a:t>?</a:t>
            </a:r>
            <a:endParaRPr lang="fi-FI" sz="3000" i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sz="2600" dirty="0" smtClean="0"/>
              <a:t>	= Mikä on seuraava asia, jota meidän pitää käsitellä?</a:t>
            </a:r>
            <a:endParaRPr lang="fi-FI" sz="2600" dirty="0"/>
          </a:p>
        </p:txBody>
      </p:sp>
      <p:graphicFrame>
        <p:nvGraphicFramePr>
          <p:cNvPr id="5" name="Taulukko 4"/>
          <p:cNvGraphicFramePr>
            <a:graphicFrameLocks noGrp="1"/>
          </p:cNvGraphicFramePr>
          <p:nvPr>
            <p:extLst/>
          </p:nvPr>
        </p:nvGraphicFramePr>
        <p:xfrm>
          <a:off x="429384" y="980728"/>
          <a:ext cx="795904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9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4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400" dirty="0" smtClean="0"/>
                        <a:t>Relatiivilauseen korvaamiseksi, jos korrelaattina</a:t>
                      </a:r>
                      <a:r>
                        <a:rPr lang="fi-FI" sz="2400" baseline="0" dirty="0" smtClean="0"/>
                        <a:t> on superlatiivi, </a:t>
                      </a:r>
                      <a:r>
                        <a:rPr lang="fi-FI" sz="2400" baseline="0" dirty="0" err="1" smtClean="0"/>
                        <a:t>järj.luku</a:t>
                      </a:r>
                      <a:r>
                        <a:rPr lang="fi-FI" sz="2400" baseline="0" dirty="0" smtClean="0"/>
                        <a:t>,</a:t>
                      </a:r>
                      <a:r>
                        <a:rPr lang="fi-FI" sz="2400" i="1" baseline="0" dirty="0" smtClean="0"/>
                        <a:t> ’</a:t>
                      </a:r>
                      <a:r>
                        <a:rPr lang="fi-FI" sz="2400" i="1" baseline="0" dirty="0" err="1" smtClean="0"/>
                        <a:t>first</a:t>
                      </a:r>
                      <a:r>
                        <a:rPr lang="fi-FI" sz="2400" i="1" baseline="0" dirty="0" smtClean="0"/>
                        <a:t>’</a:t>
                      </a:r>
                      <a:r>
                        <a:rPr lang="fi-FI" sz="2400" i="0" baseline="0" dirty="0" smtClean="0"/>
                        <a:t>, </a:t>
                      </a:r>
                      <a:r>
                        <a:rPr lang="fi-FI" sz="2400" i="1" baseline="0" dirty="0" smtClean="0"/>
                        <a:t>’</a:t>
                      </a:r>
                      <a:r>
                        <a:rPr lang="fi-FI" sz="2400" i="1" baseline="0" dirty="0" err="1" smtClean="0"/>
                        <a:t>last</a:t>
                      </a:r>
                      <a:r>
                        <a:rPr lang="fi-FI" sz="2400" i="1" baseline="0" dirty="0" smtClean="0"/>
                        <a:t>’</a:t>
                      </a:r>
                      <a:r>
                        <a:rPr lang="fi-FI" sz="2400" i="0" baseline="0" dirty="0" smtClean="0"/>
                        <a:t>,</a:t>
                      </a:r>
                      <a:r>
                        <a:rPr lang="fi-FI" sz="2400" i="1" baseline="0" dirty="0" smtClean="0"/>
                        <a:t> ’</a:t>
                      </a:r>
                      <a:r>
                        <a:rPr lang="fi-FI" sz="2400" i="1" baseline="0" dirty="0" err="1" smtClean="0"/>
                        <a:t>next</a:t>
                      </a:r>
                      <a:r>
                        <a:rPr lang="fi-FI" sz="2400" i="1" baseline="0" dirty="0" smtClean="0"/>
                        <a:t>’ </a:t>
                      </a:r>
                      <a:r>
                        <a:rPr lang="fi-FI" sz="2400" i="0" baseline="0" dirty="0" smtClean="0"/>
                        <a:t>tai</a:t>
                      </a:r>
                      <a:r>
                        <a:rPr lang="fi-FI" sz="2400" i="1" baseline="0" dirty="0" smtClean="0"/>
                        <a:t> ’</a:t>
                      </a:r>
                      <a:r>
                        <a:rPr lang="fi-FI" sz="2400" i="1" baseline="0" dirty="0" err="1" smtClean="0"/>
                        <a:t>only</a:t>
                      </a:r>
                      <a:r>
                        <a:rPr lang="fi-FI" sz="2400" i="1" baseline="0" dirty="0" smtClean="0"/>
                        <a:t>’</a:t>
                      </a:r>
                      <a:endParaRPr lang="fi-FI" sz="2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07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510128" y="332656"/>
            <a:ext cx="8229600" cy="710952"/>
          </a:xfrm>
        </p:spPr>
        <p:txBody>
          <a:bodyPr>
            <a:normAutofit/>
          </a:bodyPr>
          <a:lstStyle/>
          <a:p>
            <a:r>
              <a:rPr lang="fi-FI" sz="3200" dirty="0" smtClean="0"/>
              <a:t>’to’ + infinitiivi</a:t>
            </a:r>
            <a:endParaRPr lang="fi-FI" sz="3200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29384" y="2132856"/>
            <a:ext cx="8463096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000" b="1" i="1" dirty="0" smtClean="0">
                <a:solidFill>
                  <a:schemeClr val="tx1"/>
                </a:solidFill>
              </a:rPr>
              <a:t>To </a:t>
            </a:r>
            <a:r>
              <a:rPr lang="fi-FI" sz="3000" b="1" i="1" dirty="0" err="1" smtClean="0">
                <a:solidFill>
                  <a:schemeClr val="tx1"/>
                </a:solidFill>
              </a:rPr>
              <a:t>know</a:t>
            </a:r>
            <a:r>
              <a:rPr lang="fi-FI" sz="3000" b="1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many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languages</a:t>
            </a:r>
            <a:r>
              <a:rPr lang="fi-FI" sz="3000" i="1" dirty="0" smtClean="0">
                <a:solidFill>
                  <a:schemeClr val="tx1"/>
                </a:solidFill>
              </a:rPr>
              <a:t> is </a:t>
            </a:r>
            <a:r>
              <a:rPr lang="fi-FI" sz="3000" i="1" dirty="0" err="1" smtClean="0">
                <a:solidFill>
                  <a:schemeClr val="tx1"/>
                </a:solidFill>
              </a:rPr>
              <a:t>essential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today</a:t>
            </a:r>
            <a:r>
              <a:rPr lang="fi-FI" sz="3000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3000" i="1" dirty="0" err="1" smtClean="0">
                <a:solidFill>
                  <a:schemeClr val="tx1"/>
                </a:solidFill>
              </a:rPr>
              <a:t>It’s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essential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b="1" i="1" dirty="0" smtClean="0">
                <a:solidFill>
                  <a:schemeClr val="tx1"/>
                </a:solidFill>
              </a:rPr>
              <a:t>to </a:t>
            </a:r>
            <a:r>
              <a:rPr lang="fi-FI" sz="3000" b="1" i="1" dirty="0" err="1" smtClean="0">
                <a:solidFill>
                  <a:schemeClr val="tx1"/>
                </a:solidFill>
              </a:rPr>
              <a:t>know</a:t>
            </a:r>
            <a:r>
              <a:rPr lang="fi-FI" sz="3000" b="1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many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languages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today</a:t>
            </a:r>
            <a:r>
              <a:rPr lang="fi-FI" sz="3000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fi-FI" sz="30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3000" b="1" i="1" dirty="0" err="1" smtClean="0">
                <a:solidFill>
                  <a:schemeClr val="tx1"/>
                </a:solidFill>
              </a:rPr>
              <a:t>Not</a:t>
            </a:r>
            <a:r>
              <a:rPr lang="fi-FI" sz="3000" b="1" i="1" dirty="0" smtClean="0">
                <a:solidFill>
                  <a:schemeClr val="tx1"/>
                </a:solidFill>
              </a:rPr>
              <a:t> to </a:t>
            </a:r>
            <a:r>
              <a:rPr lang="fi-FI" sz="3000" b="1" i="1" dirty="0" err="1" smtClean="0">
                <a:solidFill>
                  <a:schemeClr val="tx1"/>
                </a:solidFill>
              </a:rPr>
              <a:t>learn</a:t>
            </a:r>
            <a:r>
              <a:rPr lang="fi-FI" sz="3000" b="1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smtClean="0">
                <a:solidFill>
                  <a:schemeClr val="tx1"/>
                </a:solidFill>
              </a:rPr>
              <a:t>at </a:t>
            </a:r>
            <a:r>
              <a:rPr lang="fi-FI" sz="3000" i="1" dirty="0" err="1" smtClean="0">
                <a:solidFill>
                  <a:schemeClr val="tx1"/>
                </a:solidFill>
              </a:rPr>
              <a:t>least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two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foreign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languages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would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be</a:t>
            </a:r>
            <a:r>
              <a:rPr lang="fi-FI" sz="3000" i="1" dirty="0" smtClean="0">
                <a:solidFill>
                  <a:schemeClr val="tx1"/>
                </a:solidFill>
              </a:rPr>
              <a:t> a </a:t>
            </a:r>
            <a:r>
              <a:rPr lang="fi-FI" sz="3000" i="1" dirty="0" err="1" smtClean="0">
                <a:solidFill>
                  <a:schemeClr val="tx1"/>
                </a:solidFill>
              </a:rPr>
              <a:t>mistake</a:t>
            </a:r>
            <a:r>
              <a:rPr lang="fi-FI" sz="3000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3000" i="1" dirty="0" smtClean="0">
                <a:solidFill>
                  <a:schemeClr val="tx1"/>
                </a:solidFill>
              </a:rPr>
              <a:t>It </a:t>
            </a:r>
            <a:r>
              <a:rPr lang="fi-FI" sz="3000" i="1" dirty="0" err="1" smtClean="0">
                <a:solidFill>
                  <a:schemeClr val="tx1"/>
                </a:solidFill>
              </a:rPr>
              <a:t>would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be</a:t>
            </a:r>
            <a:r>
              <a:rPr lang="fi-FI" sz="3000" i="1" dirty="0" smtClean="0">
                <a:solidFill>
                  <a:schemeClr val="tx1"/>
                </a:solidFill>
              </a:rPr>
              <a:t> a </a:t>
            </a:r>
            <a:r>
              <a:rPr lang="fi-FI" sz="3000" i="1" dirty="0" err="1" smtClean="0">
                <a:solidFill>
                  <a:schemeClr val="tx1"/>
                </a:solidFill>
              </a:rPr>
              <a:t>mistake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b="1" i="1" dirty="0" err="1" smtClean="0">
                <a:solidFill>
                  <a:schemeClr val="tx1"/>
                </a:solidFill>
              </a:rPr>
              <a:t>not</a:t>
            </a:r>
            <a:r>
              <a:rPr lang="fi-FI" sz="3000" b="1" i="1" dirty="0" smtClean="0">
                <a:solidFill>
                  <a:schemeClr val="tx1"/>
                </a:solidFill>
              </a:rPr>
              <a:t> to </a:t>
            </a:r>
            <a:r>
              <a:rPr lang="fi-FI" sz="3000" b="1" i="1" dirty="0" err="1" smtClean="0">
                <a:solidFill>
                  <a:schemeClr val="tx1"/>
                </a:solidFill>
              </a:rPr>
              <a:t>learn</a:t>
            </a:r>
            <a:r>
              <a:rPr lang="fi-FI" sz="3000" b="1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smtClean="0">
                <a:solidFill>
                  <a:schemeClr val="tx1"/>
                </a:solidFill>
              </a:rPr>
              <a:t>at </a:t>
            </a:r>
            <a:r>
              <a:rPr lang="fi-FI" sz="3000" i="1" dirty="0" err="1" smtClean="0">
                <a:solidFill>
                  <a:schemeClr val="tx1"/>
                </a:solidFill>
              </a:rPr>
              <a:t>least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two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foreign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languages</a:t>
            </a:r>
            <a:r>
              <a:rPr lang="fi-FI" sz="3000" i="1" dirty="0" smtClean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5" name="Taulukko 4"/>
          <p:cNvGraphicFramePr>
            <a:graphicFrameLocks noGrp="1"/>
          </p:cNvGraphicFramePr>
          <p:nvPr>
            <p:extLst/>
          </p:nvPr>
        </p:nvGraphicFramePr>
        <p:xfrm>
          <a:off x="429384" y="980728"/>
          <a:ext cx="8247072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dirty="0" smtClean="0"/>
                        <a:t>Mikäli verbirakenne</a:t>
                      </a:r>
                      <a:r>
                        <a:rPr lang="fi-FI" sz="2800" baseline="0" dirty="0" smtClean="0"/>
                        <a:t> on lauseen subjektina tai predikatiivina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683568" y="1948190"/>
            <a:ext cx="1325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accent1"/>
                </a:solidFill>
              </a:rPr>
              <a:t>subjekti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899592" y="3599728"/>
            <a:ext cx="1325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accent1"/>
                </a:solidFill>
              </a:rPr>
              <a:t>subjekti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2627784" y="3068960"/>
            <a:ext cx="1325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accent1"/>
                </a:solidFill>
              </a:rPr>
              <a:t>predikatiivi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4283968" y="5157192"/>
            <a:ext cx="1325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accent1"/>
                </a:solidFill>
              </a:rPr>
              <a:t>predikatiivi</a:t>
            </a:r>
            <a:endParaRPr lang="fi-FI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21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536355" y="260648"/>
            <a:ext cx="8229600" cy="710952"/>
          </a:xfrm>
        </p:spPr>
        <p:txBody>
          <a:bodyPr>
            <a:normAutofit/>
          </a:bodyPr>
          <a:lstStyle/>
          <a:p>
            <a:r>
              <a:rPr lang="fi-FI" sz="3200" dirty="0" err="1" smtClean="0"/>
              <a:t>Remember</a:t>
            </a:r>
            <a:r>
              <a:rPr lang="fi-FI" sz="3200" dirty="0" smtClean="0"/>
              <a:t>!</a:t>
            </a:r>
            <a:endParaRPr lang="fi-FI" sz="3200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395536" y="2060848"/>
            <a:ext cx="8511238" cy="4176464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fi-FI" sz="2600" dirty="0" smtClean="0"/>
              <a:t>Lupasit olla sanomatta sanaakaan kenellekään.=</a:t>
            </a:r>
            <a:endParaRPr lang="fi-FI" sz="2600" dirty="0"/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sz="2800" i="1" dirty="0">
                <a:solidFill>
                  <a:schemeClr val="tx1"/>
                </a:solidFill>
              </a:rPr>
              <a:t>	</a:t>
            </a:r>
            <a:r>
              <a:rPr lang="fi-FI" sz="2800" i="1" dirty="0" err="1" smtClean="0">
                <a:solidFill>
                  <a:schemeClr val="tx1"/>
                </a:solidFill>
              </a:rPr>
              <a:t>You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promised</a:t>
            </a:r>
            <a:r>
              <a:rPr lang="fi-FI" sz="2800" b="1" i="1" dirty="0" smtClean="0">
                <a:solidFill>
                  <a:schemeClr val="tx1"/>
                </a:solidFill>
              </a:rPr>
              <a:t> </a:t>
            </a:r>
            <a:r>
              <a:rPr lang="fi-FI" sz="2800" b="1" i="1" dirty="0" err="1" smtClean="0">
                <a:solidFill>
                  <a:schemeClr val="tx1"/>
                </a:solidFill>
              </a:rPr>
              <a:t>not</a:t>
            </a:r>
            <a:r>
              <a:rPr lang="fi-FI" sz="2800" b="1" i="1" dirty="0" smtClean="0">
                <a:solidFill>
                  <a:schemeClr val="tx1"/>
                </a:solidFill>
              </a:rPr>
              <a:t> to </a:t>
            </a:r>
            <a:r>
              <a:rPr lang="fi-FI" sz="2800" b="1" i="1" dirty="0" err="1" smtClean="0">
                <a:solidFill>
                  <a:schemeClr val="tx1"/>
                </a:solidFill>
              </a:rPr>
              <a:t>say</a:t>
            </a:r>
            <a:r>
              <a:rPr lang="fi-FI" sz="2800" b="1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smtClean="0">
                <a:solidFill>
                  <a:schemeClr val="tx1"/>
                </a:solidFill>
              </a:rPr>
              <a:t>a </a:t>
            </a:r>
            <a:r>
              <a:rPr lang="fi-FI" sz="2800" i="1" dirty="0" err="1" smtClean="0">
                <a:solidFill>
                  <a:schemeClr val="tx1"/>
                </a:solidFill>
              </a:rPr>
              <a:t>word</a:t>
            </a:r>
            <a:r>
              <a:rPr lang="fi-FI" sz="2800" i="1" dirty="0" smtClean="0">
                <a:solidFill>
                  <a:schemeClr val="tx1"/>
                </a:solidFill>
              </a:rPr>
              <a:t> to </a:t>
            </a:r>
            <a:r>
              <a:rPr lang="fi-FI" sz="2800" i="1" dirty="0" err="1" smtClean="0">
                <a:solidFill>
                  <a:schemeClr val="tx1"/>
                </a:solidFill>
              </a:rPr>
              <a:t>anybody</a:t>
            </a:r>
            <a:r>
              <a:rPr lang="fi-FI" sz="2800" i="1" dirty="0" smtClean="0">
                <a:solidFill>
                  <a:schemeClr val="tx1"/>
                </a:solidFill>
              </a:rPr>
              <a:t>.</a:t>
            </a:r>
            <a:endParaRPr lang="fi-FI" sz="2800" i="1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fi-FI" sz="2600" dirty="0" smtClean="0"/>
              <a:t>Vartija varoitti minua menemästä lähemmäs nuotiota. =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sz="2800" i="1" dirty="0">
                <a:solidFill>
                  <a:schemeClr val="tx1"/>
                </a:solidFill>
              </a:rPr>
              <a:t>	</a:t>
            </a:r>
            <a:r>
              <a:rPr lang="fi-FI" sz="2800" i="1" dirty="0" err="1" smtClean="0">
                <a:solidFill>
                  <a:schemeClr val="tx1"/>
                </a:solidFill>
              </a:rPr>
              <a:t>The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guard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warned</a:t>
            </a:r>
            <a:r>
              <a:rPr lang="fi-FI" sz="2800" i="1" dirty="0" smtClean="0">
                <a:solidFill>
                  <a:schemeClr val="tx1"/>
                </a:solidFill>
              </a:rPr>
              <a:t> me </a:t>
            </a:r>
            <a:r>
              <a:rPr lang="fi-FI" sz="2800" b="1" i="1" dirty="0" err="1" smtClean="0">
                <a:solidFill>
                  <a:schemeClr val="tx1"/>
                </a:solidFill>
              </a:rPr>
              <a:t>not</a:t>
            </a:r>
            <a:r>
              <a:rPr lang="fi-FI" sz="2800" b="1" i="1" dirty="0" smtClean="0">
                <a:solidFill>
                  <a:schemeClr val="tx1"/>
                </a:solidFill>
              </a:rPr>
              <a:t> to go </a:t>
            </a:r>
            <a:r>
              <a:rPr lang="fi-FI" sz="2800" i="1" dirty="0" err="1" smtClean="0">
                <a:solidFill>
                  <a:schemeClr val="tx1"/>
                </a:solidFill>
              </a:rPr>
              <a:t>any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closer</a:t>
            </a:r>
            <a:r>
              <a:rPr lang="fi-FI" sz="2800" i="1" dirty="0" smtClean="0">
                <a:solidFill>
                  <a:schemeClr val="tx1"/>
                </a:solidFill>
              </a:rPr>
              <a:t> to 	</a:t>
            </a:r>
            <a:r>
              <a:rPr lang="fi-FI" sz="2800" i="1" dirty="0" err="1" smtClean="0">
                <a:solidFill>
                  <a:schemeClr val="tx1"/>
                </a:solidFill>
              </a:rPr>
              <a:t>the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fire</a:t>
            </a:r>
            <a:r>
              <a:rPr lang="fi-FI" sz="2800" i="1" dirty="0" smtClean="0">
                <a:solidFill>
                  <a:schemeClr val="tx1"/>
                </a:solidFill>
              </a:rPr>
              <a:t>. </a:t>
            </a:r>
            <a:endParaRPr lang="fi-FI" sz="2800" i="1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fi-FI" sz="2600" dirty="0" smtClean="0"/>
              <a:t>Lääkäri kielsi potilasta</a:t>
            </a:r>
            <a:r>
              <a:rPr lang="fi-FI" sz="2600" dirty="0"/>
              <a:t> </a:t>
            </a:r>
            <a:r>
              <a:rPr lang="fi-FI" sz="2600" dirty="0" smtClean="0"/>
              <a:t>koskaan syömästä kalaa. =</a:t>
            </a:r>
            <a:endParaRPr lang="fi-FI" sz="2600" dirty="0"/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sz="2800" i="1" dirty="0">
                <a:solidFill>
                  <a:schemeClr val="tx1"/>
                </a:solidFill>
              </a:rPr>
              <a:t>	</a:t>
            </a:r>
            <a:r>
              <a:rPr lang="fi-FI" sz="2800" i="1" dirty="0" err="1" smtClean="0">
                <a:solidFill>
                  <a:schemeClr val="tx1"/>
                </a:solidFill>
              </a:rPr>
              <a:t>The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doctor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told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the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patient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b="1" i="1" dirty="0" err="1" smtClean="0">
                <a:solidFill>
                  <a:schemeClr val="tx1"/>
                </a:solidFill>
              </a:rPr>
              <a:t>never</a:t>
            </a:r>
            <a:r>
              <a:rPr lang="fi-FI" sz="2800" b="1" i="1" dirty="0" smtClean="0">
                <a:solidFill>
                  <a:schemeClr val="tx1"/>
                </a:solidFill>
              </a:rPr>
              <a:t> to </a:t>
            </a:r>
            <a:r>
              <a:rPr lang="fi-FI" sz="2800" b="1" i="1" dirty="0" err="1" smtClean="0">
                <a:solidFill>
                  <a:schemeClr val="tx1"/>
                </a:solidFill>
              </a:rPr>
              <a:t>eat</a:t>
            </a:r>
            <a:r>
              <a:rPr lang="fi-FI" sz="2800" b="1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fish</a:t>
            </a:r>
            <a:r>
              <a:rPr lang="fi-FI" sz="2800" i="1" dirty="0" smtClean="0">
                <a:solidFill>
                  <a:schemeClr val="tx1"/>
                </a:solidFill>
              </a:rPr>
              <a:t>.</a:t>
            </a:r>
            <a:endParaRPr lang="fi-FI" sz="2800" i="1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fi-FI" sz="2600" dirty="0" smtClean="0"/>
              <a:t>Kehotan sinua olemaan koskaan tekstaamatta ajaessasi. </a:t>
            </a:r>
            <a:r>
              <a:rPr lang="fi-FI" sz="2600" dirty="0"/>
              <a:t>=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sz="2800" i="1" dirty="0">
                <a:solidFill>
                  <a:schemeClr val="tx1"/>
                </a:solidFill>
              </a:rPr>
              <a:t>	I </a:t>
            </a:r>
            <a:r>
              <a:rPr lang="fi-FI" sz="2800" i="1" dirty="0" err="1" smtClean="0">
                <a:solidFill>
                  <a:schemeClr val="tx1"/>
                </a:solidFill>
              </a:rPr>
              <a:t>urge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you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b="1" i="1" dirty="0" err="1" smtClean="0">
                <a:solidFill>
                  <a:schemeClr val="tx1"/>
                </a:solidFill>
              </a:rPr>
              <a:t>never</a:t>
            </a:r>
            <a:r>
              <a:rPr lang="fi-FI" sz="2800" b="1" i="1" dirty="0" smtClean="0">
                <a:solidFill>
                  <a:schemeClr val="tx1"/>
                </a:solidFill>
              </a:rPr>
              <a:t> to </a:t>
            </a:r>
            <a:r>
              <a:rPr lang="fi-FI" sz="2800" b="1" i="1" dirty="0" err="1" smtClean="0">
                <a:solidFill>
                  <a:schemeClr val="tx1"/>
                </a:solidFill>
              </a:rPr>
              <a:t>text</a:t>
            </a:r>
            <a:r>
              <a:rPr lang="fi-FI" sz="2800" b="1" i="1" dirty="0" smtClean="0">
                <a:solidFill>
                  <a:schemeClr val="tx1"/>
                </a:solidFill>
              </a:rPr>
              <a:t> and </a:t>
            </a:r>
            <a:r>
              <a:rPr lang="fi-FI" sz="2800" b="1" i="1" dirty="0" err="1" smtClean="0">
                <a:solidFill>
                  <a:schemeClr val="tx1"/>
                </a:solidFill>
              </a:rPr>
              <a:t>drive</a:t>
            </a:r>
            <a:r>
              <a:rPr lang="fi-FI" sz="2800" b="1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smtClean="0">
                <a:solidFill>
                  <a:schemeClr val="tx1"/>
                </a:solidFill>
              </a:rPr>
              <a:t>at </a:t>
            </a:r>
            <a:r>
              <a:rPr lang="fi-FI" sz="2800" i="1" dirty="0" err="1" smtClean="0">
                <a:solidFill>
                  <a:schemeClr val="tx1"/>
                </a:solidFill>
              </a:rPr>
              <a:t>the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same</a:t>
            </a:r>
            <a:r>
              <a:rPr lang="fi-FI" sz="2800" i="1" dirty="0" smtClean="0">
                <a:solidFill>
                  <a:schemeClr val="tx1"/>
                </a:solidFill>
              </a:rPr>
              <a:t> 	</a:t>
            </a:r>
            <a:r>
              <a:rPr lang="fi-FI" sz="2800" i="1" dirty="0" err="1" smtClean="0">
                <a:solidFill>
                  <a:schemeClr val="tx1"/>
                </a:solidFill>
              </a:rPr>
              <a:t>time</a:t>
            </a:r>
            <a:r>
              <a:rPr lang="fi-FI" sz="2800" i="1" dirty="0" smtClean="0">
                <a:solidFill>
                  <a:schemeClr val="tx1"/>
                </a:solidFill>
              </a:rPr>
              <a:t>.</a:t>
            </a:r>
            <a:r>
              <a:rPr lang="fi-FI" sz="2800" dirty="0" smtClean="0"/>
              <a:t> </a:t>
            </a:r>
            <a:endParaRPr lang="fi-FI" sz="2800" dirty="0"/>
          </a:p>
        </p:txBody>
      </p:sp>
      <p:graphicFrame>
        <p:nvGraphicFramePr>
          <p:cNvPr id="5" name="Taulukko 4"/>
          <p:cNvGraphicFramePr>
            <a:graphicFrameLocks noGrp="1"/>
          </p:cNvGraphicFramePr>
          <p:nvPr>
            <p:extLst/>
          </p:nvPr>
        </p:nvGraphicFramePr>
        <p:xfrm>
          <a:off x="518883" y="908720"/>
          <a:ext cx="8247072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dirty="0" smtClean="0"/>
                        <a:t>Kielteisen infinitiivirakenteen sanajärjestys: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200" dirty="0" err="1" smtClean="0"/>
                        <a:t>not</a:t>
                      </a:r>
                      <a:r>
                        <a:rPr lang="fi-FI" sz="3200" dirty="0" smtClean="0"/>
                        <a:t>/</a:t>
                      </a:r>
                      <a:r>
                        <a:rPr lang="fi-FI" sz="3200" dirty="0" err="1" smtClean="0"/>
                        <a:t>never</a:t>
                      </a:r>
                      <a:r>
                        <a:rPr lang="fi-FI" sz="3200" dirty="0" smtClean="0"/>
                        <a:t> to </a:t>
                      </a:r>
                      <a:r>
                        <a:rPr lang="fi-FI" sz="3200" dirty="0" err="1" smtClean="0"/>
                        <a:t>do</a:t>
                      </a:r>
                      <a:endParaRPr lang="fi-FI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719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510128" y="332656"/>
            <a:ext cx="8229600" cy="710952"/>
          </a:xfrm>
        </p:spPr>
        <p:txBody>
          <a:bodyPr>
            <a:normAutofit fontScale="90000"/>
          </a:bodyPr>
          <a:lstStyle/>
          <a:p>
            <a:r>
              <a:rPr lang="fi-FI" dirty="0" err="1" smtClean="0"/>
              <a:t>Remember</a:t>
            </a:r>
            <a:r>
              <a:rPr lang="fi-FI" dirty="0" smtClean="0"/>
              <a:t>!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369309" y="1484784"/>
            <a:ext cx="8511238" cy="4896544"/>
          </a:xfrm>
        </p:spPr>
        <p:txBody>
          <a:bodyPr>
            <a:no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fi-FI" sz="3000" dirty="0">
                <a:solidFill>
                  <a:schemeClr val="accent1"/>
                </a:solidFill>
              </a:rPr>
              <a:t>olla tekemättä: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None/>
              <a:defRPr/>
            </a:pPr>
            <a:r>
              <a:rPr lang="fi-FI" sz="3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fi-FI" sz="3000" i="1" dirty="0" err="1" smtClean="0"/>
              <a:t>You</a:t>
            </a:r>
            <a:r>
              <a:rPr lang="fi-FI" sz="3000" i="1" dirty="0" smtClean="0"/>
              <a:t> </a:t>
            </a:r>
            <a:r>
              <a:rPr lang="fi-FI" sz="3000" i="1" dirty="0" err="1"/>
              <a:t>promised</a:t>
            </a:r>
            <a:r>
              <a:rPr lang="fi-FI" sz="3000" i="1" dirty="0"/>
              <a:t> </a:t>
            </a:r>
            <a:r>
              <a:rPr lang="fi-FI" sz="3000" b="1" i="1" dirty="0" err="1"/>
              <a:t>not</a:t>
            </a:r>
            <a:r>
              <a:rPr lang="fi-FI" sz="3000" b="1" i="1" dirty="0"/>
              <a:t> to </a:t>
            </a:r>
            <a:r>
              <a:rPr lang="fi-FI" sz="3000" b="1" i="1" dirty="0" err="1"/>
              <a:t>tell</a:t>
            </a:r>
            <a:r>
              <a:rPr lang="fi-FI" sz="3000" b="1" i="1" dirty="0"/>
              <a:t> </a:t>
            </a:r>
            <a:r>
              <a:rPr lang="fi-FI" sz="3000" i="1" dirty="0" err="1"/>
              <a:t>anybody</a:t>
            </a:r>
            <a:r>
              <a:rPr lang="fi-FI" sz="3000" i="1" dirty="0"/>
              <a:t> my </a:t>
            </a:r>
            <a:r>
              <a:rPr lang="fi-FI" sz="3000" i="1" dirty="0" err="1"/>
              <a:t>secret</a:t>
            </a:r>
            <a:r>
              <a:rPr lang="fi-FI" sz="3000" i="1" dirty="0"/>
              <a:t>.</a:t>
            </a:r>
          </a:p>
          <a:p>
            <a:pPr lvl="1">
              <a:lnSpc>
                <a:spcPct val="90000"/>
              </a:lnSpc>
              <a:defRPr/>
            </a:pPr>
            <a:r>
              <a:rPr lang="fi-FI" sz="3000" dirty="0">
                <a:solidFill>
                  <a:schemeClr val="accent1"/>
                </a:solidFill>
              </a:rPr>
              <a:t>ei voi olla tekemättä: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None/>
              <a:defRPr/>
            </a:pPr>
            <a:r>
              <a:rPr lang="fi-FI" sz="3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fi-FI" sz="3000" i="1" dirty="0" smtClean="0"/>
              <a:t>I </a:t>
            </a:r>
            <a:r>
              <a:rPr lang="fi-FI" sz="3000" b="1" i="1" dirty="0" err="1"/>
              <a:t>can’t</a:t>
            </a:r>
            <a:r>
              <a:rPr lang="fi-FI" sz="3000" b="1" i="1" dirty="0"/>
              <a:t> help </a:t>
            </a:r>
            <a:r>
              <a:rPr lang="fi-FI" sz="3000" b="1" i="1" dirty="0" err="1"/>
              <a:t>telling</a:t>
            </a:r>
            <a:r>
              <a:rPr lang="fi-FI" sz="3000" b="1" i="1" dirty="0"/>
              <a:t> </a:t>
            </a:r>
            <a:r>
              <a:rPr lang="fi-FI" sz="3000" i="1" dirty="0" err="1"/>
              <a:t>him</a:t>
            </a:r>
            <a:r>
              <a:rPr lang="fi-FI" sz="3000" i="1" dirty="0"/>
              <a:t> I </a:t>
            </a:r>
            <a:r>
              <a:rPr lang="fi-FI" sz="3000" i="1" dirty="0" err="1"/>
              <a:t>love</a:t>
            </a:r>
            <a:r>
              <a:rPr lang="fi-FI" sz="3000" i="1" dirty="0"/>
              <a:t> </a:t>
            </a:r>
            <a:r>
              <a:rPr lang="fi-FI" sz="3000" i="1" dirty="0" err="1"/>
              <a:t>him</a:t>
            </a:r>
            <a:r>
              <a:rPr lang="fi-FI" sz="3000" i="1" dirty="0"/>
              <a:t> </a:t>
            </a:r>
            <a:r>
              <a:rPr lang="fi-FI" sz="3000" i="1" dirty="0" err="1"/>
              <a:t>when</a:t>
            </a:r>
            <a:r>
              <a:rPr lang="fi-FI" sz="3000" i="1" dirty="0"/>
              <a:t> </a:t>
            </a:r>
            <a:r>
              <a:rPr lang="fi-FI" sz="3000" i="1" dirty="0" err="1"/>
              <a:t>we</a:t>
            </a:r>
            <a:r>
              <a:rPr lang="fi-FI" sz="3000" i="1" dirty="0"/>
              <a:t> </a:t>
            </a:r>
            <a:r>
              <a:rPr lang="fi-FI" sz="3000" i="1" dirty="0" err="1"/>
              <a:t>meet</a:t>
            </a:r>
            <a:r>
              <a:rPr lang="fi-FI" sz="3000" i="1" dirty="0"/>
              <a:t>.</a:t>
            </a:r>
          </a:p>
          <a:p>
            <a:pPr lvl="1">
              <a:lnSpc>
                <a:spcPct val="90000"/>
              </a:lnSpc>
              <a:defRPr/>
            </a:pPr>
            <a:r>
              <a:rPr lang="fi-FI" sz="3000" dirty="0">
                <a:solidFill>
                  <a:schemeClr val="accent1"/>
                </a:solidFill>
              </a:rPr>
              <a:t>tekemättä: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None/>
              <a:defRPr/>
            </a:pPr>
            <a:r>
              <a:rPr lang="fi-FI" sz="3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fi-FI" sz="3000" i="1" dirty="0" smtClean="0"/>
              <a:t>Elvis </a:t>
            </a:r>
            <a:r>
              <a:rPr lang="fi-FI" sz="3000" i="1" dirty="0" err="1"/>
              <a:t>left</a:t>
            </a:r>
            <a:r>
              <a:rPr lang="fi-FI" sz="3000" i="1" dirty="0"/>
              <a:t> </a:t>
            </a:r>
            <a:r>
              <a:rPr lang="fi-FI" sz="3000" i="1" dirty="0" err="1"/>
              <a:t>the</a:t>
            </a:r>
            <a:r>
              <a:rPr lang="fi-FI" sz="3000" i="1" dirty="0"/>
              <a:t> </a:t>
            </a:r>
            <a:r>
              <a:rPr lang="fi-FI" i="1" dirty="0" err="1"/>
              <a:t>building</a:t>
            </a:r>
            <a:r>
              <a:rPr lang="fi-FI" i="1" dirty="0"/>
              <a:t> </a:t>
            </a:r>
            <a:r>
              <a:rPr lang="fi-FI" b="1" i="1" dirty="0" err="1"/>
              <a:t>without</a:t>
            </a:r>
            <a:r>
              <a:rPr lang="fi-FI" b="1" i="1" dirty="0"/>
              <a:t> </a:t>
            </a:r>
            <a:r>
              <a:rPr lang="fi-FI" b="1" i="1" dirty="0" err="1"/>
              <a:t>telling</a:t>
            </a:r>
            <a:r>
              <a:rPr lang="fi-FI" b="1" i="1" dirty="0"/>
              <a:t> </a:t>
            </a:r>
            <a:r>
              <a:rPr lang="fi-FI" i="1" dirty="0" err="1" smtClean="0"/>
              <a:t>anyone</a:t>
            </a:r>
            <a:r>
              <a:rPr lang="fi-FI" i="1" dirty="0" smtClean="0"/>
              <a:t>.</a:t>
            </a:r>
            <a:endParaRPr lang="fi-FI" i="1" dirty="0"/>
          </a:p>
        </p:txBody>
      </p:sp>
    </p:spTree>
    <p:extLst>
      <p:ext uri="{BB962C8B-B14F-4D97-AF65-F5344CB8AC3E}">
        <p14:creationId xmlns:p14="http://schemas.microsoft.com/office/powerpoint/2010/main" val="51556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altLang="fi-FI" b="1" dirty="0" smtClean="0">
                <a:solidFill>
                  <a:schemeClr val="accent1"/>
                </a:solidFill>
              </a:rPr>
              <a:t/>
            </a:r>
            <a:br>
              <a:rPr lang="fi-FI" altLang="fi-FI" b="1" dirty="0" smtClean="0">
                <a:solidFill>
                  <a:schemeClr val="accent1"/>
                </a:solidFill>
              </a:rPr>
            </a:br>
            <a:r>
              <a:rPr lang="fi-FI" altLang="fi-FI" b="1" dirty="0" smtClean="0">
                <a:solidFill>
                  <a:schemeClr val="accent1"/>
                </a:solidFill>
              </a:rPr>
              <a:t>Paljas infinitiivi –</a:t>
            </a:r>
            <a:br>
              <a:rPr lang="fi-FI" altLang="fi-FI" b="1" dirty="0" smtClean="0">
                <a:solidFill>
                  <a:schemeClr val="accent1"/>
                </a:solidFill>
              </a:rPr>
            </a:br>
            <a:r>
              <a:rPr lang="fi-FI" altLang="fi-FI" b="1" dirty="0" smtClean="0">
                <a:solidFill>
                  <a:schemeClr val="accent1"/>
                </a:solidFill>
              </a:rPr>
              <a:t>Infinitiivin edessä ei ’to’-partikkelia</a:t>
            </a:r>
            <a:r>
              <a:rPr lang="fi-FI" altLang="fi-FI" dirty="0">
                <a:solidFill>
                  <a:schemeClr val="hlink"/>
                </a:solidFill>
              </a:rPr>
              <a:t/>
            </a:r>
            <a:br>
              <a:rPr lang="fi-FI" altLang="fi-FI" dirty="0">
                <a:solidFill>
                  <a:schemeClr val="hlink"/>
                </a:solidFill>
              </a:rPr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172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altLang="fi-FI" b="1" dirty="0" smtClean="0">
                <a:solidFill>
                  <a:schemeClr val="accent1"/>
                </a:solidFill>
              </a:rPr>
              <a:t/>
            </a:r>
            <a:br>
              <a:rPr lang="fi-FI" altLang="fi-FI" b="1" dirty="0" smtClean="0">
                <a:solidFill>
                  <a:schemeClr val="accent1"/>
                </a:solidFill>
              </a:rPr>
            </a:br>
            <a:r>
              <a:rPr lang="fi-FI" altLang="fi-FI" b="1" dirty="0">
                <a:solidFill>
                  <a:schemeClr val="accent1"/>
                </a:solidFill>
              </a:rPr>
              <a:t>Infinitiivin </a:t>
            </a:r>
            <a:r>
              <a:rPr lang="fi-FI" altLang="fi-FI" b="1" dirty="0" smtClean="0">
                <a:solidFill>
                  <a:schemeClr val="accent1"/>
                </a:solidFill>
              </a:rPr>
              <a:t>aikamuodot</a:t>
            </a:r>
            <a:r>
              <a:rPr lang="fi-FI" altLang="fi-FI" dirty="0">
                <a:solidFill>
                  <a:schemeClr val="hlink"/>
                </a:solidFill>
              </a:rPr>
              <a:t/>
            </a:r>
            <a:br>
              <a:rPr lang="fi-FI" altLang="fi-FI" dirty="0">
                <a:solidFill>
                  <a:schemeClr val="hlink"/>
                </a:solidFill>
              </a:rPr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5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78098"/>
          </a:xfrm>
        </p:spPr>
        <p:txBody>
          <a:bodyPr>
            <a:normAutofit/>
          </a:bodyPr>
          <a:lstStyle/>
          <a:p>
            <a:r>
              <a:rPr lang="fi-FI" dirty="0" smtClean="0"/>
              <a:t>Paljas infinitiivi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57200" y="1880461"/>
            <a:ext cx="8229600" cy="44016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600" dirty="0" smtClean="0"/>
              <a:t>Meidän ei pitäisi uskoa kaikkea, mitä hän sanoo. =</a:t>
            </a:r>
          </a:p>
          <a:p>
            <a:pPr marL="0" indent="0">
              <a:buNone/>
            </a:pPr>
            <a:r>
              <a:rPr lang="fi-FI" sz="2600" i="1" dirty="0" smtClean="0">
                <a:solidFill>
                  <a:schemeClr val="tx1"/>
                </a:solidFill>
              </a:rPr>
              <a:t>	</a:t>
            </a:r>
            <a:r>
              <a:rPr lang="fi-FI" sz="3000" i="1" dirty="0" err="1" smtClean="0">
                <a:solidFill>
                  <a:schemeClr val="tx1"/>
                </a:solidFill>
              </a:rPr>
              <a:t>We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b="1" i="1" dirty="0" err="1" smtClean="0">
                <a:solidFill>
                  <a:schemeClr val="tx1"/>
                </a:solidFill>
              </a:rPr>
              <a:t>shouldn’t</a:t>
            </a:r>
            <a:r>
              <a:rPr lang="fi-FI" sz="3000" b="1" i="1" dirty="0" smtClean="0">
                <a:solidFill>
                  <a:schemeClr val="tx1"/>
                </a:solidFill>
              </a:rPr>
              <a:t> </a:t>
            </a:r>
            <a:r>
              <a:rPr lang="fi-FI" sz="3000" b="1" i="1" dirty="0" err="1" smtClean="0">
                <a:solidFill>
                  <a:schemeClr val="tx1"/>
                </a:solidFill>
              </a:rPr>
              <a:t>believe</a:t>
            </a:r>
            <a:r>
              <a:rPr lang="fi-FI" sz="3000" b="1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everything</a:t>
            </a:r>
            <a:r>
              <a:rPr lang="fi-FI" sz="3000" i="1" dirty="0" smtClean="0">
                <a:solidFill>
                  <a:schemeClr val="tx1"/>
                </a:solidFill>
              </a:rPr>
              <a:t> he </a:t>
            </a:r>
            <a:r>
              <a:rPr lang="fi-FI" sz="3000" i="1" dirty="0" err="1" smtClean="0">
                <a:solidFill>
                  <a:schemeClr val="tx1"/>
                </a:solidFill>
              </a:rPr>
              <a:t>says</a:t>
            </a:r>
            <a:r>
              <a:rPr lang="fi-FI" sz="3000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600" dirty="0" smtClean="0"/>
              <a:t>He saattavat olla väärässä. =</a:t>
            </a:r>
          </a:p>
          <a:p>
            <a:pPr marL="0" indent="0">
              <a:buNone/>
            </a:pPr>
            <a:r>
              <a:rPr lang="fi-FI" sz="2600" i="1" dirty="0" smtClean="0">
                <a:solidFill>
                  <a:schemeClr val="tx1"/>
                </a:solidFill>
              </a:rPr>
              <a:t>	</a:t>
            </a:r>
            <a:r>
              <a:rPr lang="fi-FI" sz="3000" i="1" dirty="0" err="1" smtClean="0">
                <a:solidFill>
                  <a:schemeClr val="tx1"/>
                </a:solidFill>
              </a:rPr>
              <a:t>They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b="1" i="1" dirty="0" err="1" smtClean="0">
                <a:solidFill>
                  <a:schemeClr val="tx1"/>
                </a:solidFill>
              </a:rPr>
              <a:t>could</a:t>
            </a:r>
            <a:r>
              <a:rPr lang="fi-FI" sz="3000" b="1" i="1" dirty="0" smtClean="0">
                <a:solidFill>
                  <a:schemeClr val="tx1"/>
                </a:solidFill>
              </a:rPr>
              <a:t>/</a:t>
            </a:r>
            <a:r>
              <a:rPr lang="fi-FI" sz="3000" b="1" i="1" dirty="0" err="1" smtClean="0">
                <a:solidFill>
                  <a:schemeClr val="tx1"/>
                </a:solidFill>
              </a:rPr>
              <a:t>might</a:t>
            </a:r>
            <a:r>
              <a:rPr lang="fi-FI" sz="3000" b="1" i="1" dirty="0" smtClean="0">
                <a:solidFill>
                  <a:schemeClr val="tx1"/>
                </a:solidFill>
              </a:rPr>
              <a:t> </a:t>
            </a:r>
            <a:r>
              <a:rPr lang="fi-FI" sz="3000" b="1" i="1" dirty="0" err="1" smtClean="0">
                <a:solidFill>
                  <a:schemeClr val="tx1"/>
                </a:solidFill>
              </a:rPr>
              <a:t>be</a:t>
            </a:r>
            <a:r>
              <a:rPr lang="fi-FI" sz="3000" b="1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wrong</a:t>
            </a:r>
            <a:r>
              <a:rPr lang="fi-FI" sz="3000" i="1" dirty="0" smtClean="0">
                <a:solidFill>
                  <a:schemeClr val="tx1"/>
                </a:solidFill>
              </a:rPr>
              <a:t>.</a:t>
            </a:r>
            <a:endParaRPr lang="fi-FI" sz="30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600" dirty="0" smtClean="0"/>
              <a:t>Sinun täytyy kertoa totuus. =</a:t>
            </a:r>
          </a:p>
          <a:p>
            <a:pPr marL="0" indent="0">
              <a:buNone/>
            </a:pPr>
            <a:r>
              <a:rPr lang="fi-FI" sz="2600" i="1" dirty="0" smtClean="0">
                <a:solidFill>
                  <a:schemeClr val="tx1"/>
                </a:solidFill>
              </a:rPr>
              <a:t>	</a:t>
            </a:r>
            <a:r>
              <a:rPr lang="fi-FI" sz="3000" i="1" dirty="0" err="1" smtClean="0">
                <a:solidFill>
                  <a:schemeClr val="tx1"/>
                </a:solidFill>
              </a:rPr>
              <a:t>You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b="1" i="1" dirty="0" err="1" smtClean="0">
                <a:solidFill>
                  <a:schemeClr val="tx1"/>
                </a:solidFill>
              </a:rPr>
              <a:t>must</a:t>
            </a:r>
            <a:r>
              <a:rPr lang="fi-FI" sz="3000" b="1" i="1" dirty="0" smtClean="0">
                <a:solidFill>
                  <a:schemeClr val="tx1"/>
                </a:solidFill>
              </a:rPr>
              <a:t> </a:t>
            </a:r>
            <a:r>
              <a:rPr lang="fi-FI" sz="3000" b="1" i="1" dirty="0" err="1" smtClean="0">
                <a:solidFill>
                  <a:schemeClr val="tx1"/>
                </a:solidFill>
              </a:rPr>
              <a:t>tell</a:t>
            </a:r>
            <a:r>
              <a:rPr lang="fi-FI" sz="3000" b="1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the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truth</a:t>
            </a:r>
            <a:r>
              <a:rPr lang="fi-FI" sz="3000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600" dirty="0" smtClean="0"/>
              <a:t>Tanssitaanko? </a:t>
            </a:r>
            <a:r>
              <a:rPr lang="fi-FI" sz="2600" dirty="0"/>
              <a:t>=</a:t>
            </a:r>
          </a:p>
          <a:p>
            <a:pPr marL="0" indent="0">
              <a:buNone/>
            </a:pPr>
            <a:r>
              <a:rPr lang="fi-FI" sz="2600" i="1" dirty="0">
                <a:solidFill>
                  <a:schemeClr val="tx1"/>
                </a:solidFill>
              </a:rPr>
              <a:t>	</a:t>
            </a:r>
            <a:r>
              <a:rPr lang="fi-FI" sz="3000" b="1" i="1" dirty="0" err="1" smtClean="0">
                <a:solidFill>
                  <a:schemeClr val="tx1"/>
                </a:solidFill>
              </a:rPr>
              <a:t>Shall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we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b="1" i="1" dirty="0" err="1" smtClean="0">
                <a:solidFill>
                  <a:schemeClr val="tx1"/>
                </a:solidFill>
              </a:rPr>
              <a:t>dance</a:t>
            </a:r>
            <a:r>
              <a:rPr lang="fi-FI" sz="3000" i="1" dirty="0" smtClean="0">
                <a:solidFill>
                  <a:schemeClr val="tx1"/>
                </a:solidFill>
              </a:rPr>
              <a:t>?</a:t>
            </a:r>
            <a:endParaRPr lang="fi-FI" sz="30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dirty="0"/>
          </a:p>
        </p:txBody>
      </p:sp>
      <p:graphicFrame>
        <p:nvGraphicFramePr>
          <p:cNvPr id="5" name="Taulukko 4"/>
          <p:cNvGraphicFramePr>
            <a:graphicFrameLocks noGrp="1"/>
          </p:cNvGraphicFramePr>
          <p:nvPr>
            <p:extLst/>
          </p:nvPr>
        </p:nvGraphicFramePr>
        <p:xfrm>
          <a:off x="457200" y="1124228"/>
          <a:ext cx="6096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dirty="0" smtClean="0"/>
                        <a:t>Vaillinaisten</a:t>
                      </a:r>
                      <a:r>
                        <a:rPr lang="fi-FI" sz="2800" baseline="0" dirty="0" smtClean="0"/>
                        <a:t> apuverbien jälkeen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4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78098"/>
          </a:xfrm>
        </p:spPr>
        <p:txBody>
          <a:bodyPr>
            <a:normAutofit/>
          </a:bodyPr>
          <a:lstStyle/>
          <a:p>
            <a:r>
              <a:rPr lang="fi-FI" sz="3200" dirty="0" smtClean="0"/>
              <a:t>Paljas infinitiivi</a:t>
            </a:r>
            <a:endParaRPr lang="fi-FI" sz="3200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57200" y="1880461"/>
            <a:ext cx="8229600" cy="44016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600" dirty="0" smtClean="0"/>
              <a:t>Kuulin isän kertovan äidille uutiset palkankorotuksestaan. =</a:t>
            </a:r>
          </a:p>
          <a:p>
            <a:pPr marL="0" indent="0">
              <a:buNone/>
            </a:pPr>
            <a:r>
              <a:rPr lang="fi-FI" sz="2600" i="1" dirty="0" smtClean="0">
                <a:solidFill>
                  <a:schemeClr val="tx1"/>
                </a:solidFill>
              </a:rPr>
              <a:t>	</a:t>
            </a:r>
            <a:r>
              <a:rPr lang="fi-FI" sz="3000" i="1" dirty="0" smtClean="0">
                <a:solidFill>
                  <a:schemeClr val="tx1"/>
                </a:solidFill>
              </a:rPr>
              <a:t>I </a:t>
            </a:r>
            <a:r>
              <a:rPr lang="fi-FI" sz="3000" b="1" i="1" dirty="0" err="1" smtClean="0">
                <a:solidFill>
                  <a:schemeClr val="tx1"/>
                </a:solidFill>
              </a:rPr>
              <a:t>heard</a:t>
            </a:r>
            <a:r>
              <a:rPr lang="fi-FI" sz="3000" b="1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Dad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b="1" i="1" dirty="0" err="1" smtClean="0">
                <a:solidFill>
                  <a:schemeClr val="tx1"/>
                </a:solidFill>
              </a:rPr>
              <a:t>tell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Mom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the</a:t>
            </a:r>
            <a:r>
              <a:rPr lang="fi-FI" sz="3000" i="1" dirty="0" smtClean="0">
                <a:solidFill>
                  <a:schemeClr val="tx1"/>
                </a:solidFill>
              </a:rPr>
              <a:t> news </a:t>
            </a:r>
            <a:r>
              <a:rPr lang="fi-FI" sz="3000" i="1" dirty="0" err="1" smtClean="0">
                <a:solidFill>
                  <a:schemeClr val="tx1"/>
                </a:solidFill>
              </a:rPr>
              <a:t>about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his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pay</a:t>
            </a:r>
            <a:r>
              <a:rPr lang="fi-FI" sz="3000" i="1" dirty="0" smtClean="0">
                <a:solidFill>
                  <a:schemeClr val="tx1"/>
                </a:solidFill>
              </a:rPr>
              <a:t> 	</a:t>
            </a:r>
            <a:r>
              <a:rPr lang="fi-FI" sz="3000" i="1" dirty="0" err="1" smtClean="0">
                <a:solidFill>
                  <a:schemeClr val="tx1"/>
                </a:solidFill>
              </a:rPr>
              <a:t>rise</a:t>
            </a:r>
            <a:r>
              <a:rPr lang="fi-FI" sz="3000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600" dirty="0" smtClean="0"/>
              <a:t>Näin äidin hymyilevän ja onnittelevan häntä. =</a:t>
            </a:r>
          </a:p>
          <a:p>
            <a:pPr marL="0" indent="0">
              <a:buNone/>
            </a:pPr>
            <a:r>
              <a:rPr lang="fi-FI" sz="2600" i="1" dirty="0" smtClean="0">
                <a:solidFill>
                  <a:schemeClr val="tx1"/>
                </a:solidFill>
              </a:rPr>
              <a:t>	</a:t>
            </a:r>
            <a:r>
              <a:rPr lang="fi-FI" sz="3000" i="1" dirty="0" smtClean="0">
                <a:solidFill>
                  <a:schemeClr val="tx1"/>
                </a:solidFill>
              </a:rPr>
              <a:t>I </a:t>
            </a:r>
            <a:r>
              <a:rPr lang="fi-FI" sz="3000" b="1" i="1" dirty="0" err="1" smtClean="0">
                <a:solidFill>
                  <a:schemeClr val="tx1"/>
                </a:solidFill>
              </a:rPr>
              <a:t>saw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Mom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b="1" i="1" dirty="0" err="1" smtClean="0">
                <a:solidFill>
                  <a:schemeClr val="tx1"/>
                </a:solidFill>
              </a:rPr>
              <a:t>smile</a:t>
            </a:r>
            <a:r>
              <a:rPr lang="fi-FI" sz="3000" i="1" dirty="0" smtClean="0">
                <a:solidFill>
                  <a:schemeClr val="tx1"/>
                </a:solidFill>
              </a:rPr>
              <a:t> and </a:t>
            </a:r>
            <a:r>
              <a:rPr lang="fi-FI" sz="3000" b="1" i="1" dirty="0" err="1" smtClean="0">
                <a:solidFill>
                  <a:schemeClr val="tx1"/>
                </a:solidFill>
              </a:rPr>
              <a:t>congratulate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him</a:t>
            </a:r>
            <a:r>
              <a:rPr lang="fi-FI" sz="3000" i="1" dirty="0" smtClean="0">
                <a:solidFill>
                  <a:schemeClr val="tx1"/>
                </a:solidFill>
              </a:rPr>
              <a:t>.</a:t>
            </a:r>
            <a:endParaRPr lang="fi-FI" sz="30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600" dirty="0"/>
              <a:t>Tunsin auringon lämmittävän ihoani. </a:t>
            </a:r>
            <a:r>
              <a:rPr lang="fi-FI" sz="2600" dirty="0" smtClean="0"/>
              <a:t>=</a:t>
            </a:r>
          </a:p>
          <a:p>
            <a:pPr marL="0" indent="0">
              <a:buNone/>
            </a:pPr>
            <a:r>
              <a:rPr lang="fi-FI" sz="2600" i="1" dirty="0" smtClean="0">
                <a:solidFill>
                  <a:schemeClr val="tx1"/>
                </a:solidFill>
              </a:rPr>
              <a:t>	</a:t>
            </a:r>
            <a:r>
              <a:rPr lang="fi-FI" sz="3000" i="1" dirty="0" smtClean="0">
                <a:solidFill>
                  <a:schemeClr val="tx1"/>
                </a:solidFill>
              </a:rPr>
              <a:t>I </a:t>
            </a:r>
            <a:r>
              <a:rPr lang="fi-FI" sz="3000" b="1" i="1" dirty="0" err="1" smtClean="0">
                <a:solidFill>
                  <a:schemeClr val="tx1"/>
                </a:solidFill>
              </a:rPr>
              <a:t>felt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the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sun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b="1" i="1" dirty="0" err="1" smtClean="0">
                <a:solidFill>
                  <a:schemeClr val="tx1"/>
                </a:solidFill>
              </a:rPr>
              <a:t>warm</a:t>
            </a:r>
            <a:r>
              <a:rPr lang="fi-FI" sz="3000" i="1" dirty="0" smtClean="0">
                <a:solidFill>
                  <a:schemeClr val="tx1"/>
                </a:solidFill>
              </a:rPr>
              <a:t> my </a:t>
            </a:r>
            <a:r>
              <a:rPr lang="fi-FI" sz="3000" i="1" dirty="0" err="1" smtClean="0">
                <a:solidFill>
                  <a:schemeClr val="tx1"/>
                </a:solidFill>
              </a:rPr>
              <a:t>skin</a:t>
            </a:r>
            <a:r>
              <a:rPr lang="fi-FI" sz="3000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600" dirty="0" smtClean="0"/>
              <a:t> Haistatko jonkin palavan uunissa. =</a:t>
            </a:r>
            <a:endParaRPr lang="fi-FI" sz="2600" dirty="0"/>
          </a:p>
          <a:p>
            <a:pPr marL="0" indent="0">
              <a:buNone/>
            </a:pPr>
            <a:r>
              <a:rPr lang="fi-FI" sz="2600" i="1" dirty="0">
                <a:solidFill>
                  <a:schemeClr val="tx1"/>
                </a:solidFill>
              </a:rPr>
              <a:t>	</a:t>
            </a:r>
            <a:r>
              <a:rPr lang="fi-FI" sz="3000" i="1" dirty="0" err="1" smtClean="0">
                <a:solidFill>
                  <a:schemeClr val="tx1"/>
                </a:solidFill>
              </a:rPr>
              <a:t>Do</a:t>
            </a:r>
            <a:r>
              <a:rPr lang="fi-FI" sz="3000" b="1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you</a:t>
            </a:r>
            <a:r>
              <a:rPr lang="fi-FI" sz="3000" b="1" i="1" dirty="0" smtClean="0">
                <a:solidFill>
                  <a:schemeClr val="tx1"/>
                </a:solidFill>
              </a:rPr>
              <a:t> </a:t>
            </a:r>
            <a:r>
              <a:rPr lang="fi-FI" sz="3000" b="1" i="1" dirty="0" err="1" smtClean="0">
                <a:solidFill>
                  <a:schemeClr val="tx1"/>
                </a:solidFill>
              </a:rPr>
              <a:t>smell</a:t>
            </a:r>
            <a:r>
              <a:rPr lang="fi-FI" sz="3000" b="1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something</a:t>
            </a:r>
            <a:r>
              <a:rPr lang="fi-FI" sz="3000" b="1" i="1" dirty="0" smtClean="0">
                <a:solidFill>
                  <a:schemeClr val="tx1"/>
                </a:solidFill>
              </a:rPr>
              <a:t> burn </a:t>
            </a:r>
            <a:r>
              <a:rPr lang="fi-FI" sz="3000" i="1" dirty="0" smtClean="0">
                <a:solidFill>
                  <a:schemeClr val="tx1"/>
                </a:solidFill>
              </a:rPr>
              <a:t>in </a:t>
            </a:r>
            <a:r>
              <a:rPr lang="fi-FI" sz="3000" i="1" dirty="0" err="1" smtClean="0">
                <a:solidFill>
                  <a:schemeClr val="tx1"/>
                </a:solidFill>
              </a:rPr>
              <a:t>the</a:t>
            </a:r>
            <a:r>
              <a:rPr lang="fi-FI" sz="3000" i="1" dirty="0" smtClean="0">
                <a:solidFill>
                  <a:schemeClr val="tx1"/>
                </a:solidFill>
              </a:rPr>
              <a:t> oven?</a:t>
            </a:r>
            <a:endParaRPr lang="fi-FI" sz="30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dirty="0"/>
          </a:p>
        </p:txBody>
      </p:sp>
      <p:graphicFrame>
        <p:nvGraphicFramePr>
          <p:cNvPr id="5" name="Taulukko 4"/>
          <p:cNvGraphicFramePr>
            <a:graphicFrameLocks noGrp="1"/>
          </p:cNvGraphicFramePr>
          <p:nvPr>
            <p:extLst/>
          </p:nvPr>
        </p:nvGraphicFramePr>
        <p:xfrm>
          <a:off x="472413" y="1102363"/>
          <a:ext cx="733994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9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dirty="0" smtClean="0"/>
                        <a:t>Aktiivissa olevien aistihavaintoverbien </a:t>
                      </a:r>
                      <a:r>
                        <a:rPr lang="fi-FI" sz="2800" baseline="0" dirty="0" smtClean="0"/>
                        <a:t>jälkeen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535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78098"/>
          </a:xfrm>
        </p:spPr>
        <p:txBody>
          <a:bodyPr>
            <a:normAutofit/>
          </a:bodyPr>
          <a:lstStyle/>
          <a:p>
            <a:r>
              <a:rPr lang="fi-FI" sz="3200" dirty="0" smtClean="0"/>
              <a:t>Paljas infinitiivi</a:t>
            </a:r>
            <a:endParaRPr lang="fi-FI" sz="3200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2293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2600" dirty="0" smtClean="0"/>
              <a:t>MUTTA:</a:t>
            </a:r>
          </a:p>
          <a:p>
            <a:pPr marL="0" indent="0">
              <a:buNone/>
            </a:pPr>
            <a:endParaRPr lang="fi-FI" sz="2600" dirty="0" smtClean="0"/>
          </a:p>
          <a:p>
            <a:pPr marL="0" indent="0">
              <a:buNone/>
            </a:pPr>
            <a:endParaRPr lang="fi-FI" sz="2600" dirty="0" smtClean="0"/>
          </a:p>
          <a:p>
            <a:pPr marL="0" indent="0">
              <a:buNone/>
            </a:pPr>
            <a:endParaRPr lang="fi-FI" sz="26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fi-FI" sz="2600" dirty="0" smtClean="0"/>
              <a:t>AKTIIVI: Kuulin isän kertovan äidille ... =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2600" i="1" dirty="0" smtClean="0">
                <a:solidFill>
                  <a:schemeClr val="tx1"/>
                </a:solidFill>
              </a:rPr>
              <a:t>	</a:t>
            </a:r>
            <a:r>
              <a:rPr lang="fi-FI" sz="3000" i="1" dirty="0" smtClean="0">
                <a:solidFill>
                  <a:schemeClr val="tx1"/>
                </a:solidFill>
              </a:rPr>
              <a:t>I </a:t>
            </a:r>
            <a:r>
              <a:rPr lang="fi-FI" sz="3000" i="1" dirty="0" err="1" smtClean="0">
                <a:solidFill>
                  <a:schemeClr val="tx1"/>
                </a:solidFill>
              </a:rPr>
              <a:t>heard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Dad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tell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Mom</a:t>
            </a:r>
            <a:r>
              <a:rPr lang="fi-FI" sz="3000" i="1" dirty="0" smtClean="0">
                <a:solidFill>
                  <a:schemeClr val="tx1"/>
                </a:solidFill>
              </a:rPr>
              <a:t>…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2600" dirty="0" smtClean="0"/>
              <a:t>PASSIIVI: Isän kuultiin kertovan äidille uutisen. =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2600" i="1" dirty="0" smtClean="0">
                <a:solidFill>
                  <a:schemeClr val="tx1"/>
                </a:solidFill>
              </a:rPr>
              <a:t>	</a:t>
            </a:r>
            <a:r>
              <a:rPr lang="fi-FI" sz="3000" i="1" dirty="0" err="1" smtClean="0">
                <a:solidFill>
                  <a:schemeClr val="tx1"/>
                </a:solidFill>
              </a:rPr>
              <a:t>Dad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b="1" i="1" dirty="0" err="1" smtClean="0">
                <a:solidFill>
                  <a:schemeClr val="tx1"/>
                </a:solidFill>
              </a:rPr>
              <a:t>was</a:t>
            </a:r>
            <a:r>
              <a:rPr lang="fi-FI" sz="3000" b="1" i="1" dirty="0" smtClean="0">
                <a:solidFill>
                  <a:schemeClr val="tx1"/>
                </a:solidFill>
              </a:rPr>
              <a:t> </a:t>
            </a:r>
            <a:r>
              <a:rPr lang="fi-FI" sz="3000" b="1" i="1" dirty="0" err="1" smtClean="0">
                <a:solidFill>
                  <a:schemeClr val="tx1"/>
                </a:solidFill>
              </a:rPr>
              <a:t>heard</a:t>
            </a:r>
            <a:r>
              <a:rPr lang="fi-FI" sz="3000" b="1" i="1" dirty="0" smtClean="0">
                <a:solidFill>
                  <a:schemeClr val="tx1"/>
                </a:solidFill>
              </a:rPr>
              <a:t> to </a:t>
            </a:r>
            <a:r>
              <a:rPr lang="fi-FI" sz="3000" b="1" i="1" dirty="0" err="1" smtClean="0">
                <a:solidFill>
                  <a:schemeClr val="tx1"/>
                </a:solidFill>
              </a:rPr>
              <a:t>tell</a:t>
            </a:r>
            <a:r>
              <a:rPr lang="fi-FI" sz="3000" b="1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Mom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the</a:t>
            </a:r>
            <a:r>
              <a:rPr lang="fi-FI" sz="3000" i="1" dirty="0" smtClean="0">
                <a:solidFill>
                  <a:schemeClr val="tx1"/>
                </a:solidFill>
              </a:rPr>
              <a:t> news.</a:t>
            </a:r>
            <a:endParaRPr lang="fi-FI" sz="3000" i="1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fi-FI" sz="2600" dirty="0" smtClean="0"/>
              <a:t>AKTIIVI: Näin äidin hymyilevän ... </a:t>
            </a:r>
            <a:r>
              <a:rPr lang="fi-FI" sz="2600" dirty="0"/>
              <a:t>=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2600" i="1" dirty="0">
                <a:solidFill>
                  <a:schemeClr val="tx1"/>
                </a:solidFill>
              </a:rPr>
              <a:t>	</a:t>
            </a:r>
            <a:r>
              <a:rPr lang="fi-FI" sz="3000" i="1" dirty="0">
                <a:solidFill>
                  <a:schemeClr val="tx1"/>
                </a:solidFill>
              </a:rPr>
              <a:t>I </a:t>
            </a:r>
            <a:r>
              <a:rPr lang="fi-FI" sz="3000" i="1" dirty="0" err="1">
                <a:solidFill>
                  <a:schemeClr val="tx1"/>
                </a:solidFill>
              </a:rPr>
              <a:t>saw</a:t>
            </a:r>
            <a:r>
              <a:rPr lang="fi-FI" sz="3000" i="1" dirty="0">
                <a:solidFill>
                  <a:schemeClr val="tx1"/>
                </a:solidFill>
              </a:rPr>
              <a:t> </a:t>
            </a:r>
            <a:r>
              <a:rPr lang="fi-FI" sz="3000" i="1" dirty="0" err="1">
                <a:solidFill>
                  <a:schemeClr val="tx1"/>
                </a:solidFill>
              </a:rPr>
              <a:t>Mom</a:t>
            </a:r>
            <a:r>
              <a:rPr lang="fi-FI" sz="3000" i="1" dirty="0">
                <a:solidFill>
                  <a:schemeClr val="tx1"/>
                </a:solidFill>
              </a:rPr>
              <a:t> </a:t>
            </a:r>
            <a:r>
              <a:rPr lang="fi-FI" sz="3000" i="1" dirty="0" err="1">
                <a:solidFill>
                  <a:schemeClr val="tx1"/>
                </a:solidFill>
              </a:rPr>
              <a:t>smile</a:t>
            </a:r>
            <a:r>
              <a:rPr lang="fi-FI" sz="3000" i="1" dirty="0">
                <a:solidFill>
                  <a:schemeClr val="tx1"/>
                </a:solidFill>
              </a:rPr>
              <a:t> </a:t>
            </a:r>
            <a:r>
              <a:rPr lang="fi-FI" sz="3000" i="1" dirty="0" smtClean="0">
                <a:solidFill>
                  <a:schemeClr val="tx1"/>
                </a:solidFill>
              </a:rPr>
              <a:t>...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2800" dirty="0" smtClean="0"/>
              <a:t>PASSIIVI: Äidin nähtiin hymyilevän onnellisesti. </a:t>
            </a:r>
            <a:r>
              <a:rPr lang="fi-FI" sz="2800" dirty="0"/>
              <a:t>=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2800" i="1" dirty="0">
                <a:solidFill>
                  <a:schemeClr val="tx1"/>
                </a:solidFill>
              </a:rPr>
              <a:t>	</a:t>
            </a:r>
            <a:r>
              <a:rPr lang="fi-FI" sz="3000" i="1" dirty="0" err="1">
                <a:solidFill>
                  <a:schemeClr val="tx1"/>
                </a:solidFill>
              </a:rPr>
              <a:t>Mom</a:t>
            </a:r>
            <a:r>
              <a:rPr lang="fi-FI" sz="3000" i="1" dirty="0">
                <a:solidFill>
                  <a:schemeClr val="tx1"/>
                </a:solidFill>
              </a:rPr>
              <a:t> </a:t>
            </a:r>
            <a:r>
              <a:rPr lang="fi-FI" sz="3000" b="1" i="1" dirty="0" err="1">
                <a:solidFill>
                  <a:schemeClr val="tx1"/>
                </a:solidFill>
              </a:rPr>
              <a:t>was</a:t>
            </a:r>
            <a:r>
              <a:rPr lang="fi-FI" sz="3000" b="1" i="1" dirty="0">
                <a:solidFill>
                  <a:schemeClr val="tx1"/>
                </a:solidFill>
              </a:rPr>
              <a:t> </a:t>
            </a:r>
            <a:r>
              <a:rPr lang="fi-FI" sz="3000" b="1" i="1" dirty="0" err="1">
                <a:solidFill>
                  <a:schemeClr val="tx1"/>
                </a:solidFill>
              </a:rPr>
              <a:t>seen</a:t>
            </a:r>
            <a:r>
              <a:rPr lang="fi-FI" sz="3000" b="1" i="1" dirty="0">
                <a:solidFill>
                  <a:schemeClr val="tx1"/>
                </a:solidFill>
              </a:rPr>
              <a:t> to </a:t>
            </a:r>
            <a:r>
              <a:rPr lang="fi-FI" sz="3000" b="1" i="1" dirty="0" err="1">
                <a:solidFill>
                  <a:schemeClr val="tx1"/>
                </a:solidFill>
              </a:rPr>
              <a:t>smile</a:t>
            </a:r>
            <a:r>
              <a:rPr lang="fi-FI" sz="3000" b="1" i="1" dirty="0">
                <a:solidFill>
                  <a:schemeClr val="tx1"/>
                </a:solidFill>
              </a:rPr>
              <a:t> </a:t>
            </a:r>
            <a:r>
              <a:rPr lang="fi-FI" sz="3000" i="1" dirty="0" err="1">
                <a:solidFill>
                  <a:schemeClr val="tx1"/>
                </a:solidFill>
              </a:rPr>
              <a:t>happily</a:t>
            </a:r>
            <a:r>
              <a:rPr lang="fi-FI" sz="3000" i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fi-FI" sz="30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dirty="0"/>
          </a:p>
        </p:txBody>
      </p:sp>
      <p:graphicFrame>
        <p:nvGraphicFramePr>
          <p:cNvPr id="5" name="Taulukko 4"/>
          <p:cNvGraphicFramePr>
            <a:graphicFrameLocks noGrp="1"/>
          </p:cNvGraphicFramePr>
          <p:nvPr>
            <p:extLst/>
          </p:nvPr>
        </p:nvGraphicFramePr>
        <p:xfrm>
          <a:off x="457200" y="1412777"/>
          <a:ext cx="7339948" cy="1016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9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168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dirty="0" smtClean="0"/>
                        <a:t>Passiivissa olevien aistihavaintoverbien </a:t>
                      </a:r>
                      <a:r>
                        <a:rPr lang="fi-FI" sz="2800" baseline="0" dirty="0" smtClean="0"/>
                        <a:t>jälkeen infinitiivin eteen tulee ’to’.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87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78098"/>
          </a:xfrm>
        </p:spPr>
        <p:txBody>
          <a:bodyPr>
            <a:normAutofit/>
          </a:bodyPr>
          <a:lstStyle/>
          <a:p>
            <a:r>
              <a:rPr lang="fi-FI" sz="3200" dirty="0" smtClean="0"/>
              <a:t>Paljas infinitiivi</a:t>
            </a:r>
            <a:endParaRPr lang="fi-FI" sz="3200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85475" y="2276873"/>
            <a:ext cx="8229600" cy="38164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600" dirty="0" smtClean="0"/>
              <a:t>Anna minun mennä! =</a:t>
            </a:r>
          </a:p>
          <a:p>
            <a:pPr marL="0" indent="0">
              <a:buNone/>
            </a:pPr>
            <a:r>
              <a:rPr lang="fi-FI" sz="2600" i="1" dirty="0" smtClean="0">
                <a:solidFill>
                  <a:schemeClr val="tx1"/>
                </a:solidFill>
              </a:rPr>
              <a:t>	</a:t>
            </a:r>
            <a:r>
              <a:rPr lang="fi-FI" sz="3000" b="1" i="1" dirty="0" err="1" smtClean="0">
                <a:solidFill>
                  <a:schemeClr val="tx1"/>
                </a:solidFill>
              </a:rPr>
              <a:t>Let</a:t>
            </a:r>
            <a:r>
              <a:rPr lang="fi-FI" sz="3000" i="1" dirty="0" smtClean="0">
                <a:solidFill>
                  <a:schemeClr val="tx1"/>
                </a:solidFill>
              </a:rPr>
              <a:t> me </a:t>
            </a:r>
            <a:r>
              <a:rPr lang="fi-FI" sz="3000" b="1" i="1" dirty="0" smtClean="0">
                <a:solidFill>
                  <a:schemeClr val="tx1"/>
                </a:solidFill>
              </a:rPr>
              <a:t>go</a:t>
            </a:r>
            <a:r>
              <a:rPr lang="fi-FI" sz="3000" i="1" dirty="0" smtClean="0">
                <a:solidFill>
                  <a:schemeClr val="tx1"/>
                </a:solidFill>
              </a:rPr>
              <a:t>!</a:t>
            </a:r>
          </a:p>
          <a:p>
            <a:pPr marL="0" indent="0">
              <a:buNone/>
            </a:pPr>
            <a:r>
              <a:rPr lang="fi-FI" sz="2600" dirty="0" smtClean="0"/>
              <a:t>Voitko saada hänet istumaan paikoillaan hetken? =</a:t>
            </a:r>
          </a:p>
          <a:p>
            <a:pPr marL="0" indent="0">
              <a:buNone/>
            </a:pPr>
            <a:r>
              <a:rPr lang="fi-FI" sz="2600" i="1" dirty="0" smtClean="0">
                <a:solidFill>
                  <a:schemeClr val="tx1"/>
                </a:solidFill>
              </a:rPr>
              <a:t>	</a:t>
            </a:r>
            <a:r>
              <a:rPr lang="fi-FI" sz="3000" i="1" dirty="0" smtClean="0">
                <a:solidFill>
                  <a:schemeClr val="tx1"/>
                </a:solidFill>
              </a:rPr>
              <a:t>Can </a:t>
            </a:r>
            <a:r>
              <a:rPr lang="fi-FI" sz="3000" i="1" dirty="0" err="1" smtClean="0">
                <a:solidFill>
                  <a:schemeClr val="tx1"/>
                </a:solidFill>
              </a:rPr>
              <a:t>you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b="1" i="1" dirty="0" err="1" smtClean="0">
                <a:solidFill>
                  <a:schemeClr val="tx1"/>
                </a:solidFill>
              </a:rPr>
              <a:t>make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him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b="1" i="1" dirty="0" smtClean="0">
                <a:solidFill>
                  <a:schemeClr val="tx1"/>
                </a:solidFill>
              </a:rPr>
              <a:t>sit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still</a:t>
            </a:r>
            <a:r>
              <a:rPr lang="fi-FI" sz="3000" i="1" dirty="0" smtClean="0">
                <a:solidFill>
                  <a:schemeClr val="tx1"/>
                </a:solidFill>
              </a:rPr>
              <a:t> for a </a:t>
            </a:r>
            <a:r>
              <a:rPr lang="fi-FI" sz="3000" i="1" dirty="0" err="1" smtClean="0">
                <a:solidFill>
                  <a:schemeClr val="tx1"/>
                </a:solidFill>
              </a:rPr>
              <a:t>moment</a:t>
            </a:r>
            <a:r>
              <a:rPr lang="fi-FI" sz="3000" i="1" dirty="0" smtClean="0">
                <a:solidFill>
                  <a:schemeClr val="tx1"/>
                </a:solidFill>
              </a:rPr>
              <a:t>?</a:t>
            </a:r>
            <a:endParaRPr lang="fi-FI" sz="30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600" dirty="0"/>
              <a:t>Aion </a:t>
            </a:r>
            <a:r>
              <a:rPr lang="fi-FI" sz="2600" dirty="0" smtClean="0"/>
              <a:t>pyytää Alicea valmistamaan päivällisen tänä iltana. =</a:t>
            </a:r>
          </a:p>
          <a:p>
            <a:pPr marL="0" indent="0">
              <a:buNone/>
            </a:pPr>
            <a:r>
              <a:rPr lang="fi-FI" sz="2600" i="1" dirty="0" smtClean="0">
                <a:solidFill>
                  <a:schemeClr val="tx1"/>
                </a:solidFill>
              </a:rPr>
              <a:t>	</a:t>
            </a:r>
            <a:r>
              <a:rPr lang="fi-FI" sz="2600" dirty="0" smtClean="0"/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I’m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going</a:t>
            </a:r>
            <a:r>
              <a:rPr lang="fi-FI" sz="2800" i="1" dirty="0" smtClean="0">
                <a:solidFill>
                  <a:schemeClr val="tx1"/>
                </a:solidFill>
              </a:rPr>
              <a:t> to </a:t>
            </a:r>
            <a:r>
              <a:rPr lang="fi-FI" sz="2800" b="1" i="1" dirty="0" err="1" smtClean="0">
                <a:solidFill>
                  <a:schemeClr val="tx1"/>
                </a:solidFill>
              </a:rPr>
              <a:t>have</a:t>
            </a:r>
            <a:r>
              <a:rPr lang="fi-FI" sz="2800" i="1" dirty="0" smtClean="0">
                <a:solidFill>
                  <a:schemeClr val="tx1"/>
                </a:solidFill>
              </a:rPr>
              <a:t> Alice </a:t>
            </a:r>
            <a:r>
              <a:rPr lang="fi-FI" sz="2800" b="1" i="1" dirty="0" err="1" smtClean="0">
                <a:solidFill>
                  <a:schemeClr val="tx1"/>
                </a:solidFill>
              </a:rPr>
              <a:t>make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dinner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tonight</a:t>
            </a:r>
            <a:r>
              <a:rPr lang="fi-FI" sz="2800" i="1" dirty="0" smtClean="0">
                <a:solidFill>
                  <a:schemeClr val="tx1"/>
                </a:solidFill>
              </a:rPr>
              <a:t>.</a:t>
            </a:r>
            <a:endParaRPr lang="fi-FI" sz="28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600" dirty="0" smtClean="0"/>
              <a:t>Pyydä lääkäriä katsomaan peukaloasi. =</a:t>
            </a:r>
            <a:endParaRPr lang="fi-FI" sz="2600" dirty="0"/>
          </a:p>
          <a:p>
            <a:pPr marL="0" indent="0">
              <a:buNone/>
            </a:pPr>
            <a:r>
              <a:rPr lang="fi-FI" sz="2600" i="1" dirty="0">
                <a:solidFill>
                  <a:schemeClr val="tx1"/>
                </a:solidFill>
              </a:rPr>
              <a:t>	</a:t>
            </a:r>
            <a:r>
              <a:rPr lang="fi-FI" sz="3000" b="1" i="1" dirty="0" err="1">
                <a:solidFill>
                  <a:schemeClr val="tx1"/>
                </a:solidFill>
              </a:rPr>
              <a:t>H</a:t>
            </a:r>
            <a:r>
              <a:rPr lang="fi-FI" sz="3000" b="1" i="1" dirty="0" err="1" smtClean="0">
                <a:solidFill>
                  <a:schemeClr val="tx1"/>
                </a:solidFill>
              </a:rPr>
              <a:t>ave</a:t>
            </a:r>
            <a:r>
              <a:rPr lang="fi-FI" sz="3000" i="1" dirty="0" smtClean="0">
                <a:solidFill>
                  <a:schemeClr val="tx1"/>
                </a:solidFill>
              </a:rPr>
              <a:t> a </a:t>
            </a:r>
            <a:r>
              <a:rPr lang="fi-FI" sz="3000" i="1" dirty="0" err="1" smtClean="0">
                <a:solidFill>
                  <a:schemeClr val="tx1"/>
                </a:solidFill>
              </a:rPr>
              <a:t>doctor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b="1" i="1" dirty="0" err="1" smtClean="0">
                <a:solidFill>
                  <a:schemeClr val="tx1"/>
                </a:solidFill>
              </a:rPr>
              <a:t>see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your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thumb</a:t>
            </a:r>
            <a:r>
              <a:rPr lang="fi-FI" sz="3000" i="1" dirty="0">
                <a:solidFill>
                  <a:schemeClr val="tx1"/>
                </a:solidFill>
              </a:rPr>
              <a:t>!</a:t>
            </a:r>
            <a:endParaRPr lang="fi-FI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dirty="0"/>
          </a:p>
        </p:txBody>
      </p:sp>
      <p:graphicFrame>
        <p:nvGraphicFramePr>
          <p:cNvPr id="5" name="Taulukko 4"/>
          <p:cNvGraphicFramePr>
            <a:graphicFrameLocks noGrp="1"/>
          </p:cNvGraphicFramePr>
          <p:nvPr>
            <p:extLst/>
          </p:nvPr>
        </p:nvGraphicFramePr>
        <p:xfrm>
          <a:off x="472413" y="1102363"/>
          <a:ext cx="7555972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5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dirty="0" smtClean="0"/>
                        <a:t>Aktiivissa olevien ’</a:t>
                      </a:r>
                      <a:r>
                        <a:rPr lang="fi-FI" sz="2800" i="1" dirty="0" err="1" smtClean="0"/>
                        <a:t>let</a:t>
                      </a:r>
                      <a:r>
                        <a:rPr lang="fi-FI" sz="2800" dirty="0" smtClean="0"/>
                        <a:t>’</a:t>
                      </a:r>
                      <a:r>
                        <a:rPr lang="fi-FI" sz="2800" baseline="0" dirty="0" smtClean="0"/>
                        <a:t> /</a:t>
                      </a:r>
                      <a:r>
                        <a:rPr lang="fi-FI" sz="2800" dirty="0" smtClean="0"/>
                        <a:t> ’</a:t>
                      </a:r>
                      <a:r>
                        <a:rPr lang="fi-FI" sz="2800" i="1" dirty="0" err="1" smtClean="0"/>
                        <a:t>make</a:t>
                      </a:r>
                      <a:r>
                        <a:rPr lang="fi-FI" sz="2800" dirty="0" smtClean="0"/>
                        <a:t>’ / ’</a:t>
                      </a:r>
                      <a:r>
                        <a:rPr lang="fi-FI" sz="2800" i="1" dirty="0" err="1" smtClean="0"/>
                        <a:t>have</a:t>
                      </a:r>
                      <a:r>
                        <a:rPr lang="fi-FI" sz="2800" i="1" dirty="0" smtClean="0"/>
                        <a:t>’ </a:t>
                      </a:r>
                      <a:r>
                        <a:rPr lang="fi-FI" sz="2800" baseline="0" dirty="0" smtClean="0"/>
                        <a:t>-</a:t>
                      </a:r>
                      <a:r>
                        <a:rPr lang="fi-FI" sz="2800" dirty="0" smtClean="0"/>
                        <a:t>verbien </a:t>
                      </a:r>
                      <a:r>
                        <a:rPr lang="fi-FI" sz="2800" baseline="0" dirty="0" smtClean="0"/>
                        <a:t>jälkeen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964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78098"/>
          </a:xfrm>
        </p:spPr>
        <p:txBody>
          <a:bodyPr>
            <a:normAutofit/>
          </a:bodyPr>
          <a:lstStyle/>
          <a:p>
            <a:r>
              <a:rPr lang="fi-FI" sz="3200" dirty="0" smtClean="0"/>
              <a:t>Paljas infinitiivi</a:t>
            </a:r>
            <a:endParaRPr lang="fi-FI" sz="3200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2293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600" dirty="0" smtClean="0"/>
              <a:t>MUTTA:</a:t>
            </a:r>
          </a:p>
          <a:p>
            <a:pPr marL="0" indent="0">
              <a:buNone/>
            </a:pPr>
            <a:endParaRPr lang="fi-FI" sz="2600" dirty="0" smtClean="0"/>
          </a:p>
          <a:p>
            <a:pPr marL="0" indent="0">
              <a:buNone/>
            </a:pPr>
            <a:endParaRPr lang="fi-FI" sz="2600" dirty="0" smtClean="0"/>
          </a:p>
          <a:p>
            <a:pPr marL="0" indent="0">
              <a:buNone/>
            </a:pPr>
            <a:endParaRPr lang="fi-FI" sz="2600" dirty="0" smtClean="0"/>
          </a:p>
          <a:p>
            <a:pPr marL="0" indent="0">
              <a:buNone/>
            </a:pPr>
            <a:r>
              <a:rPr lang="fi-FI" sz="2600" dirty="0" smtClean="0"/>
              <a:t>AKTIIVI:</a:t>
            </a:r>
            <a:br>
              <a:rPr lang="fi-FI" sz="2600" dirty="0" smtClean="0"/>
            </a:br>
            <a:r>
              <a:rPr lang="fi-FI" sz="2600" dirty="0" smtClean="0"/>
              <a:t>Koirankouluttaja laittoi koiran istumaan paikoillaan. </a:t>
            </a:r>
            <a:r>
              <a:rPr lang="fi-FI" sz="2600" dirty="0"/>
              <a:t>=</a:t>
            </a:r>
          </a:p>
          <a:p>
            <a:pPr marL="0" indent="0">
              <a:buNone/>
            </a:pPr>
            <a:r>
              <a:rPr lang="fi-FI" sz="2600" i="1" dirty="0">
                <a:solidFill>
                  <a:schemeClr val="tx1"/>
                </a:solidFill>
              </a:rPr>
              <a:t>	</a:t>
            </a:r>
            <a:r>
              <a:rPr lang="fi-FI" sz="3000" i="1" dirty="0" err="1" smtClean="0">
                <a:solidFill>
                  <a:schemeClr val="tx1"/>
                </a:solidFill>
              </a:rPr>
              <a:t>The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dog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trainer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b="1" i="1" dirty="0" smtClean="0">
                <a:solidFill>
                  <a:schemeClr val="tx1"/>
                </a:solidFill>
              </a:rPr>
              <a:t>made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the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dog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b="1" i="1" dirty="0" smtClean="0">
                <a:solidFill>
                  <a:schemeClr val="tx1"/>
                </a:solidFill>
              </a:rPr>
              <a:t>sit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still</a:t>
            </a:r>
            <a:r>
              <a:rPr lang="fi-FI" sz="3000" i="1" dirty="0" smtClean="0">
                <a:solidFill>
                  <a:schemeClr val="tx1"/>
                </a:solidFill>
              </a:rPr>
              <a:t>.</a:t>
            </a:r>
            <a:endParaRPr lang="fi-FI" sz="30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800" dirty="0" smtClean="0"/>
              <a:t>PASSIIVI</a:t>
            </a:r>
            <a:r>
              <a:rPr lang="fi-FI" sz="2800" dirty="0"/>
              <a:t>:</a:t>
            </a:r>
            <a:br>
              <a:rPr lang="fi-FI" sz="2800" dirty="0"/>
            </a:br>
            <a:r>
              <a:rPr lang="fi-FI" sz="2800" dirty="0" smtClean="0"/>
              <a:t>Koira laitettiin istumaan </a:t>
            </a:r>
            <a:r>
              <a:rPr lang="fi-FI" sz="2800" dirty="0"/>
              <a:t>paikoillaan. =</a:t>
            </a:r>
          </a:p>
          <a:p>
            <a:pPr marL="0" indent="0">
              <a:buNone/>
            </a:pPr>
            <a:r>
              <a:rPr lang="fi-FI" sz="2800" i="1" dirty="0">
                <a:solidFill>
                  <a:schemeClr val="tx1"/>
                </a:solidFill>
              </a:rPr>
              <a:t>	</a:t>
            </a:r>
            <a:r>
              <a:rPr lang="fi-FI" sz="3000" i="1" dirty="0" err="1">
                <a:solidFill>
                  <a:schemeClr val="tx1"/>
                </a:solidFill>
              </a:rPr>
              <a:t>The</a:t>
            </a:r>
            <a:r>
              <a:rPr lang="fi-FI" sz="3000" i="1" dirty="0">
                <a:solidFill>
                  <a:schemeClr val="tx1"/>
                </a:solidFill>
              </a:rPr>
              <a:t> </a:t>
            </a:r>
            <a:r>
              <a:rPr lang="fi-FI" sz="3000" i="1" dirty="0" err="1">
                <a:solidFill>
                  <a:schemeClr val="tx1"/>
                </a:solidFill>
              </a:rPr>
              <a:t>dog</a:t>
            </a:r>
            <a:r>
              <a:rPr lang="fi-FI" sz="3000" i="1" dirty="0">
                <a:solidFill>
                  <a:schemeClr val="tx1"/>
                </a:solidFill>
              </a:rPr>
              <a:t> </a:t>
            </a:r>
            <a:r>
              <a:rPr lang="fi-FI" sz="3000" b="1" i="1" dirty="0" err="1">
                <a:solidFill>
                  <a:schemeClr val="tx1"/>
                </a:solidFill>
              </a:rPr>
              <a:t>was</a:t>
            </a:r>
            <a:r>
              <a:rPr lang="fi-FI" sz="3000" b="1" i="1" dirty="0">
                <a:solidFill>
                  <a:schemeClr val="tx1"/>
                </a:solidFill>
              </a:rPr>
              <a:t> made to sit </a:t>
            </a:r>
            <a:r>
              <a:rPr lang="fi-FI" sz="3000" i="1" dirty="0" err="1">
                <a:solidFill>
                  <a:schemeClr val="tx1"/>
                </a:solidFill>
              </a:rPr>
              <a:t>still</a:t>
            </a:r>
            <a:r>
              <a:rPr lang="fi-FI" sz="3000" i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fi-FI" sz="30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dirty="0"/>
          </a:p>
        </p:txBody>
      </p:sp>
      <p:graphicFrame>
        <p:nvGraphicFramePr>
          <p:cNvPr id="5" name="Taulukko 4"/>
          <p:cNvGraphicFramePr>
            <a:graphicFrameLocks noGrp="1"/>
          </p:cNvGraphicFramePr>
          <p:nvPr>
            <p:extLst/>
          </p:nvPr>
        </p:nvGraphicFramePr>
        <p:xfrm>
          <a:off x="466435" y="1628800"/>
          <a:ext cx="7339948" cy="944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9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48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dirty="0" smtClean="0"/>
                        <a:t>Passiivissa olevan </a:t>
                      </a:r>
                      <a:r>
                        <a:rPr lang="fi-FI" sz="2800" i="0" dirty="0" smtClean="0"/>
                        <a:t>’</a:t>
                      </a:r>
                      <a:r>
                        <a:rPr lang="fi-FI" sz="2800" i="0" dirty="0" err="1" smtClean="0"/>
                        <a:t>make</a:t>
                      </a:r>
                      <a:r>
                        <a:rPr lang="fi-FI" sz="2800" i="0" dirty="0" smtClean="0"/>
                        <a:t>’-verbin</a:t>
                      </a:r>
                      <a:r>
                        <a:rPr lang="fi-FI" sz="2800" dirty="0" smtClean="0"/>
                        <a:t> </a:t>
                      </a:r>
                      <a:r>
                        <a:rPr lang="fi-FI" sz="2800" baseline="0" dirty="0" smtClean="0"/>
                        <a:t>jälkeen infinitiivin eteen tulee ’to’.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71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78098"/>
          </a:xfrm>
        </p:spPr>
        <p:txBody>
          <a:bodyPr>
            <a:normAutofit/>
          </a:bodyPr>
          <a:lstStyle/>
          <a:p>
            <a:r>
              <a:rPr lang="fi-FI" sz="3200" dirty="0" smtClean="0"/>
              <a:t>Paljas infinitiivi</a:t>
            </a:r>
            <a:endParaRPr lang="fi-FI" sz="3200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2293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600" dirty="0" smtClean="0"/>
              <a:t>REMEMBER:</a:t>
            </a:r>
          </a:p>
          <a:p>
            <a:pPr marL="0" indent="0">
              <a:buNone/>
            </a:pPr>
            <a:endParaRPr lang="fi-FI" sz="2600" dirty="0" smtClean="0"/>
          </a:p>
          <a:p>
            <a:pPr marL="0" indent="0">
              <a:buNone/>
            </a:pPr>
            <a:r>
              <a:rPr lang="fi-FI" sz="3000" i="1" dirty="0">
                <a:solidFill>
                  <a:schemeClr val="tx1"/>
                </a:solidFill>
              </a:rPr>
              <a:t>He </a:t>
            </a:r>
            <a:r>
              <a:rPr lang="fi-FI" sz="3000" b="1" i="1" dirty="0" err="1">
                <a:solidFill>
                  <a:schemeClr val="tx1"/>
                </a:solidFill>
              </a:rPr>
              <a:t>let</a:t>
            </a:r>
            <a:r>
              <a:rPr lang="fi-FI" sz="3000" i="1" dirty="0">
                <a:solidFill>
                  <a:schemeClr val="tx1"/>
                </a:solidFill>
              </a:rPr>
              <a:t> me </a:t>
            </a:r>
            <a:r>
              <a:rPr lang="fi-FI" sz="3000" b="1" i="1" dirty="0" err="1">
                <a:solidFill>
                  <a:schemeClr val="tx1"/>
                </a:solidFill>
              </a:rPr>
              <a:t>leave</a:t>
            </a:r>
            <a:r>
              <a:rPr lang="fi-FI" sz="3000" i="1" dirty="0" smtClean="0">
                <a:solidFill>
                  <a:schemeClr val="tx1"/>
                </a:solidFill>
              </a:rPr>
              <a:t>. </a:t>
            </a:r>
            <a:r>
              <a:rPr lang="fi-FI" sz="2400" dirty="0"/>
              <a:t>(</a:t>
            </a:r>
            <a:r>
              <a:rPr lang="fi-FI" sz="2400" dirty="0" err="1"/>
              <a:t>let</a:t>
            </a:r>
            <a:r>
              <a:rPr lang="fi-FI" sz="2400" dirty="0"/>
              <a:t> </a:t>
            </a:r>
            <a:r>
              <a:rPr lang="fi-FI" sz="2400" dirty="0" err="1"/>
              <a:t>sb</a:t>
            </a:r>
            <a:r>
              <a:rPr lang="fi-FI" sz="2400" dirty="0"/>
              <a:t> </a:t>
            </a:r>
            <a:r>
              <a:rPr lang="fi-FI" sz="2400" dirty="0" err="1"/>
              <a:t>do</a:t>
            </a:r>
            <a:r>
              <a:rPr lang="fi-FI" sz="2400" dirty="0"/>
              <a:t>) </a:t>
            </a:r>
          </a:p>
          <a:p>
            <a:pPr marL="0" indent="0">
              <a:buNone/>
            </a:pPr>
            <a:r>
              <a:rPr lang="fi-FI" sz="3000" i="1" dirty="0">
                <a:solidFill>
                  <a:schemeClr val="tx1"/>
                </a:solidFill>
              </a:rPr>
              <a:t>	I </a:t>
            </a:r>
            <a:r>
              <a:rPr lang="fi-FI" sz="3000" b="1" i="1" dirty="0" err="1">
                <a:solidFill>
                  <a:schemeClr val="tx1"/>
                </a:solidFill>
              </a:rPr>
              <a:t>was</a:t>
            </a:r>
            <a:r>
              <a:rPr lang="fi-FI" sz="3000" b="1" i="1" dirty="0">
                <a:solidFill>
                  <a:schemeClr val="tx1"/>
                </a:solidFill>
              </a:rPr>
              <a:t> </a:t>
            </a:r>
            <a:r>
              <a:rPr lang="fi-FI" sz="3000" b="1" i="1" dirty="0" err="1" smtClean="0">
                <a:solidFill>
                  <a:schemeClr val="tx1"/>
                </a:solidFill>
              </a:rPr>
              <a:t>allowed</a:t>
            </a:r>
            <a:r>
              <a:rPr lang="fi-FI" sz="3000" b="1" i="1" dirty="0" smtClean="0">
                <a:solidFill>
                  <a:schemeClr val="tx1"/>
                </a:solidFill>
              </a:rPr>
              <a:t> to </a:t>
            </a:r>
            <a:r>
              <a:rPr lang="fi-FI" sz="3000" i="1" dirty="0" err="1" smtClean="0">
                <a:solidFill>
                  <a:schemeClr val="tx1"/>
                </a:solidFill>
              </a:rPr>
              <a:t>leave</a:t>
            </a:r>
            <a:r>
              <a:rPr lang="fi-FI" sz="3000" i="1" dirty="0" smtClean="0">
                <a:solidFill>
                  <a:schemeClr val="tx1"/>
                </a:solidFill>
              </a:rPr>
              <a:t>. </a:t>
            </a:r>
            <a:r>
              <a:rPr lang="fi-FI" sz="2400" dirty="0"/>
              <a:t>(</a:t>
            </a:r>
            <a:r>
              <a:rPr lang="fi-FI" sz="2400" dirty="0" err="1"/>
              <a:t>be</a:t>
            </a:r>
            <a:r>
              <a:rPr lang="fi-FI" sz="2400" dirty="0"/>
              <a:t> </a:t>
            </a:r>
            <a:r>
              <a:rPr lang="fi-FI" sz="2400" dirty="0" err="1"/>
              <a:t>allowed</a:t>
            </a:r>
            <a:r>
              <a:rPr lang="fi-FI" sz="2400" dirty="0"/>
              <a:t> to </a:t>
            </a:r>
            <a:r>
              <a:rPr lang="fi-FI" sz="2400" dirty="0" err="1"/>
              <a:t>do</a:t>
            </a:r>
            <a:r>
              <a:rPr lang="fi-FI" sz="2400" dirty="0"/>
              <a:t>)</a:t>
            </a:r>
          </a:p>
          <a:p>
            <a:pPr marL="0" indent="0">
              <a:buNone/>
            </a:pPr>
            <a:r>
              <a:rPr lang="fi-FI" sz="3000" i="1" dirty="0">
                <a:solidFill>
                  <a:schemeClr val="tx1"/>
                </a:solidFill>
              </a:rPr>
              <a:t>	I </a:t>
            </a:r>
            <a:r>
              <a:rPr lang="fi-FI" sz="3000" b="1" i="1" dirty="0" err="1">
                <a:solidFill>
                  <a:schemeClr val="tx1"/>
                </a:solidFill>
              </a:rPr>
              <a:t>was</a:t>
            </a:r>
            <a:r>
              <a:rPr lang="fi-FI" sz="3000" b="1" i="1" dirty="0">
                <a:solidFill>
                  <a:schemeClr val="tx1"/>
                </a:solidFill>
              </a:rPr>
              <a:t> </a:t>
            </a:r>
            <a:r>
              <a:rPr lang="fi-FI" sz="3000" b="1" i="1" dirty="0" err="1" smtClean="0">
                <a:solidFill>
                  <a:schemeClr val="tx1"/>
                </a:solidFill>
              </a:rPr>
              <a:t>permitted</a:t>
            </a:r>
            <a:r>
              <a:rPr lang="fi-FI" sz="3000" b="1" i="1" dirty="0" smtClean="0">
                <a:solidFill>
                  <a:schemeClr val="tx1"/>
                </a:solidFill>
              </a:rPr>
              <a:t> </a:t>
            </a:r>
            <a:r>
              <a:rPr lang="fi-FI" sz="3000" b="1" i="1" dirty="0">
                <a:solidFill>
                  <a:schemeClr val="tx1"/>
                </a:solidFill>
              </a:rPr>
              <a:t>to </a:t>
            </a:r>
            <a:r>
              <a:rPr lang="fi-FI" sz="3000" i="1" dirty="0" err="1">
                <a:solidFill>
                  <a:schemeClr val="tx1"/>
                </a:solidFill>
              </a:rPr>
              <a:t>leave</a:t>
            </a:r>
            <a:r>
              <a:rPr lang="fi-FI" sz="3000" i="1" dirty="0" smtClean="0">
                <a:solidFill>
                  <a:schemeClr val="tx1"/>
                </a:solidFill>
              </a:rPr>
              <a:t>. </a:t>
            </a:r>
            <a:r>
              <a:rPr lang="fi-FI" sz="2400" dirty="0"/>
              <a:t>(</a:t>
            </a:r>
            <a:r>
              <a:rPr lang="fi-FI" sz="2400" dirty="0" err="1"/>
              <a:t>be</a:t>
            </a:r>
            <a:r>
              <a:rPr lang="fi-FI" sz="2400" dirty="0"/>
              <a:t> </a:t>
            </a:r>
            <a:r>
              <a:rPr lang="fi-FI" sz="2400" dirty="0" err="1"/>
              <a:t>permitted</a:t>
            </a:r>
            <a:r>
              <a:rPr lang="fi-FI" sz="2400" dirty="0"/>
              <a:t> to </a:t>
            </a:r>
            <a:r>
              <a:rPr lang="fi-FI" sz="2400" dirty="0" err="1"/>
              <a:t>do</a:t>
            </a:r>
            <a:r>
              <a:rPr lang="fi-FI" sz="2400" dirty="0"/>
              <a:t>)</a:t>
            </a:r>
          </a:p>
          <a:p>
            <a:pPr marL="0" indent="0">
              <a:buNone/>
            </a:pPr>
            <a:endParaRPr lang="fi-FI" sz="2600" dirty="0" smtClean="0"/>
          </a:p>
          <a:p>
            <a:pPr marL="0" indent="0">
              <a:buNone/>
            </a:pPr>
            <a:r>
              <a:rPr lang="fi-FI" sz="3100" i="1" dirty="0" err="1">
                <a:solidFill>
                  <a:schemeClr val="tx1"/>
                </a:solidFill>
              </a:rPr>
              <a:t>I’ll</a:t>
            </a:r>
            <a:r>
              <a:rPr lang="fi-FI" sz="3100" i="1" dirty="0">
                <a:solidFill>
                  <a:schemeClr val="tx1"/>
                </a:solidFill>
              </a:rPr>
              <a:t> </a:t>
            </a:r>
            <a:r>
              <a:rPr lang="fi-FI" sz="3100" b="1" i="1" dirty="0" err="1">
                <a:solidFill>
                  <a:schemeClr val="tx1"/>
                </a:solidFill>
              </a:rPr>
              <a:t>have</a:t>
            </a:r>
            <a:r>
              <a:rPr lang="fi-FI" sz="3100" i="1" dirty="0">
                <a:solidFill>
                  <a:schemeClr val="tx1"/>
                </a:solidFill>
              </a:rPr>
              <a:t> Alice </a:t>
            </a:r>
            <a:r>
              <a:rPr lang="fi-FI" sz="3100" b="1" i="1" dirty="0" err="1">
                <a:solidFill>
                  <a:schemeClr val="tx1"/>
                </a:solidFill>
              </a:rPr>
              <a:t>make</a:t>
            </a:r>
            <a:r>
              <a:rPr lang="fi-FI" sz="3100" i="1" dirty="0">
                <a:solidFill>
                  <a:schemeClr val="tx1"/>
                </a:solidFill>
              </a:rPr>
              <a:t> </a:t>
            </a:r>
            <a:r>
              <a:rPr lang="fi-FI" sz="3100" i="1" dirty="0" err="1">
                <a:solidFill>
                  <a:schemeClr val="tx1"/>
                </a:solidFill>
              </a:rPr>
              <a:t>dinner</a:t>
            </a:r>
            <a:r>
              <a:rPr lang="fi-FI" sz="3100" i="1" dirty="0" smtClean="0">
                <a:solidFill>
                  <a:schemeClr val="tx1"/>
                </a:solidFill>
              </a:rPr>
              <a:t>. </a:t>
            </a:r>
            <a:r>
              <a:rPr lang="fi-FI" sz="2400" dirty="0"/>
              <a:t>(</a:t>
            </a:r>
            <a:r>
              <a:rPr lang="fi-FI" sz="2400" dirty="0" err="1"/>
              <a:t>have</a:t>
            </a:r>
            <a:r>
              <a:rPr lang="fi-FI" sz="2400" dirty="0"/>
              <a:t> </a:t>
            </a:r>
            <a:r>
              <a:rPr lang="fi-FI" sz="2400" dirty="0" err="1"/>
              <a:t>sb</a:t>
            </a:r>
            <a:r>
              <a:rPr lang="fi-FI" sz="2400" dirty="0"/>
              <a:t> </a:t>
            </a:r>
            <a:r>
              <a:rPr lang="fi-FI" sz="2400" dirty="0" err="1"/>
              <a:t>do</a:t>
            </a:r>
            <a:r>
              <a:rPr lang="fi-FI" sz="2400" dirty="0"/>
              <a:t>)</a:t>
            </a:r>
          </a:p>
          <a:p>
            <a:pPr marL="0" indent="0">
              <a:buNone/>
            </a:pPr>
            <a:r>
              <a:rPr lang="fi-FI" sz="3100" i="1" dirty="0">
                <a:solidFill>
                  <a:schemeClr val="tx1"/>
                </a:solidFill>
              </a:rPr>
              <a:t>	</a:t>
            </a:r>
            <a:r>
              <a:rPr lang="fi-FI" sz="3100" i="1" dirty="0" err="1">
                <a:solidFill>
                  <a:schemeClr val="tx1"/>
                </a:solidFill>
              </a:rPr>
              <a:t>I’ll</a:t>
            </a:r>
            <a:r>
              <a:rPr lang="fi-FI" sz="3100" i="1" dirty="0">
                <a:solidFill>
                  <a:schemeClr val="tx1"/>
                </a:solidFill>
              </a:rPr>
              <a:t> </a:t>
            </a:r>
            <a:r>
              <a:rPr lang="fi-FI" sz="3100" b="1" i="1" dirty="0" err="1">
                <a:solidFill>
                  <a:schemeClr val="tx1"/>
                </a:solidFill>
              </a:rPr>
              <a:t>get</a:t>
            </a:r>
            <a:r>
              <a:rPr lang="fi-FI" sz="3100" i="1" dirty="0">
                <a:solidFill>
                  <a:schemeClr val="tx1"/>
                </a:solidFill>
              </a:rPr>
              <a:t> Alice </a:t>
            </a:r>
            <a:r>
              <a:rPr lang="fi-FI" sz="3100" b="1" i="1" dirty="0">
                <a:solidFill>
                  <a:schemeClr val="tx1"/>
                </a:solidFill>
              </a:rPr>
              <a:t>to </a:t>
            </a:r>
            <a:r>
              <a:rPr lang="fi-FI" sz="3100" b="1" i="1" dirty="0" err="1">
                <a:solidFill>
                  <a:schemeClr val="tx1"/>
                </a:solidFill>
              </a:rPr>
              <a:t>make</a:t>
            </a:r>
            <a:r>
              <a:rPr lang="fi-FI" sz="3100" b="1" i="1" dirty="0">
                <a:solidFill>
                  <a:schemeClr val="tx1"/>
                </a:solidFill>
              </a:rPr>
              <a:t> </a:t>
            </a:r>
            <a:r>
              <a:rPr lang="fi-FI" sz="3100" i="1" dirty="0" err="1">
                <a:solidFill>
                  <a:schemeClr val="tx1"/>
                </a:solidFill>
              </a:rPr>
              <a:t>dinner</a:t>
            </a:r>
            <a:r>
              <a:rPr lang="fi-FI" sz="3100" i="1" dirty="0" smtClean="0">
                <a:solidFill>
                  <a:schemeClr val="tx1"/>
                </a:solidFill>
              </a:rPr>
              <a:t>. </a:t>
            </a:r>
            <a:r>
              <a:rPr lang="fi-FI" sz="2400" dirty="0"/>
              <a:t>(</a:t>
            </a:r>
            <a:r>
              <a:rPr lang="fi-FI" sz="2400" dirty="0" err="1"/>
              <a:t>get</a:t>
            </a:r>
            <a:r>
              <a:rPr lang="fi-FI" sz="2400" dirty="0"/>
              <a:t> </a:t>
            </a:r>
            <a:r>
              <a:rPr lang="fi-FI" sz="2400" dirty="0" err="1"/>
              <a:t>sb</a:t>
            </a:r>
            <a:r>
              <a:rPr lang="fi-FI" sz="2400" dirty="0"/>
              <a:t> to </a:t>
            </a:r>
            <a:r>
              <a:rPr lang="fi-FI" sz="2400" dirty="0" err="1"/>
              <a:t>do</a:t>
            </a:r>
            <a:r>
              <a:rPr lang="fi-FI" sz="2400" dirty="0"/>
              <a:t>)</a:t>
            </a:r>
          </a:p>
          <a:p>
            <a:pPr marL="0" indent="0">
              <a:buNone/>
            </a:pPr>
            <a:endParaRPr lang="fi-FI" sz="30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2" name="Ellipsi 1"/>
          <p:cNvSpPr/>
          <p:nvPr/>
        </p:nvSpPr>
        <p:spPr>
          <a:xfrm>
            <a:off x="3563888" y="2619967"/>
            <a:ext cx="504056" cy="504056"/>
          </a:xfrm>
          <a:prstGeom prst="ellipse">
            <a:avLst/>
          </a:prstGeom>
          <a:solidFill>
            <a:schemeClr val="accent1">
              <a:lumMod val="20000"/>
              <a:lumOff val="80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Ellipsi 5"/>
          <p:cNvSpPr/>
          <p:nvPr/>
        </p:nvSpPr>
        <p:spPr>
          <a:xfrm>
            <a:off x="3851920" y="3163363"/>
            <a:ext cx="504056" cy="504056"/>
          </a:xfrm>
          <a:prstGeom prst="ellipse">
            <a:avLst/>
          </a:prstGeom>
          <a:solidFill>
            <a:schemeClr val="accent1">
              <a:lumMod val="20000"/>
              <a:lumOff val="8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/>
          <p:cNvSpPr/>
          <p:nvPr/>
        </p:nvSpPr>
        <p:spPr>
          <a:xfrm>
            <a:off x="3275856" y="4797152"/>
            <a:ext cx="504056" cy="504056"/>
          </a:xfrm>
          <a:prstGeom prst="ellipse">
            <a:avLst/>
          </a:prstGeom>
          <a:solidFill>
            <a:schemeClr val="accent1">
              <a:lumMod val="20000"/>
              <a:lumOff val="8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85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78098"/>
          </a:xfrm>
        </p:spPr>
        <p:txBody>
          <a:bodyPr>
            <a:normAutofit/>
          </a:bodyPr>
          <a:lstStyle/>
          <a:p>
            <a:r>
              <a:rPr lang="fi-FI" sz="3200" dirty="0" smtClean="0"/>
              <a:t>Paljas infinitiivi</a:t>
            </a:r>
            <a:endParaRPr lang="fi-FI" sz="3200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81635" y="1772816"/>
            <a:ext cx="8229600" cy="43204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sz="3600" dirty="0" smtClean="0"/>
              <a:t>		olisi parasta = </a:t>
            </a:r>
            <a:r>
              <a:rPr lang="fi-FI" sz="3600" i="1" dirty="0" err="1">
                <a:solidFill>
                  <a:schemeClr val="tx1"/>
                </a:solidFill>
              </a:rPr>
              <a:t>had</a:t>
            </a:r>
            <a:r>
              <a:rPr lang="fi-FI" sz="3600" i="1" dirty="0">
                <a:solidFill>
                  <a:schemeClr val="tx1"/>
                </a:solidFill>
              </a:rPr>
              <a:t> </a:t>
            </a:r>
            <a:r>
              <a:rPr lang="fi-FI" sz="3600" i="1" dirty="0" err="1">
                <a:solidFill>
                  <a:schemeClr val="tx1"/>
                </a:solidFill>
              </a:rPr>
              <a:t>better</a:t>
            </a:r>
            <a:endParaRPr lang="fi-FI" sz="36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3600" dirty="0" smtClean="0"/>
              <a:t>		</a:t>
            </a:r>
            <a:r>
              <a:rPr lang="fi-FI" sz="3600" dirty="0" err="1" smtClean="0"/>
              <a:t>rather</a:t>
            </a:r>
            <a:r>
              <a:rPr lang="fi-FI" sz="3600" dirty="0" smtClean="0"/>
              <a:t> </a:t>
            </a:r>
            <a:r>
              <a:rPr lang="fi-FI" sz="3600" dirty="0" err="1" smtClean="0"/>
              <a:t>than</a:t>
            </a:r>
            <a:r>
              <a:rPr lang="fi-FI" sz="3600" dirty="0" smtClean="0"/>
              <a:t> = </a:t>
            </a:r>
            <a:r>
              <a:rPr lang="fi-FI" sz="3600" i="1" dirty="0" smtClean="0">
                <a:solidFill>
                  <a:schemeClr val="tx1"/>
                </a:solidFill>
              </a:rPr>
              <a:t>mieluummin kuin</a:t>
            </a:r>
          </a:p>
          <a:p>
            <a:pPr marL="0" indent="0">
              <a:buNone/>
            </a:pPr>
            <a:r>
              <a:rPr lang="fi-FI" sz="3600" dirty="0" smtClean="0"/>
              <a:t>		</a:t>
            </a:r>
            <a:r>
              <a:rPr lang="fi-FI" sz="3600" dirty="0" err="1" smtClean="0"/>
              <a:t>do</a:t>
            </a:r>
            <a:r>
              <a:rPr lang="fi-FI" sz="3600" dirty="0" smtClean="0"/>
              <a:t> </a:t>
            </a:r>
            <a:r>
              <a:rPr lang="fi-FI" sz="3600" dirty="0" err="1" smtClean="0"/>
              <a:t>nothing</a:t>
            </a:r>
            <a:r>
              <a:rPr lang="fi-FI" sz="3600" dirty="0" smtClean="0"/>
              <a:t> </a:t>
            </a:r>
            <a:r>
              <a:rPr lang="fi-FI" sz="3600" dirty="0" err="1" smtClean="0"/>
              <a:t>but</a:t>
            </a:r>
            <a:r>
              <a:rPr lang="fi-FI" sz="3600" dirty="0" smtClean="0"/>
              <a:t> = </a:t>
            </a:r>
            <a:r>
              <a:rPr lang="fi-FI" sz="3600" i="1" dirty="0">
                <a:solidFill>
                  <a:schemeClr val="tx1"/>
                </a:solidFill>
              </a:rPr>
              <a:t>ei tee muuta kuin</a:t>
            </a:r>
          </a:p>
          <a:p>
            <a:pPr marL="0" indent="0">
              <a:buNone/>
            </a:pPr>
            <a:r>
              <a:rPr lang="fi-FI" sz="3600" dirty="0" smtClean="0"/>
              <a:t>		</a:t>
            </a:r>
            <a:r>
              <a:rPr lang="fi-FI" sz="3600" dirty="0" err="1" smtClean="0"/>
              <a:t>Why</a:t>
            </a:r>
            <a:r>
              <a:rPr lang="fi-FI" sz="3600" dirty="0" smtClean="0"/>
              <a:t> …? = </a:t>
            </a:r>
            <a:r>
              <a:rPr lang="fi-FI" sz="3600" i="1" dirty="0">
                <a:solidFill>
                  <a:schemeClr val="tx1"/>
                </a:solidFill>
              </a:rPr>
              <a:t>Miksi…?</a:t>
            </a:r>
          </a:p>
          <a:p>
            <a:pPr marL="0" indent="0">
              <a:buNone/>
            </a:pPr>
            <a:r>
              <a:rPr lang="fi-FI" sz="3600" dirty="0" smtClean="0"/>
              <a:t>		</a:t>
            </a:r>
            <a:r>
              <a:rPr lang="fi-FI" sz="3600" dirty="0" err="1" smtClean="0"/>
              <a:t>Why</a:t>
            </a:r>
            <a:r>
              <a:rPr lang="fi-FI" sz="3600" dirty="0" smtClean="0"/>
              <a:t> </a:t>
            </a:r>
            <a:r>
              <a:rPr lang="fi-FI" sz="3600" dirty="0" err="1"/>
              <a:t>not</a:t>
            </a:r>
            <a:r>
              <a:rPr lang="fi-FI" sz="3600" dirty="0"/>
              <a:t> …? = </a:t>
            </a:r>
            <a:r>
              <a:rPr lang="fi-FI" sz="3600" i="1" dirty="0">
                <a:solidFill>
                  <a:schemeClr val="tx1"/>
                </a:solidFill>
              </a:rPr>
              <a:t>Miksi(</a:t>
            </a:r>
            <a:r>
              <a:rPr lang="fi-FI" sz="3600" i="1" dirty="0" err="1">
                <a:solidFill>
                  <a:schemeClr val="tx1"/>
                </a:solidFill>
              </a:rPr>
              <a:t>pä</a:t>
            </a:r>
            <a:r>
              <a:rPr lang="fi-FI" sz="3600" i="1" dirty="0">
                <a:solidFill>
                  <a:schemeClr val="tx1"/>
                </a:solidFill>
              </a:rPr>
              <a:t>) ei…?</a:t>
            </a:r>
            <a:r>
              <a:rPr lang="fi-FI" sz="3300" i="1" dirty="0">
                <a:solidFill>
                  <a:schemeClr val="tx1"/>
                </a:solidFill>
              </a:rPr>
              <a:t>	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sz="3900" i="1" dirty="0" err="1">
                <a:solidFill>
                  <a:schemeClr val="tx1"/>
                </a:solidFill>
              </a:rPr>
              <a:t>She</a:t>
            </a:r>
            <a:r>
              <a:rPr lang="fi-FI" sz="3900" i="1" dirty="0">
                <a:solidFill>
                  <a:schemeClr val="tx1"/>
                </a:solidFill>
              </a:rPr>
              <a:t> </a:t>
            </a:r>
            <a:r>
              <a:rPr lang="fi-FI" sz="3900" b="1" i="1" dirty="0" err="1"/>
              <a:t>had</a:t>
            </a:r>
            <a:r>
              <a:rPr lang="fi-FI" sz="3900" b="1" i="1" dirty="0"/>
              <a:t> </a:t>
            </a:r>
            <a:r>
              <a:rPr lang="fi-FI" sz="3900" b="1" i="1" dirty="0" err="1"/>
              <a:t>better</a:t>
            </a:r>
            <a:r>
              <a:rPr lang="fi-FI" sz="3900" b="1" i="1" dirty="0"/>
              <a:t> </a:t>
            </a:r>
            <a:r>
              <a:rPr lang="fi-FI" sz="3900" b="1" i="1" dirty="0" err="1"/>
              <a:t>learn</a:t>
            </a:r>
            <a:r>
              <a:rPr lang="fi-FI" sz="3900" b="1" i="1" dirty="0"/>
              <a:t> </a:t>
            </a:r>
            <a:r>
              <a:rPr lang="fi-FI" sz="3900" i="1" dirty="0" err="1">
                <a:solidFill>
                  <a:schemeClr val="tx1"/>
                </a:solidFill>
              </a:rPr>
              <a:t>this</a:t>
            </a:r>
            <a:r>
              <a:rPr lang="fi-FI" sz="3900" i="1" dirty="0">
                <a:solidFill>
                  <a:schemeClr val="tx1"/>
                </a:solidFill>
              </a:rPr>
              <a:t> </a:t>
            </a:r>
            <a:r>
              <a:rPr lang="fi-FI" sz="3900" i="1" dirty="0" err="1">
                <a:solidFill>
                  <a:schemeClr val="tx1"/>
                </a:solidFill>
              </a:rPr>
              <a:t>now</a:t>
            </a:r>
            <a:r>
              <a:rPr lang="fi-FI" sz="3900" i="1" dirty="0">
                <a:solidFill>
                  <a:schemeClr val="tx1"/>
                </a:solidFill>
              </a:rPr>
              <a:t> </a:t>
            </a:r>
            <a:r>
              <a:rPr lang="fi-FI" sz="3900" b="1" i="1" dirty="0" err="1"/>
              <a:t>rather</a:t>
            </a:r>
            <a:r>
              <a:rPr lang="fi-FI" sz="3900" b="1" i="1" dirty="0"/>
              <a:t> </a:t>
            </a:r>
            <a:r>
              <a:rPr lang="fi-FI" sz="3900" b="1" i="1" dirty="0" err="1"/>
              <a:t>than</a:t>
            </a:r>
            <a:r>
              <a:rPr lang="fi-FI" sz="3900" b="1" i="1" dirty="0"/>
              <a:t> </a:t>
            </a:r>
            <a:r>
              <a:rPr lang="fi-FI" sz="3900" b="1" i="1" dirty="0" err="1"/>
              <a:t>spend</a:t>
            </a:r>
            <a:r>
              <a:rPr lang="fi-FI" sz="3900" b="1" i="1" dirty="0"/>
              <a:t> </a:t>
            </a:r>
            <a:r>
              <a:rPr lang="fi-FI" sz="3900" i="1" dirty="0" err="1">
                <a:solidFill>
                  <a:schemeClr val="tx1"/>
                </a:solidFill>
              </a:rPr>
              <a:t>hours</a:t>
            </a:r>
            <a:r>
              <a:rPr lang="fi-FI" sz="3900" i="1" dirty="0">
                <a:solidFill>
                  <a:schemeClr val="tx1"/>
                </a:solidFill>
              </a:rPr>
              <a:t> on it </a:t>
            </a:r>
            <a:r>
              <a:rPr lang="fi-FI" sz="3900" i="1" dirty="0" err="1">
                <a:solidFill>
                  <a:schemeClr val="tx1"/>
                </a:solidFill>
              </a:rPr>
              <a:t>later</a:t>
            </a:r>
            <a:r>
              <a:rPr lang="fi-FI" sz="3900" i="1" dirty="0">
                <a:solidFill>
                  <a:schemeClr val="tx1"/>
                </a:solidFill>
              </a:rPr>
              <a:t> </a:t>
            </a:r>
            <a:r>
              <a:rPr lang="fi-FI" sz="3900" i="1" dirty="0" err="1">
                <a:solidFill>
                  <a:schemeClr val="tx1"/>
                </a:solidFill>
              </a:rPr>
              <a:t>but</a:t>
            </a:r>
            <a:r>
              <a:rPr lang="fi-FI" sz="3900" i="1" dirty="0">
                <a:solidFill>
                  <a:schemeClr val="tx1"/>
                </a:solidFill>
              </a:rPr>
              <a:t> </a:t>
            </a:r>
            <a:r>
              <a:rPr lang="fi-FI" sz="3900" i="1" dirty="0" err="1">
                <a:solidFill>
                  <a:schemeClr val="tx1"/>
                </a:solidFill>
              </a:rPr>
              <a:t>she</a:t>
            </a:r>
            <a:r>
              <a:rPr lang="fi-FI" sz="3900" i="1" dirty="0">
                <a:solidFill>
                  <a:schemeClr val="tx1"/>
                </a:solidFill>
              </a:rPr>
              <a:t> </a:t>
            </a:r>
            <a:r>
              <a:rPr lang="fi-FI" sz="3900" b="1" i="1" dirty="0" err="1"/>
              <a:t>does</a:t>
            </a:r>
            <a:r>
              <a:rPr lang="fi-FI" sz="3900" b="1" i="1" dirty="0"/>
              <a:t> </a:t>
            </a:r>
            <a:r>
              <a:rPr lang="fi-FI" sz="3900" b="1" i="1" dirty="0" err="1"/>
              <a:t>nothing</a:t>
            </a:r>
            <a:r>
              <a:rPr lang="fi-FI" sz="3900" b="1" i="1" dirty="0"/>
              <a:t> </a:t>
            </a:r>
            <a:r>
              <a:rPr lang="fi-FI" sz="3900" b="1" i="1" dirty="0" err="1"/>
              <a:t>but</a:t>
            </a:r>
            <a:r>
              <a:rPr lang="fi-FI" sz="3900" b="1" i="1" dirty="0"/>
              <a:t> </a:t>
            </a:r>
            <a:r>
              <a:rPr lang="fi-FI" sz="3900" b="1" i="1" dirty="0" err="1"/>
              <a:t>stare</a:t>
            </a:r>
            <a:r>
              <a:rPr lang="fi-FI" sz="3900" b="1" i="1" dirty="0"/>
              <a:t> </a:t>
            </a:r>
            <a:r>
              <a:rPr lang="fi-FI" sz="3900" i="1" dirty="0">
                <a:solidFill>
                  <a:schemeClr val="tx1"/>
                </a:solidFill>
              </a:rPr>
              <a:t>out of </a:t>
            </a:r>
            <a:r>
              <a:rPr lang="fi-FI" sz="3900" i="1" dirty="0" err="1">
                <a:solidFill>
                  <a:schemeClr val="tx1"/>
                </a:solidFill>
              </a:rPr>
              <a:t>the</a:t>
            </a:r>
            <a:r>
              <a:rPr lang="fi-FI" sz="3900" i="1" dirty="0">
                <a:solidFill>
                  <a:schemeClr val="tx1"/>
                </a:solidFill>
              </a:rPr>
              <a:t> </a:t>
            </a:r>
            <a:r>
              <a:rPr lang="fi-FI" sz="3900" i="1" dirty="0" err="1">
                <a:solidFill>
                  <a:schemeClr val="tx1"/>
                </a:solidFill>
              </a:rPr>
              <a:t>window</a:t>
            </a:r>
            <a:r>
              <a:rPr lang="fi-FI" sz="3900" i="1" dirty="0">
                <a:solidFill>
                  <a:schemeClr val="tx1"/>
                </a:solidFill>
              </a:rPr>
              <a:t>. ’</a:t>
            </a:r>
            <a:r>
              <a:rPr lang="fi-FI" sz="3900" b="1" i="1" dirty="0" err="1"/>
              <a:t>Why</a:t>
            </a:r>
            <a:r>
              <a:rPr lang="fi-FI" sz="3900" b="1" i="1" dirty="0"/>
              <a:t> </a:t>
            </a:r>
            <a:r>
              <a:rPr lang="fi-FI" sz="3900" b="1" i="1" dirty="0" err="1"/>
              <a:t>bother</a:t>
            </a:r>
            <a:r>
              <a:rPr lang="fi-FI" sz="3900" i="1" dirty="0">
                <a:solidFill>
                  <a:schemeClr val="tx1"/>
                </a:solidFill>
              </a:rPr>
              <a:t>?’ </a:t>
            </a:r>
            <a:r>
              <a:rPr lang="fi-FI" sz="3900" i="1" dirty="0" err="1">
                <a:solidFill>
                  <a:schemeClr val="tx1"/>
                </a:solidFill>
              </a:rPr>
              <a:t>she</a:t>
            </a:r>
            <a:r>
              <a:rPr lang="fi-FI" sz="3900" i="1" dirty="0">
                <a:solidFill>
                  <a:schemeClr val="tx1"/>
                </a:solidFill>
              </a:rPr>
              <a:t> </a:t>
            </a:r>
            <a:r>
              <a:rPr lang="fi-FI" sz="3900" i="1" dirty="0" err="1">
                <a:solidFill>
                  <a:schemeClr val="tx1"/>
                </a:solidFill>
              </a:rPr>
              <a:t>thinks</a:t>
            </a:r>
            <a:r>
              <a:rPr lang="fi-FI" sz="3900" i="1" dirty="0">
                <a:solidFill>
                  <a:schemeClr val="tx1"/>
                </a:solidFill>
              </a:rPr>
              <a:t>. </a:t>
            </a:r>
            <a:r>
              <a:rPr lang="fi-FI" sz="3900" i="1" dirty="0" err="1">
                <a:solidFill>
                  <a:schemeClr val="tx1"/>
                </a:solidFill>
              </a:rPr>
              <a:t>But</a:t>
            </a:r>
            <a:r>
              <a:rPr lang="fi-FI" sz="3900" i="1" dirty="0">
                <a:solidFill>
                  <a:schemeClr val="tx1"/>
                </a:solidFill>
              </a:rPr>
              <a:t> </a:t>
            </a:r>
            <a:r>
              <a:rPr lang="fi-FI" sz="3900" b="1" i="1" dirty="0" err="1"/>
              <a:t>why</a:t>
            </a:r>
            <a:r>
              <a:rPr lang="fi-FI" sz="3900" b="1" i="1" dirty="0"/>
              <a:t> </a:t>
            </a:r>
            <a:r>
              <a:rPr lang="fi-FI" sz="3900" b="1" i="1" dirty="0" err="1"/>
              <a:t>not</a:t>
            </a:r>
            <a:r>
              <a:rPr lang="fi-FI" sz="3900" b="1" i="1" dirty="0"/>
              <a:t> </a:t>
            </a:r>
            <a:r>
              <a:rPr lang="fi-FI" sz="3900" b="1" i="1" dirty="0" err="1"/>
              <a:t>get</a:t>
            </a:r>
            <a:r>
              <a:rPr lang="fi-FI" sz="3900" b="1" i="1" dirty="0">
                <a:solidFill>
                  <a:schemeClr val="tx1"/>
                </a:solidFill>
              </a:rPr>
              <a:t> </a:t>
            </a:r>
            <a:r>
              <a:rPr lang="fi-FI" sz="3900" i="1" dirty="0">
                <a:solidFill>
                  <a:schemeClr val="tx1"/>
                </a:solidFill>
              </a:rPr>
              <a:t>a </a:t>
            </a:r>
            <a:r>
              <a:rPr lang="fi-FI" sz="3900" i="1" dirty="0" err="1">
                <a:solidFill>
                  <a:schemeClr val="tx1"/>
                </a:solidFill>
              </a:rPr>
              <a:t>grip</a:t>
            </a:r>
            <a:r>
              <a:rPr lang="fi-FI" sz="3900" i="1" dirty="0">
                <a:solidFill>
                  <a:schemeClr val="tx1"/>
                </a:solidFill>
              </a:rPr>
              <a:t> on </a:t>
            </a:r>
            <a:r>
              <a:rPr lang="fi-FI" sz="3900" i="1" dirty="0" err="1" smtClean="0">
                <a:solidFill>
                  <a:schemeClr val="tx1"/>
                </a:solidFill>
              </a:rPr>
              <a:t>her</a:t>
            </a:r>
            <a:r>
              <a:rPr lang="fi-FI" sz="3900" i="1" dirty="0" smtClean="0">
                <a:solidFill>
                  <a:schemeClr val="tx1"/>
                </a:solidFill>
              </a:rPr>
              <a:t> </a:t>
            </a:r>
            <a:r>
              <a:rPr lang="fi-FI" sz="3900" i="1" dirty="0" err="1" smtClean="0">
                <a:solidFill>
                  <a:schemeClr val="tx1"/>
                </a:solidFill>
              </a:rPr>
              <a:t>schoolwork</a:t>
            </a:r>
            <a:r>
              <a:rPr lang="fi-FI" sz="3900" i="1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5" name="Taulukko 4"/>
          <p:cNvGraphicFramePr>
            <a:graphicFrameLocks noGrp="1"/>
          </p:cNvGraphicFramePr>
          <p:nvPr>
            <p:extLst/>
          </p:nvPr>
        </p:nvGraphicFramePr>
        <p:xfrm>
          <a:off x="472413" y="1102363"/>
          <a:ext cx="8060027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0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dirty="0" err="1" smtClean="0"/>
                        <a:t>Tiettyjen</a:t>
                      </a:r>
                      <a:r>
                        <a:rPr lang="fi-FI" sz="2800" dirty="0" smtClean="0"/>
                        <a:t> sanontojen  ja</a:t>
                      </a:r>
                      <a:r>
                        <a:rPr lang="fi-FI" sz="2800" baseline="0" dirty="0" smtClean="0"/>
                        <a:t> kysymyssanan </a:t>
                      </a:r>
                      <a:r>
                        <a:rPr lang="fi-FI" sz="2800" i="0" baseline="0" dirty="0" smtClean="0"/>
                        <a:t>’</a:t>
                      </a:r>
                      <a:r>
                        <a:rPr lang="fi-FI" sz="2800" i="0" baseline="0" dirty="0" err="1" smtClean="0"/>
                        <a:t>why</a:t>
                      </a:r>
                      <a:r>
                        <a:rPr lang="fi-FI" sz="2800" i="0" baseline="0" dirty="0" smtClean="0"/>
                        <a:t>’ </a:t>
                      </a:r>
                      <a:r>
                        <a:rPr lang="fi-FI" sz="2800" i="0" dirty="0" smtClean="0"/>
                        <a:t>jälkeen</a:t>
                      </a:r>
                      <a:endParaRPr lang="fi-FI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96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altLang="fi-FI" b="1" dirty="0" smtClean="0">
                <a:solidFill>
                  <a:schemeClr val="accent1"/>
                </a:solidFill>
              </a:rPr>
              <a:t/>
            </a:r>
            <a:br>
              <a:rPr lang="fi-FI" altLang="fi-FI" b="1" dirty="0" smtClean="0">
                <a:solidFill>
                  <a:schemeClr val="accent1"/>
                </a:solidFill>
              </a:rPr>
            </a:br>
            <a:r>
              <a:rPr lang="fi-FI" altLang="fi-FI" b="1" dirty="0" smtClean="0">
                <a:solidFill>
                  <a:schemeClr val="accent1"/>
                </a:solidFill>
              </a:rPr>
              <a:t>Infinitiivi vai </a:t>
            </a:r>
            <a:r>
              <a:rPr lang="fi-FI" altLang="fi-FI" b="1" dirty="0" err="1" smtClean="0">
                <a:solidFill>
                  <a:schemeClr val="accent1"/>
                </a:solidFill>
              </a:rPr>
              <a:t>that</a:t>
            </a:r>
            <a:r>
              <a:rPr lang="fi-FI" altLang="fi-FI" b="1" dirty="0" smtClean="0">
                <a:solidFill>
                  <a:schemeClr val="accent1"/>
                </a:solidFill>
              </a:rPr>
              <a:t>-lause?</a:t>
            </a:r>
            <a:r>
              <a:rPr lang="fi-FI" altLang="fi-FI" dirty="0">
                <a:solidFill>
                  <a:schemeClr val="hlink"/>
                </a:solidFill>
              </a:rPr>
              <a:t/>
            </a:r>
            <a:br>
              <a:rPr lang="fi-FI" altLang="fi-FI" dirty="0">
                <a:solidFill>
                  <a:schemeClr val="hlink"/>
                </a:solidFill>
              </a:rPr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363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i-FI" altLang="fi-FI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advise</a:t>
            </a:r>
            <a:r>
              <a:rPr lang="fi-FI" altLang="fi-FI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= neuvoa</a:t>
            </a:r>
            <a:endParaRPr lang="fi-FI" alt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i-FI" altLang="fi-FI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</a:t>
            </a:r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		= sallia</a:t>
            </a:r>
            <a:endParaRPr lang="fi-FI" alt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i-FI" altLang="fi-FI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</a:t>
            </a:r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		= pyytää</a:t>
            </a:r>
            <a:endParaRPr lang="fi-FI" alt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i-FI" altLang="fi-FI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		= käskeä</a:t>
            </a:r>
            <a:endParaRPr lang="fi-FI" alt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i-FI" altLang="fi-FI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</a:t>
            </a:r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		= sallia</a:t>
            </a:r>
            <a:endParaRPr lang="fi-FI" alt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i-FI" altLang="fi-FI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</a:t>
            </a:r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		= käskeä</a:t>
            </a:r>
            <a:endParaRPr lang="fi-FI" alt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i-FI" altLang="fi-FI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		= haluta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i-FI" altLang="fi-FI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warn</a:t>
            </a:r>
            <a:r>
              <a:rPr lang="fi-FI" altLang="fi-FI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= varoittaa</a:t>
            </a:r>
            <a:endParaRPr lang="fi-FI" alt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i-FI" altLang="fi-FI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fi-FI" altLang="fi-FI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	= haluaisi</a:t>
            </a:r>
            <a:endParaRPr lang="fi-FI" dirty="0"/>
          </a:p>
        </p:txBody>
      </p:sp>
      <p:graphicFrame>
        <p:nvGraphicFramePr>
          <p:cNvPr id="5" name="Taulukko 4"/>
          <p:cNvGraphicFramePr>
            <a:graphicFrameLocks noGrp="1"/>
          </p:cNvGraphicFramePr>
          <p:nvPr>
            <p:extLst/>
          </p:nvPr>
        </p:nvGraphicFramePr>
        <p:xfrm>
          <a:off x="457200" y="692696"/>
          <a:ext cx="807524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5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dirty="0" smtClean="0"/>
                        <a:t>Seuraavien verbien yhteydessä on objektin jälkeen käytettävä </a:t>
                      </a:r>
                      <a:r>
                        <a:rPr lang="fi-FI" sz="2800" i="1" dirty="0" smtClean="0"/>
                        <a:t>to + infinitiivi </a:t>
                      </a:r>
                      <a:r>
                        <a:rPr lang="fi-FI" sz="2800" i="0" dirty="0" smtClean="0"/>
                        <a:t>–rakennetta:</a:t>
                      </a:r>
                      <a:endParaRPr lang="fi-FI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24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1112655" y="404664"/>
            <a:ext cx="6851104" cy="634082"/>
          </a:xfrm>
        </p:spPr>
        <p:txBody>
          <a:bodyPr>
            <a:normAutofit/>
          </a:bodyPr>
          <a:lstStyle/>
          <a:p>
            <a:r>
              <a:rPr lang="fi-FI" sz="3200" dirty="0" smtClean="0"/>
              <a:t>infinitiivi vai </a:t>
            </a:r>
            <a:r>
              <a:rPr lang="fi-FI" sz="3200" dirty="0" err="1" smtClean="0"/>
              <a:t>that</a:t>
            </a:r>
            <a:r>
              <a:rPr lang="fi-FI" sz="3200" dirty="0" smtClean="0"/>
              <a:t>-lause?</a:t>
            </a:r>
            <a:endParaRPr lang="fi-FI" sz="3200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23407" y="1916832"/>
            <a:ext cx="8229600" cy="4063576"/>
          </a:xfrm>
        </p:spPr>
        <p:txBody>
          <a:bodyPr>
            <a:normAutofit/>
          </a:bodyPr>
          <a:lstStyle/>
          <a:p>
            <a:r>
              <a:rPr lang="fi-FI" sz="2800" dirty="0" smtClean="0"/>
              <a:t>Suomessa yleensä näiden verbien yhteydessä myös että-lause on mahdollinen. Ole siis huolellinen.</a:t>
            </a:r>
          </a:p>
          <a:p>
            <a:pPr marL="0" indent="0">
              <a:buNone/>
            </a:pPr>
            <a:r>
              <a:rPr lang="fi-FI" i="1" dirty="0" smtClean="0">
                <a:solidFill>
                  <a:schemeClr val="tx1"/>
                </a:solidFill>
              </a:rPr>
              <a:t>	</a:t>
            </a:r>
            <a:r>
              <a:rPr lang="fi-FI" i="1" dirty="0">
                <a:solidFill>
                  <a:schemeClr val="tx1"/>
                </a:solidFill>
              </a:rPr>
              <a:t>	</a:t>
            </a:r>
            <a:endParaRPr lang="fi-FI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i="1" dirty="0" smtClean="0">
                <a:solidFill>
                  <a:schemeClr val="tx1"/>
                </a:solidFill>
              </a:rPr>
              <a:t>I </a:t>
            </a:r>
            <a:r>
              <a:rPr lang="fi-FI" b="1" i="1" dirty="0" err="1">
                <a:solidFill>
                  <a:schemeClr val="tx1"/>
                </a:solidFill>
              </a:rPr>
              <a:t>want</a:t>
            </a:r>
            <a:r>
              <a:rPr lang="fi-FI" b="1" i="1" dirty="0">
                <a:solidFill>
                  <a:schemeClr val="tx1"/>
                </a:solidFill>
              </a:rPr>
              <a:t> </a:t>
            </a:r>
            <a:r>
              <a:rPr lang="fi-FI" b="1" i="1" dirty="0" err="1">
                <a:solidFill>
                  <a:schemeClr val="tx1"/>
                </a:solidFill>
              </a:rPr>
              <a:t>you</a:t>
            </a:r>
            <a:r>
              <a:rPr lang="fi-FI" b="1" i="1" dirty="0">
                <a:solidFill>
                  <a:schemeClr val="tx1"/>
                </a:solidFill>
              </a:rPr>
              <a:t> to listen </a:t>
            </a:r>
            <a:r>
              <a:rPr lang="fi-FI" i="1" dirty="0">
                <a:solidFill>
                  <a:schemeClr val="tx1"/>
                </a:solidFill>
              </a:rPr>
              <a:t>to me </a:t>
            </a:r>
            <a:r>
              <a:rPr lang="fi-FI" i="1" dirty="0" err="1">
                <a:solidFill>
                  <a:schemeClr val="tx1"/>
                </a:solidFill>
              </a:rPr>
              <a:t>calmly</a:t>
            </a:r>
            <a:r>
              <a:rPr lang="fi-FI" i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800" dirty="0" smtClean="0"/>
              <a:t>	= Haluan sinun kuuntelevan minua rauhallisesti. / 	   Haluan, että kuuntelet minua rauhallisesti.</a:t>
            </a:r>
          </a:p>
          <a:p>
            <a:pPr marL="0" indent="0">
              <a:buNone/>
            </a:pPr>
            <a:r>
              <a:rPr lang="fi-FI" i="1" dirty="0" smtClean="0">
                <a:solidFill>
                  <a:schemeClr val="tx1"/>
                </a:solidFill>
              </a:rPr>
              <a:t>	</a:t>
            </a:r>
            <a:endParaRPr lang="fi-FI" dirty="0"/>
          </a:p>
        </p:txBody>
      </p:sp>
      <p:graphicFrame>
        <p:nvGraphicFramePr>
          <p:cNvPr id="5" name="Taulukko 4"/>
          <p:cNvGraphicFramePr>
            <a:graphicFrameLocks noGrp="1"/>
          </p:cNvGraphicFramePr>
          <p:nvPr>
            <p:extLst/>
          </p:nvPr>
        </p:nvGraphicFramePr>
        <p:xfrm>
          <a:off x="539552" y="1138822"/>
          <a:ext cx="4906888" cy="576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6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dirty="0" smtClean="0"/>
                        <a:t>verbi + objekti + to + infinitiivi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30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Aktiivi</a:t>
            </a:r>
            <a:endParaRPr lang="fi-FI" dirty="0"/>
          </a:p>
        </p:txBody>
      </p:sp>
      <p:graphicFrame>
        <p:nvGraphicFramePr>
          <p:cNvPr id="9" name="Taulukk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517799"/>
              </p:ext>
            </p:extLst>
          </p:nvPr>
        </p:nvGraphicFramePr>
        <p:xfrm>
          <a:off x="539552" y="1227530"/>
          <a:ext cx="8064896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dirty="0" smtClean="0"/>
                        <a:t>preesens – nykyhetki</a:t>
                      </a:r>
                    </a:p>
                    <a:p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b="1" dirty="0" smtClean="0"/>
                        <a:t>perfekti – mennyt</a:t>
                      </a:r>
                      <a:r>
                        <a:rPr lang="fi-FI" sz="2000" b="1" baseline="0" dirty="0" smtClean="0"/>
                        <a:t> aika</a:t>
                      </a:r>
                      <a:endParaRPr lang="fi-FI" sz="2000" b="1" dirty="0" smtClean="0"/>
                    </a:p>
                    <a:p>
                      <a:endParaRPr lang="fi-FI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815120"/>
              </p:ext>
            </p:extLst>
          </p:nvPr>
        </p:nvGraphicFramePr>
        <p:xfrm>
          <a:off x="539552" y="1928570"/>
          <a:ext cx="8064896" cy="1188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400" b="0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Meidän täytyy </a:t>
                      </a:r>
                      <a:r>
                        <a:rPr lang="fi-FI" sz="2400" b="1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lukea</a:t>
                      </a:r>
                      <a:r>
                        <a:rPr lang="fi-FI" sz="2400" b="0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paljon.=</a:t>
                      </a:r>
                    </a:p>
                    <a:p>
                      <a:endParaRPr lang="fi-FI" sz="2400" b="0" i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400" b="0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Hän näyttää </a:t>
                      </a:r>
                      <a:r>
                        <a:rPr lang="fi-FI" sz="2400" b="1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lukeneen</a:t>
                      </a:r>
                      <a:r>
                        <a:rPr lang="fi-FI" sz="2400" b="0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monta kirjaa. =</a:t>
                      </a:r>
                    </a:p>
                    <a:p>
                      <a:endParaRPr lang="fi-FI" sz="2400" b="0" i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ulukk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553305"/>
              </p:ext>
            </p:extLst>
          </p:nvPr>
        </p:nvGraphicFramePr>
        <p:xfrm>
          <a:off x="539552" y="3137858"/>
          <a:ext cx="8064896" cy="1587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872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b="0" dirty="0" err="1" smtClean="0">
                          <a:solidFill>
                            <a:schemeClr val="tx1"/>
                          </a:solidFill>
                        </a:rPr>
                        <a:t>We</a:t>
                      </a:r>
                      <a:r>
                        <a:rPr lang="fi-FI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sz="2800" b="0" dirty="0" err="1" smtClean="0">
                          <a:solidFill>
                            <a:schemeClr val="tx1"/>
                          </a:solidFill>
                        </a:rPr>
                        <a:t>need</a:t>
                      </a:r>
                      <a:r>
                        <a:rPr lang="fi-FI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b="1" dirty="0" smtClean="0">
                          <a:solidFill>
                            <a:schemeClr val="tx1"/>
                          </a:solidFill>
                        </a:rPr>
                        <a:t>to </a:t>
                      </a:r>
                      <a:r>
                        <a:rPr lang="fi-FI" sz="2800" b="1" dirty="0" err="1" smtClean="0">
                          <a:solidFill>
                            <a:schemeClr val="tx1"/>
                          </a:solidFill>
                        </a:rPr>
                        <a:t>read</a:t>
                      </a:r>
                      <a:r>
                        <a:rPr lang="fi-FI" sz="2800" b="0" dirty="0" smtClean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fi-FI" sz="2800" b="0" dirty="0" err="1" smtClean="0">
                          <a:solidFill>
                            <a:schemeClr val="tx1"/>
                          </a:solidFill>
                        </a:rPr>
                        <a:t>lot</a:t>
                      </a:r>
                      <a:r>
                        <a:rPr lang="fi-FI" sz="28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fi-FI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b="0" dirty="0" smtClean="0">
                          <a:solidFill>
                            <a:schemeClr val="tx1"/>
                          </a:solidFill>
                        </a:rPr>
                        <a:t>He </a:t>
                      </a:r>
                      <a:r>
                        <a:rPr lang="fi-FI" sz="2800" b="0" dirty="0" err="1" smtClean="0">
                          <a:solidFill>
                            <a:schemeClr val="tx1"/>
                          </a:solidFill>
                        </a:rPr>
                        <a:t>seems</a:t>
                      </a:r>
                      <a:r>
                        <a:rPr lang="fi-FI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b="1" dirty="0" smtClean="0">
                          <a:solidFill>
                            <a:schemeClr val="tx1"/>
                          </a:solidFill>
                        </a:rPr>
                        <a:t>to </a:t>
                      </a:r>
                      <a:r>
                        <a:rPr lang="fi-FI" sz="2800" b="1" dirty="0" err="1" smtClean="0">
                          <a:solidFill>
                            <a:schemeClr val="tx1"/>
                          </a:solidFill>
                        </a:rPr>
                        <a:t>have</a:t>
                      </a:r>
                      <a:r>
                        <a:rPr lang="fi-FI" sz="2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sz="2800" b="1" dirty="0" err="1" smtClean="0">
                          <a:solidFill>
                            <a:schemeClr val="tx1"/>
                          </a:solidFill>
                        </a:rPr>
                        <a:t>read</a:t>
                      </a:r>
                      <a:r>
                        <a:rPr lang="fi-FI" sz="2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sz="2800" b="0" dirty="0" err="1" smtClean="0">
                          <a:solidFill>
                            <a:schemeClr val="tx1"/>
                          </a:solidFill>
                        </a:rPr>
                        <a:t>lots</a:t>
                      </a:r>
                      <a:r>
                        <a:rPr lang="fi-FI" sz="2800" b="0" dirty="0" smtClean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fi-FI" sz="2800" b="0" dirty="0" err="1" smtClean="0">
                          <a:solidFill>
                            <a:schemeClr val="tx1"/>
                          </a:solidFill>
                        </a:rPr>
                        <a:t>books</a:t>
                      </a:r>
                      <a:r>
                        <a:rPr lang="fi-FI" sz="28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fi-FI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98819"/>
              </p:ext>
            </p:extLst>
          </p:nvPr>
        </p:nvGraphicFramePr>
        <p:xfrm>
          <a:off x="539552" y="5013176"/>
          <a:ext cx="8064896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fi-FI" sz="2800" dirty="0" smtClean="0"/>
                        <a:t>(to) </a:t>
                      </a:r>
                      <a:r>
                        <a:rPr lang="fi-FI" sz="2800" dirty="0" err="1" smtClean="0"/>
                        <a:t>do</a:t>
                      </a:r>
                      <a:endParaRPr lang="fi-F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800" dirty="0" smtClean="0"/>
                        <a:t>(to) </a:t>
                      </a:r>
                      <a:r>
                        <a:rPr lang="fi-FI" sz="2800" dirty="0" err="1" smtClean="0"/>
                        <a:t>have</a:t>
                      </a:r>
                      <a:r>
                        <a:rPr lang="fi-FI" sz="2800" dirty="0" smtClean="0"/>
                        <a:t> </a:t>
                      </a:r>
                      <a:r>
                        <a:rPr lang="fi-FI" sz="2800" dirty="0" err="1" smtClean="0"/>
                        <a:t>done</a:t>
                      </a:r>
                      <a:endParaRPr lang="fi-FI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94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1112655" y="404664"/>
            <a:ext cx="6851104" cy="634082"/>
          </a:xfrm>
        </p:spPr>
        <p:txBody>
          <a:bodyPr>
            <a:normAutofit/>
          </a:bodyPr>
          <a:lstStyle/>
          <a:p>
            <a:r>
              <a:rPr lang="fi-FI" sz="3200" dirty="0" smtClean="0"/>
              <a:t>infinitiivi vai </a:t>
            </a:r>
            <a:r>
              <a:rPr lang="fi-FI" sz="3200" dirty="0" err="1" smtClean="0"/>
              <a:t>that</a:t>
            </a:r>
            <a:r>
              <a:rPr lang="fi-FI" sz="3200" dirty="0" smtClean="0"/>
              <a:t>-lause?</a:t>
            </a:r>
            <a:endParaRPr lang="fi-FI" sz="3200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23407" y="1840383"/>
            <a:ext cx="8229600" cy="41400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2800" dirty="0" smtClean="0"/>
              <a:t>Haluan, että opetat minulle fysiikkaa. =</a:t>
            </a:r>
          </a:p>
          <a:p>
            <a:pPr marL="0" indent="0">
              <a:buNone/>
            </a:pPr>
            <a:r>
              <a:rPr lang="fi-FI" i="1" dirty="0" smtClean="0">
                <a:solidFill>
                  <a:schemeClr val="tx1"/>
                </a:solidFill>
              </a:rPr>
              <a:t>	I </a:t>
            </a:r>
            <a:r>
              <a:rPr lang="fi-FI" b="1" i="1" dirty="0" err="1" smtClean="0">
                <a:solidFill>
                  <a:schemeClr val="tx1"/>
                </a:solidFill>
              </a:rPr>
              <a:t>want</a:t>
            </a:r>
            <a:r>
              <a:rPr lang="fi-FI" b="1" i="1" dirty="0" smtClean="0">
                <a:solidFill>
                  <a:schemeClr val="tx1"/>
                </a:solidFill>
              </a:rPr>
              <a:t> </a:t>
            </a:r>
            <a:r>
              <a:rPr lang="fi-FI" b="1" i="1" dirty="0" err="1" smtClean="0">
                <a:solidFill>
                  <a:schemeClr val="tx1"/>
                </a:solidFill>
              </a:rPr>
              <a:t>you</a:t>
            </a:r>
            <a:r>
              <a:rPr lang="fi-FI" b="1" i="1" dirty="0" smtClean="0">
                <a:solidFill>
                  <a:schemeClr val="tx1"/>
                </a:solidFill>
              </a:rPr>
              <a:t> to </a:t>
            </a:r>
            <a:r>
              <a:rPr lang="fi-FI" b="1" i="1" dirty="0" err="1" smtClean="0">
                <a:solidFill>
                  <a:schemeClr val="tx1"/>
                </a:solidFill>
              </a:rPr>
              <a:t>teach</a:t>
            </a:r>
            <a:r>
              <a:rPr lang="fi-FI" b="1" i="1" dirty="0" smtClean="0">
                <a:solidFill>
                  <a:schemeClr val="tx1"/>
                </a:solidFill>
              </a:rPr>
              <a:t> </a:t>
            </a:r>
            <a:r>
              <a:rPr lang="fi-FI" i="1" dirty="0" smtClean="0">
                <a:solidFill>
                  <a:schemeClr val="tx1"/>
                </a:solidFill>
              </a:rPr>
              <a:t>me </a:t>
            </a:r>
            <a:r>
              <a:rPr lang="fi-FI" i="1" dirty="0" err="1" smtClean="0">
                <a:solidFill>
                  <a:schemeClr val="tx1"/>
                </a:solidFill>
              </a:rPr>
              <a:t>Physics</a:t>
            </a:r>
            <a:r>
              <a:rPr lang="fi-FI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800" dirty="0" smtClean="0"/>
              <a:t>Opas neuvoi meitä katsomaan maisemaa oikealla. </a:t>
            </a:r>
            <a:r>
              <a:rPr lang="fi-FI" sz="2800" dirty="0"/>
              <a:t>=</a:t>
            </a:r>
          </a:p>
          <a:p>
            <a:pPr marL="0" indent="0">
              <a:buNone/>
            </a:pPr>
            <a:r>
              <a:rPr lang="fi-FI" i="1" dirty="0" smtClean="0">
                <a:solidFill>
                  <a:schemeClr val="tx1"/>
                </a:solidFill>
              </a:rPr>
              <a:t>	</a:t>
            </a:r>
            <a:r>
              <a:rPr lang="fi-FI" i="1" dirty="0" err="1" smtClean="0">
                <a:solidFill>
                  <a:schemeClr val="tx1"/>
                </a:solidFill>
              </a:rPr>
              <a:t>The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guide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b="1" i="1" dirty="0" err="1" smtClean="0">
                <a:solidFill>
                  <a:schemeClr val="tx1"/>
                </a:solidFill>
              </a:rPr>
              <a:t>advised</a:t>
            </a:r>
            <a:r>
              <a:rPr lang="fi-FI" b="1" i="1" dirty="0" smtClean="0">
                <a:solidFill>
                  <a:schemeClr val="tx1"/>
                </a:solidFill>
              </a:rPr>
              <a:t> us to look </a:t>
            </a:r>
            <a:r>
              <a:rPr lang="fi-FI" i="1" dirty="0" smtClean="0">
                <a:solidFill>
                  <a:schemeClr val="tx1"/>
                </a:solidFill>
              </a:rPr>
              <a:t>at </a:t>
            </a:r>
            <a:r>
              <a:rPr lang="fi-FI" i="1" dirty="0" err="1" smtClean="0">
                <a:solidFill>
                  <a:schemeClr val="tx1"/>
                </a:solidFill>
              </a:rPr>
              <a:t>the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view</a:t>
            </a:r>
            <a:r>
              <a:rPr lang="fi-FI" i="1" dirty="0" smtClean="0">
                <a:solidFill>
                  <a:schemeClr val="tx1"/>
                </a:solidFill>
              </a:rPr>
              <a:t> on 	</a:t>
            </a:r>
            <a:r>
              <a:rPr lang="fi-FI" i="1" dirty="0" err="1" smtClean="0">
                <a:solidFill>
                  <a:schemeClr val="tx1"/>
                </a:solidFill>
              </a:rPr>
              <a:t>the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right</a:t>
            </a:r>
            <a:r>
              <a:rPr lang="fi-FI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800" dirty="0" smtClean="0"/>
              <a:t>Kansanedustajat odottivat pääministerin vastaavan heidän kysymyksiinsä. </a:t>
            </a:r>
            <a:r>
              <a:rPr lang="fi-FI" sz="2800" dirty="0"/>
              <a:t>=</a:t>
            </a:r>
          </a:p>
          <a:p>
            <a:pPr marL="0" indent="0">
              <a:buNone/>
            </a:pPr>
            <a:r>
              <a:rPr lang="fi-FI" i="1" dirty="0" smtClean="0">
                <a:solidFill>
                  <a:schemeClr val="tx1"/>
                </a:solidFill>
              </a:rPr>
              <a:t>	</a:t>
            </a:r>
            <a:r>
              <a:rPr lang="fi-FI" i="1" dirty="0">
                <a:solidFill>
                  <a:schemeClr val="tx1"/>
                </a:solidFill>
              </a:rPr>
              <a:t> </a:t>
            </a:r>
            <a:r>
              <a:rPr lang="fi-FI" i="1" dirty="0" err="1">
                <a:solidFill>
                  <a:schemeClr val="tx1"/>
                </a:solidFill>
              </a:rPr>
              <a:t>T</a:t>
            </a:r>
            <a:r>
              <a:rPr lang="fi-FI" i="1" dirty="0" err="1" smtClean="0">
                <a:solidFill>
                  <a:schemeClr val="tx1"/>
                </a:solidFill>
              </a:rPr>
              <a:t>he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i="1" dirty="0" err="1">
                <a:solidFill>
                  <a:schemeClr val="tx1"/>
                </a:solidFill>
              </a:rPr>
              <a:t>MPs</a:t>
            </a:r>
            <a:r>
              <a:rPr lang="fi-FI" i="1" dirty="0">
                <a:solidFill>
                  <a:schemeClr val="tx1"/>
                </a:solidFill>
              </a:rPr>
              <a:t> </a:t>
            </a:r>
            <a:r>
              <a:rPr lang="fi-FI" b="1" i="1" dirty="0" err="1">
                <a:solidFill>
                  <a:schemeClr val="tx1"/>
                </a:solidFill>
              </a:rPr>
              <a:t>waited</a:t>
            </a:r>
            <a:r>
              <a:rPr lang="fi-FI" b="1" i="1" dirty="0">
                <a:solidFill>
                  <a:schemeClr val="tx1"/>
                </a:solidFill>
              </a:rPr>
              <a:t> for </a:t>
            </a:r>
            <a:r>
              <a:rPr lang="fi-FI" b="1" i="1" dirty="0" err="1">
                <a:solidFill>
                  <a:schemeClr val="tx1"/>
                </a:solidFill>
              </a:rPr>
              <a:t>the</a:t>
            </a:r>
            <a:r>
              <a:rPr lang="fi-FI" b="1" i="1" dirty="0">
                <a:solidFill>
                  <a:schemeClr val="tx1"/>
                </a:solidFill>
              </a:rPr>
              <a:t> Prime </a:t>
            </a:r>
            <a:r>
              <a:rPr lang="fi-FI" b="1" i="1" dirty="0" err="1">
                <a:solidFill>
                  <a:schemeClr val="tx1"/>
                </a:solidFill>
              </a:rPr>
              <a:t>Minister</a:t>
            </a:r>
            <a:r>
              <a:rPr lang="fi-FI" b="1" i="1" dirty="0">
                <a:solidFill>
                  <a:schemeClr val="tx1"/>
                </a:solidFill>
              </a:rPr>
              <a:t> to </a:t>
            </a:r>
            <a:r>
              <a:rPr lang="fi-FI" b="1" i="1" dirty="0" smtClean="0">
                <a:solidFill>
                  <a:schemeClr val="tx1"/>
                </a:solidFill>
              </a:rPr>
              <a:t>	</a:t>
            </a:r>
            <a:r>
              <a:rPr lang="fi-FI" b="1" i="1" dirty="0" err="1" smtClean="0">
                <a:solidFill>
                  <a:schemeClr val="tx1"/>
                </a:solidFill>
              </a:rPr>
              <a:t>answer</a:t>
            </a:r>
            <a:r>
              <a:rPr lang="fi-FI" b="1" i="1" dirty="0" smtClean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their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questions</a:t>
            </a:r>
            <a:r>
              <a:rPr lang="fi-FI" i="1" dirty="0" smtClean="0">
                <a:solidFill>
                  <a:schemeClr val="tx1"/>
                </a:solidFill>
              </a:rPr>
              <a:t>.</a:t>
            </a:r>
            <a:endParaRPr lang="fi-FI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dirty="0"/>
          </a:p>
        </p:txBody>
      </p:sp>
      <p:graphicFrame>
        <p:nvGraphicFramePr>
          <p:cNvPr id="5" name="Taulukko 4"/>
          <p:cNvGraphicFramePr>
            <a:graphicFrameLocks noGrp="1"/>
          </p:cNvGraphicFramePr>
          <p:nvPr>
            <p:extLst/>
          </p:nvPr>
        </p:nvGraphicFramePr>
        <p:xfrm>
          <a:off x="539552" y="1138822"/>
          <a:ext cx="4906888" cy="576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6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dirty="0" smtClean="0"/>
                        <a:t>verbi + objekti + to + infinitiivi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71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1112655" y="404664"/>
            <a:ext cx="6851104" cy="634082"/>
          </a:xfrm>
        </p:spPr>
        <p:txBody>
          <a:bodyPr>
            <a:normAutofit/>
          </a:bodyPr>
          <a:lstStyle/>
          <a:p>
            <a:r>
              <a:rPr lang="fi-FI" sz="3000" dirty="0" smtClean="0"/>
              <a:t>infinitiivi vai </a:t>
            </a:r>
            <a:r>
              <a:rPr lang="fi-FI" sz="3000" dirty="0" err="1" smtClean="0"/>
              <a:t>that</a:t>
            </a:r>
            <a:r>
              <a:rPr lang="fi-FI" sz="3000" dirty="0" smtClean="0"/>
              <a:t>-lause?</a:t>
            </a:r>
            <a:endParaRPr lang="fi-FI" sz="3000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23407" y="1840383"/>
            <a:ext cx="8229600" cy="41400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sz="2800" dirty="0" smtClean="0"/>
              <a:t>Valmentaja varoitti meitä valvomasta liian myöhään. =</a:t>
            </a:r>
          </a:p>
          <a:p>
            <a:pPr marL="0" indent="0">
              <a:buNone/>
            </a:pPr>
            <a:r>
              <a:rPr lang="fi-FI" i="1" dirty="0" smtClean="0">
                <a:solidFill>
                  <a:schemeClr val="tx1"/>
                </a:solidFill>
              </a:rPr>
              <a:t>	</a:t>
            </a:r>
            <a:r>
              <a:rPr lang="fi-FI" i="1" dirty="0" err="1" smtClean="0">
                <a:solidFill>
                  <a:schemeClr val="tx1"/>
                </a:solidFill>
              </a:rPr>
              <a:t>The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coach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b="1" i="1" dirty="0" err="1" smtClean="0">
                <a:solidFill>
                  <a:schemeClr val="tx1"/>
                </a:solidFill>
              </a:rPr>
              <a:t>warned</a:t>
            </a:r>
            <a:r>
              <a:rPr lang="fi-FI" b="1" i="1" dirty="0" smtClean="0">
                <a:solidFill>
                  <a:schemeClr val="tx1"/>
                </a:solidFill>
              </a:rPr>
              <a:t> us </a:t>
            </a:r>
            <a:r>
              <a:rPr lang="fi-FI" b="1" i="1" dirty="0" err="1" smtClean="0">
                <a:solidFill>
                  <a:schemeClr val="tx1"/>
                </a:solidFill>
              </a:rPr>
              <a:t>not</a:t>
            </a:r>
            <a:r>
              <a:rPr lang="fi-FI" b="1" i="1" dirty="0" smtClean="0">
                <a:solidFill>
                  <a:schemeClr val="tx1"/>
                </a:solidFill>
              </a:rPr>
              <a:t> to </a:t>
            </a:r>
            <a:r>
              <a:rPr lang="fi-FI" b="1" i="1" dirty="0" err="1" smtClean="0">
                <a:solidFill>
                  <a:schemeClr val="tx1"/>
                </a:solidFill>
              </a:rPr>
              <a:t>stay</a:t>
            </a:r>
            <a:r>
              <a:rPr lang="fi-FI" b="1" i="1" dirty="0" smtClean="0">
                <a:solidFill>
                  <a:schemeClr val="tx1"/>
                </a:solidFill>
              </a:rPr>
              <a:t> </a:t>
            </a:r>
            <a:r>
              <a:rPr lang="fi-FI" b="1" i="1" dirty="0" err="1" smtClean="0">
                <a:solidFill>
                  <a:schemeClr val="tx1"/>
                </a:solidFill>
              </a:rPr>
              <a:t>up</a:t>
            </a:r>
            <a:r>
              <a:rPr lang="fi-FI" b="1" i="1" dirty="0" smtClean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too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late</a:t>
            </a:r>
            <a:r>
              <a:rPr lang="fi-FI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800" dirty="0" smtClean="0"/>
              <a:t>Kissamme ei salli kenenkään koskea leikkihiireensä. </a:t>
            </a:r>
            <a:r>
              <a:rPr lang="fi-FI" sz="2800" dirty="0"/>
              <a:t>=</a:t>
            </a:r>
          </a:p>
          <a:p>
            <a:pPr marL="0" indent="0">
              <a:buNone/>
            </a:pPr>
            <a:r>
              <a:rPr lang="fi-FI" i="1" dirty="0" smtClean="0">
                <a:solidFill>
                  <a:schemeClr val="tx1"/>
                </a:solidFill>
              </a:rPr>
              <a:t>	</a:t>
            </a:r>
            <a:r>
              <a:rPr lang="fi-FI" i="1" dirty="0" err="1" smtClean="0">
                <a:solidFill>
                  <a:schemeClr val="tx1"/>
                </a:solidFill>
              </a:rPr>
              <a:t>Our</a:t>
            </a:r>
            <a:r>
              <a:rPr lang="fi-FI" i="1" dirty="0" smtClean="0">
                <a:solidFill>
                  <a:schemeClr val="tx1"/>
                </a:solidFill>
              </a:rPr>
              <a:t> cat </a:t>
            </a:r>
            <a:r>
              <a:rPr lang="fi-FI" b="1" i="1" dirty="0" err="1" smtClean="0">
                <a:solidFill>
                  <a:schemeClr val="tx1"/>
                </a:solidFill>
              </a:rPr>
              <a:t>doesn’t</a:t>
            </a:r>
            <a:r>
              <a:rPr lang="fi-FI" b="1" i="1" dirty="0" smtClean="0">
                <a:solidFill>
                  <a:schemeClr val="tx1"/>
                </a:solidFill>
              </a:rPr>
              <a:t> </a:t>
            </a:r>
            <a:r>
              <a:rPr lang="fi-FI" b="1" i="1" dirty="0" err="1" smtClean="0">
                <a:solidFill>
                  <a:schemeClr val="tx1"/>
                </a:solidFill>
              </a:rPr>
              <a:t>allow</a:t>
            </a:r>
            <a:r>
              <a:rPr lang="fi-FI" b="1" i="1" dirty="0" smtClean="0">
                <a:solidFill>
                  <a:schemeClr val="tx1"/>
                </a:solidFill>
              </a:rPr>
              <a:t> </a:t>
            </a:r>
            <a:r>
              <a:rPr lang="fi-FI" b="1" i="1" dirty="0" err="1" smtClean="0">
                <a:solidFill>
                  <a:schemeClr val="tx1"/>
                </a:solidFill>
              </a:rPr>
              <a:t>anyone</a:t>
            </a:r>
            <a:r>
              <a:rPr lang="fi-FI" b="1" i="1" dirty="0" smtClean="0">
                <a:solidFill>
                  <a:schemeClr val="tx1"/>
                </a:solidFill>
              </a:rPr>
              <a:t> to </a:t>
            </a:r>
            <a:r>
              <a:rPr lang="fi-FI" b="1" i="1" dirty="0" err="1" smtClean="0">
                <a:solidFill>
                  <a:schemeClr val="tx1"/>
                </a:solidFill>
              </a:rPr>
              <a:t>touch</a:t>
            </a:r>
            <a:r>
              <a:rPr lang="fi-FI" b="1" i="1" dirty="0" smtClean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its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toy</a:t>
            </a:r>
            <a:r>
              <a:rPr lang="fi-FI" i="1" dirty="0" smtClean="0">
                <a:solidFill>
                  <a:schemeClr val="tx1"/>
                </a:solidFill>
              </a:rPr>
              <a:t> 	</a:t>
            </a:r>
            <a:r>
              <a:rPr lang="fi-FI" i="1" dirty="0" err="1" smtClean="0">
                <a:solidFill>
                  <a:schemeClr val="tx1"/>
                </a:solidFill>
              </a:rPr>
              <a:t>mouse</a:t>
            </a:r>
            <a:r>
              <a:rPr lang="fi-FI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800" dirty="0" smtClean="0"/>
              <a:t>Lääkäri pyysi potilasta kääntymään selälleen. =</a:t>
            </a:r>
            <a:endParaRPr lang="fi-FI" sz="2800" dirty="0"/>
          </a:p>
          <a:p>
            <a:pPr marL="0" indent="0">
              <a:buNone/>
            </a:pPr>
            <a:r>
              <a:rPr lang="fi-FI" i="1" dirty="0" smtClean="0">
                <a:solidFill>
                  <a:schemeClr val="tx1"/>
                </a:solidFill>
              </a:rPr>
              <a:t>	</a:t>
            </a:r>
            <a:r>
              <a:rPr lang="fi-FI" i="1" dirty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The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doctor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b="1" i="1" dirty="0" err="1" smtClean="0">
                <a:solidFill>
                  <a:schemeClr val="tx1"/>
                </a:solidFill>
              </a:rPr>
              <a:t>asked</a:t>
            </a:r>
            <a:r>
              <a:rPr lang="fi-FI" b="1" i="1" dirty="0" smtClean="0">
                <a:solidFill>
                  <a:schemeClr val="tx1"/>
                </a:solidFill>
              </a:rPr>
              <a:t> </a:t>
            </a:r>
            <a:r>
              <a:rPr lang="fi-FI" b="1" i="1" dirty="0" err="1" smtClean="0">
                <a:solidFill>
                  <a:schemeClr val="tx1"/>
                </a:solidFill>
              </a:rPr>
              <a:t>the</a:t>
            </a:r>
            <a:r>
              <a:rPr lang="fi-FI" b="1" i="1" dirty="0" smtClean="0">
                <a:solidFill>
                  <a:schemeClr val="tx1"/>
                </a:solidFill>
              </a:rPr>
              <a:t> </a:t>
            </a:r>
            <a:r>
              <a:rPr lang="fi-FI" b="1" i="1" dirty="0" err="1" smtClean="0">
                <a:solidFill>
                  <a:schemeClr val="tx1"/>
                </a:solidFill>
              </a:rPr>
              <a:t>patient</a:t>
            </a:r>
            <a:r>
              <a:rPr lang="fi-FI" b="1" i="1" dirty="0" smtClean="0">
                <a:solidFill>
                  <a:schemeClr val="tx1"/>
                </a:solidFill>
              </a:rPr>
              <a:t> to </a:t>
            </a:r>
            <a:r>
              <a:rPr lang="fi-FI" b="1" i="1" dirty="0" err="1" smtClean="0">
                <a:solidFill>
                  <a:schemeClr val="tx1"/>
                </a:solidFill>
              </a:rPr>
              <a:t>turn</a:t>
            </a:r>
            <a:r>
              <a:rPr lang="fi-FI" b="1" i="1" dirty="0" smtClean="0">
                <a:solidFill>
                  <a:schemeClr val="tx1"/>
                </a:solidFill>
              </a:rPr>
              <a:t> </a:t>
            </a:r>
            <a:r>
              <a:rPr lang="fi-FI" i="1" dirty="0" smtClean="0">
                <a:solidFill>
                  <a:schemeClr val="tx1"/>
                </a:solidFill>
              </a:rPr>
              <a:t>on	</a:t>
            </a:r>
            <a:r>
              <a:rPr lang="fi-FI" i="1" dirty="0" err="1" smtClean="0">
                <a:solidFill>
                  <a:schemeClr val="tx1"/>
                </a:solidFill>
              </a:rPr>
              <a:t>her</a:t>
            </a:r>
            <a:r>
              <a:rPr lang="fi-FI" i="1" dirty="0" smtClean="0">
                <a:solidFill>
                  <a:schemeClr val="tx1"/>
                </a:solidFill>
              </a:rPr>
              <a:t>/</a:t>
            </a:r>
            <a:r>
              <a:rPr lang="fi-FI" i="1" dirty="0" err="1" smtClean="0">
                <a:solidFill>
                  <a:schemeClr val="tx1"/>
                </a:solidFill>
              </a:rPr>
              <a:t>his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back</a:t>
            </a:r>
            <a:r>
              <a:rPr lang="fi-FI" i="1" dirty="0" smtClean="0">
                <a:solidFill>
                  <a:schemeClr val="tx1"/>
                </a:solidFill>
              </a:rPr>
              <a:t>. </a:t>
            </a:r>
            <a:endParaRPr lang="fi-FI" dirty="0"/>
          </a:p>
        </p:txBody>
      </p:sp>
      <p:graphicFrame>
        <p:nvGraphicFramePr>
          <p:cNvPr id="5" name="Taulukko 4"/>
          <p:cNvGraphicFramePr>
            <a:graphicFrameLocks noGrp="1"/>
          </p:cNvGraphicFramePr>
          <p:nvPr>
            <p:extLst/>
          </p:nvPr>
        </p:nvGraphicFramePr>
        <p:xfrm>
          <a:off x="539552" y="1138822"/>
          <a:ext cx="4906888" cy="576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6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dirty="0" smtClean="0"/>
                        <a:t>verbi + objekti + to + infinitiivi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85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1112655" y="404664"/>
            <a:ext cx="6851104" cy="634082"/>
          </a:xfrm>
        </p:spPr>
        <p:txBody>
          <a:bodyPr>
            <a:normAutofit/>
          </a:bodyPr>
          <a:lstStyle/>
          <a:p>
            <a:r>
              <a:rPr lang="fi-FI" sz="3000" dirty="0" smtClean="0"/>
              <a:t>infinitiivi vai </a:t>
            </a:r>
            <a:r>
              <a:rPr lang="fi-FI" sz="3000" dirty="0" err="1" smtClean="0"/>
              <a:t>that</a:t>
            </a:r>
            <a:r>
              <a:rPr lang="fi-FI" sz="3000" dirty="0" smtClean="0"/>
              <a:t>-lause?</a:t>
            </a:r>
            <a:endParaRPr lang="fi-FI" sz="3000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23407" y="1840383"/>
            <a:ext cx="8229600" cy="41400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2800" dirty="0" smtClean="0"/>
              <a:t>Toimitusjohtaja määräsi sihteerin tuhoamaan sähköpostit. =</a:t>
            </a:r>
          </a:p>
          <a:p>
            <a:pPr marL="0" indent="0">
              <a:buNone/>
            </a:pPr>
            <a:r>
              <a:rPr lang="fi-FI" i="1" dirty="0" smtClean="0">
                <a:solidFill>
                  <a:schemeClr val="tx1"/>
                </a:solidFill>
              </a:rPr>
              <a:t>	</a:t>
            </a:r>
            <a:r>
              <a:rPr lang="fi-FI" i="1" dirty="0" err="1" smtClean="0">
                <a:solidFill>
                  <a:schemeClr val="tx1"/>
                </a:solidFill>
              </a:rPr>
              <a:t>The</a:t>
            </a:r>
            <a:r>
              <a:rPr lang="fi-FI" i="1" dirty="0" smtClean="0">
                <a:solidFill>
                  <a:schemeClr val="tx1"/>
                </a:solidFill>
              </a:rPr>
              <a:t> CEO </a:t>
            </a:r>
            <a:r>
              <a:rPr lang="fi-FI" b="1" i="1" dirty="0" err="1" smtClean="0">
                <a:solidFill>
                  <a:schemeClr val="tx1"/>
                </a:solidFill>
              </a:rPr>
              <a:t>ordered</a:t>
            </a:r>
            <a:r>
              <a:rPr lang="fi-FI" b="1" i="1" dirty="0" smtClean="0">
                <a:solidFill>
                  <a:schemeClr val="tx1"/>
                </a:solidFill>
              </a:rPr>
              <a:t> </a:t>
            </a:r>
            <a:r>
              <a:rPr lang="fi-FI" b="1" i="1" dirty="0" err="1" smtClean="0">
                <a:solidFill>
                  <a:schemeClr val="tx1"/>
                </a:solidFill>
              </a:rPr>
              <a:t>the</a:t>
            </a:r>
            <a:r>
              <a:rPr lang="fi-FI" b="1" i="1" dirty="0" smtClean="0">
                <a:solidFill>
                  <a:schemeClr val="tx1"/>
                </a:solidFill>
              </a:rPr>
              <a:t> </a:t>
            </a:r>
            <a:r>
              <a:rPr lang="fi-FI" b="1" i="1" dirty="0" err="1" smtClean="0">
                <a:solidFill>
                  <a:schemeClr val="tx1"/>
                </a:solidFill>
              </a:rPr>
              <a:t>secretary</a:t>
            </a:r>
            <a:r>
              <a:rPr lang="fi-FI" b="1" i="1" dirty="0" smtClean="0">
                <a:solidFill>
                  <a:schemeClr val="tx1"/>
                </a:solidFill>
              </a:rPr>
              <a:t> to </a:t>
            </a:r>
            <a:r>
              <a:rPr lang="fi-FI" b="1" i="1" dirty="0" err="1" smtClean="0">
                <a:solidFill>
                  <a:schemeClr val="tx1"/>
                </a:solidFill>
              </a:rPr>
              <a:t>delete</a:t>
            </a:r>
            <a:r>
              <a:rPr lang="fi-FI" b="1" i="1" dirty="0" smtClean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the</a:t>
            </a:r>
            <a:r>
              <a:rPr lang="fi-FI" i="1" dirty="0" smtClean="0">
                <a:solidFill>
                  <a:schemeClr val="tx1"/>
                </a:solidFill>
              </a:rPr>
              <a:t> 	</a:t>
            </a:r>
            <a:r>
              <a:rPr lang="fi-FI" i="1" dirty="0" err="1" smtClean="0">
                <a:solidFill>
                  <a:schemeClr val="tx1"/>
                </a:solidFill>
              </a:rPr>
              <a:t>emails</a:t>
            </a:r>
            <a:r>
              <a:rPr lang="fi-FI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800" dirty="0" smtClean="0"/>
              <a:t>Pomo käski meidän kaikkien säilyttää tämän salassa. </a:t>
            </a:r>
            <a:r>
              <a:rPr lang="fi-FI" sz="2800" dirty="0"/>
              <a:t>=</a:t>
            </a:r>
          </a:p>
          <a:p>
            <a:pPr marL="0" indent="0">
              <a:buNone/>
            </a:pPr>
            <a:r>
              <a:rPr lang="fi-FI" i="1" dirty="0" smtClean="0">
                <a:solidFill>
                  <a:schemeClr val="tx1"/>
                </a:solidFill>
              </a:rPr>
              <a:t>	</a:t>
            </a:r>
            <a:r>
              <a:rPr lang="fi-FI" i="1" dirty="0" err="1" smtClean="0">
                <a:solidFill>
                  <a:schemeClr val="tx1"/>
                </a:solidFill>
              </a:rPr>
              <a:t>The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boss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b="1" i="1" dirty="0" err="1" smtClean="0">
                <a:solidFill>
                  <a:schemeClr val="tx1"/>
                </a:solidFill>
              </a:rPr>
              <a:t>told</a:t>
            </a:r>
            <a:r>
              <a:rPr lang="fi-FI" b="1" i="1" dirty="0" smtClean="0">
                <a:solidFill>
                  <a:schemeClr val="tx1"/>
                </a:solidFill>
              </a:rPr>
              <a:t> us </a:t>
            </a:r>
            <a:r>
              <a:rPr lang="fi-FI" b="1" i="1" dirty="0" err="1" smtClean="0">
                <a:solidFill>
                  <a:schemeClr val="tx1"/>
                </a:solidFill>
              </a:rPr>
              <a:t>all</a:t>
            </a:r>
            <a:r>
              <a:rPr lang="fi-FI" b="1" i="1" dirty="0" smtClean="0">
                <a:solidFill>
                  <a:schemeClr val="tx1"/>
                </a:solidFill>
              </a:rPr>
              <a:t> to </a:t>
            </a:r>
            <a:r>
              <a:rPr lang="fi-FI" b="1" i="1" dirty="0" err="1" smtClean="0">
                <a:solidFill>
                  <a:schemeClr val="tx1"/>
                </a:solidFill>
              </a:rPr>
              <a:t>keep</a:t>
            </a:r>
            <a:r>
              <a:rPr lang="fi-FI" b="1" i="1" dirty="0" smtClean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this</a:t>
            </a:r>
            <a:r>
              <a:rPr lang="fi-FI" i="1" dirty="0" smtClean="0">
                <a:solidFill>
                  <a:schemeClr val="tx1"/>
                </a:solidFill>
              </a:rPr>
              <a:t> in </a:t>
            </a:r>
            <a:r>
              <a:rPr lang="fi-FI" i="1" dirty="0" err="1" smtClean="0">
                <a:solidFill>
                  <a:schemeClr val="tx1"/>
                </a:solidFill>
              </a:rPr>
              <a:t>secret</a:t>
            </a:r>
            <a:r>
              <a:rPr lang="fi-FI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800" dirty="0" smtClean="0"/>
              <a:t>Haluaisin sinun käyttävän tätä tilaisuutta hyväksesi kiittääksesi henkilökuntaa. =</a:t>
            </a:r>
            <a:endParaRPr lang="fi-FI" sz="2800" dirty="0"/>
          </a:p>
          <a:p>
            <a:pPr marL="0" indent="0">
              <a:buNone/>
            </a:pPr>
            <a:r>
              <a:rPr lang="fi-FI" i="1" dirty="0" smtClean="0">
                <a:solidFill>
                  <a:schemeClr val="tx1"/>
                </a:solidFill>
              </a:rPr>
              <a:t>	</a:t>
            </a:r>
            <a:r>
              <a:rPr lang="fi-FI" i="1" dirty="0">
                <a:solidFill>
                  <a:schemeClr val="tx1"/>
                </a:solidFill>
              </a:rPr>
              <a:t> </a:t>
            </a:r>
            <a:r>
              <a:rPr lang="fi-FI" i="1" dirty="0" smtClean="0">
                <a:solidFill>
                  <a:schemeClr val="tx1"/>
                </a:solidFill>
              </a:rPr>
              <a:t>I </a:t>
            </a:r>
            <a:r>
              <a:rPr lang="fi-FI" b="1" i="1" dirty="0" err="1" smtClean="0">
                <a:solidFill>
                  <a:schemeClr val="tx1"/>
                </a:solidFill>
              </a:rPr>
              <a:t>would</a:t>
            </a:r>
            <a:r>
              <a:rPr lang="fi-FI" b="1" i="1" dirty="0" smtClean="0">
                <a:solidFill>
                  <a:schemeClr val="tx1"/>
                </a:solidFill>
              </a:rPr>
              <a:t> </a:t>
            </a:r>
            <a:r>
              <a:rPr lang="fi-FI" b="1" i="1" dirty="0" err="1" smtClean="0">
                <a:solidFill>
                  <a:schemeClr val="tx1"/>
                </a:solidFill>
              </a:rPr>
              <a:t>like</a:t>
            </a:r>
            <a:r>
              <a:rPr lang="fi-FI" b="1" i="1" dirty="0" smtClean="0">
                <a:solidFill>
                  <a:schemeClr val="tx1"/>
                </a:solidFill>
              </a:rPr>
              <a:t> </a:t>
            </a:r>
            <a:r>
              <a:rPr lang="fi-FI" b="1" i="1" dirty="0" err="1" smtClean="0">
                <a:solidFill>
                  <a:schemeClr val="tx1"/>
                </a:solidFill>
              </a:rPr>
              <a:t>you</a:t>
            </a:r>
            <a:r>
              <a:rPr lang="fi-FI" b="1" i="1" dirty="0" smtClean="0">
                <a:solidFill>
                  <a:schemeClr val="tx1"/>
                </a:solidFill>
              </a:rPr>
              <a:t> to </a:t>
            </a:r>
            <a:r>
              <a:rPr lang="fi-FI" b="1" i="1" dirty="0" err="1" smtClean="0">
                <a:solidFill>
                  <a:schemeClr val="tx1"/>
                </a:solidFill>
              </a:rPr>
              <a:t>take</a:t>
            </a:r>
            <a:r>
              <a:rPr lang="fi-FI" b="1" i="1" dirty="0" smtClean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this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opportunity</a:t>
            </a:r>
            <a:r>
              <a:rPr lang="fi-FI" i="1" dirty="0" smtClean="0">
                <a:solidFill>
                  <a:schemeClr val="tx1"/>
                </a:solidFill>
              </a:rPr>
              <a:t> to 	</a:t>
            </a:r>
            <a:r>
              <a:rPr lang="fi-FI" i="1" dirty="0" err="1" smtClean="0">
                <a:solidFill>
                  <a:schemeClr val="tx1"/>
                </a:solidFill>
              </a:rPr>
              <a:t>thank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the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staff</a:t>
            </a:r>
            <a:r>
              <a:rPr lang="fi-FI" i="1" dirty="0" smtClean="0">
                <a:solidFill>
                  <a:schemeClr val="tx1"/>
                </a:solidFill>
              </a:rPr>
              <a:t>. </a:t>
            </a:r>
            <a:endParaRPr lang="fi-FI" dirty="0"/>
          </a:p>
        </p:txBody>
      </p:sp>
      <p:graphicFrame>
        <p:nvGraphicFramePr>
          <p:cNvPr id="5" name="Taulukko 4"/>
          <p:cNvGraphicFramePr>
            <a:graphicFrameLocks noGrp="1"/>
          </p:cNvGraphicFramePr>
          <p:nvPr>
            <p:extLst/>
          </p:nvPr>
        </p:nvGraphicFramePr>
        <p:xfrm>
          <a:off x="539552" y="1138822"/>
          <a:ext cx="4906888" cy="576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6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dirty="0" smtClean="0"/>
                        <a:t>verbi + objekti + to + infinitiivi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015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1112655" y="404664"/>
            <a:ext cx="6851104" cy="634082"/>
          </a:xfrm>
        </p:spPr>
        <p:txBody>
          <a:bodyPr>
            <a:normAutofit/>
          </a:bodyPr>
          <a:lstStyle/>
          <a:p>
            <a:r>
              <a:rPr lang="fi-FI" sz="3000" dirty="0" smtClean="0"/>
              <a:t>infinitiivi vai </a:t>
            </a:r>
            <a:r>
              <a:rPr lang="fi-FI" sz="3000" dirty="0" err="1" smtClean="0"/>
              <a:t>that</a:t>
            </a:r>
            <a:r>
              <a:rPr lang="fi-FI" sz="3000" dirty="0" smtClean="0"/>
              <a:t>-lause?</a:t>
            </a:r>
            <a:endParaRPr lang="fi-FI" sz="3000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575554" y="2671458"/>
            <a:ext cx="8172910" cy="312747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i-FI" sz="2600" u="sng" dirty="0" smtClean="0"/>
              <a:t>Tiedämme</a:t>
            </a:r>
            <a:r>
              <a:rPr lang="fi-FI" sz="2600" dirty="0" smtClean="0"/>
              <a:t> voivamme tehdä sen. / </a:t>
            </a:r>
            <a:r>
              <a:rPr lang="fi-FI" sz="2600" u="sng" dirty="0" smtClean="0"/>
              <a:t>Tiedämme</a:t>
            </a:r>
            <a:r>
              <a:rPr lang="fi-FI" sz="2600" dirty="0" smtClean="0"/>
              <a:t>, että voimme tehdä sen. =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600" i="1" dirty="0" smtClean="0">
                <a:solidFill>
                  <a:schemeClr val="tx1"/>
                </a:solidFill>
              </a:rPr>
              <a:t>	</a:t>
            </a:r>
            <a:r>
              <a:rPr lang="fi-FI" sz="2600" i="1" dirty="0" err="1" smtClean="0">
                <a:solidFill>
                  <a:schemeClr val="tx1"/>
                </a:solidFill>
              </a:rPr>
              <a:t>We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b="1" i="1" dirty="0" err="1" smtClean="0">
                <a:solidFill>
                  <a:schemeClr val="tx1"/>
                </a:solidFill>
              </a:rPr>
              <a:t>know</a:t>
            </a:r>
            <a:r>
              <a:rPr lang="fi-FI" sz="2600" i="1" dirty="0" smtClean="0">
                <a:solidFill>
                  <a:schemeClr val="tx1"/>
                </a:solidFill>
              </a:rPr>
              <a:t> (</a:t>
            </a:r>
            <a:r>
              <a:rPr lang="fi-FI" sz="2600" i="1" dirty="0" err="1" smtClean="0">
                <a:solidFill>
                  <a:schemeClr val="tx1"/>
                </a:solidFill>
              </a:rPr>
              <a:t>that</a:t>
            </a:r>
            <a:r>
              <a:rPr lang="fi-FI" sz="2600" i="1" dirty="0" smtClean="0">
                <a:solidFill>
                  <a:schemeClr val="tx1"/>
                </a:solidFill>
              </a:rPr>
              <a:t>) </a:t>
            </a:r>
            <a:r>
              <a:rPr lang="fi-FI" sz="2600" i="1" dirty="0" err="1" smtClean="0">
                <a:solidFill>
                  <a:schemeClr val="tx1"/>
                </a:solidFill>
              </a:rPr>
              <a:t>we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can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do</a:t>
            </a:r>
            <a:r>
              <a:rPr lang="fi-FI" sz="2600" i="1" dirty="0" smtClean="0">
                <a:solidFill>
                  <a:schemeClr val="tx1"/>
                </a:solidFill>
              </a:rPr>
              <a:t> it.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i-FI" sz="2600" dirty="0" smtClean="0"/>
              <a:t>Hän </a:t>
            </a:r>
            <a:r>
              <a:rPr lang="fi-FI" sz="2600" u="sng" dirty="0" smtClean="0"/>
              <a:t>sanoi</a:t>
            </a:r>
            <a:r>
              <a:rPr lang="fi-FI" sz="2600" dirty="0" smtClean="0"/>
              <a:t> </a:t>
            </a:r>
            <a:r>
              <a:rPr lang="fi-FI" sz="2600" u="sng" dirty="0" smtClean="0"/>
              <a:t>tietävänsä</a:t>
            </a:r>
            <a:r>
              <a:rPr lang="fi-FI" sz="2600" dirty="0" smtClean="0"/>
              <a:t>, että hän pystyi luottamaan minuun. </a:t>
            </a:r>
            <a:r>
              <a:rPr lang="fi-FI" sz="2600" dirty="0"/>
              <a:t>=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600" i="1" dirty="0" smtClean="0">
                <a:solidFill>
                  <a:schemeClr val="tx1"/>
                </a:solidFill>
              </a:rPr>
              <a:t>	</a:t>
            </a:r>
            <a:r>
              <a:rPr lang="fi-FI" sz="2600" i="1" dirty="0" err="1" smtClean="0">
                <a:solidFill>
                  <a:schemeClr val="tx1"/>
                </a:solidFill>
              </a:rPr>
              <a:t>She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b="1" i="1" dirty="0" err="1" smtClean="0">
                <a:solidFill>
                  <a:schemeClr val="tx1"/>
                </a:solidFill>
              </a:rPr>
              <a:t>said</a:t>
            </a:r>
            <a:r>
              <a:rPr lang="fi-FI" sz="2600" i="1" dirty="0" smtClean="0">
                <a:solidFill>
                  <a:schemeClr val="tx1"/>
                </a:solidFill>
              </a:rPr>
              <a:t> (</a:t>
            </a:r>
            <a:r>
              <a:rPr lang="fi-FI" sz="2600" i="1" dirty="0" err="1" smtClean="0">
                <a:solidFill>
                  <a:schemeClr val="tx1"/>
                </a:solidFill>
              </a:rPr>
              <a:t>that</a:t>
            </a:r>
            <a:r>
              <a:rPr lang="fi-FI" sz="2600" i="1" dirty="0" smtClean="0">
                <a:solidFill>
                  <a:schemeClr val="tx1"/>
                </a:solidFill>
              </a:rPr>
              <a:t>) </a:t>
            </a:r>
            <a:r>
              <a:rPr lang="fi-FI" sz="2600" i="1" dirty="0" err="1" smtClean="0">
                <a:solidFill>
                  <a:schemeClr val="tx1"/>
                </a:solidFill>
              </a:rPr>
              <a:t>she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b="1" i="1" dirty="0" err="1" smtClean="0">
                <a:solidFill>
                  <a:schemeClr val="tx1"/>
                </a:solidFill>
              </a:rPr>
              <a:t>knew</a:t>
            </a:r>
            <a:r>
              <a:rPr lang="fi-FI" sz="2600" i="1" dirty="0" smtClean="0">
                <a:solidFill>
                  <a:schemeClr val="tx1"/>
                </a:solidFill>
              </a:rPr>
              <a:t> (</a:t>
            </a:r>
            <a:r>
              <a:rPr lang="fi-FI" sz="2600" i="1" dirty="0" err="1" smtClean="0">
                <a:solidFill>
                  <a:schemeClr val="tx1"/>
                </a:solidFill>
              </a:rPr>
              <a:t>that</a:t>
            </a:r>
            <a:r>
              <a:rPr lang="fi-FI" sz="2600" i="1" dirty="0" smtClean="0">
                <a:solidFill>
                  <a:schemeClr val="tx1"/>
                </a:solidFill>
              </a:rPr>
              <a:t>) </a:t>
            </a:r>
            <a:r>
              <a:rPr lang="fi-FI" sz="2600" i="1" dirty="0" err="1" smtClean="0">
                <a:solidFill>
                  <a:schemeClr val="tx1"/>
                </a:solidFill>
              </a:rPr>
              <a:t>she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could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trust</a:t>
            </a:r>
            <a:r>
              <a:rPr lang="fi-FI" sz="2600" i="1" dirty="0" smtClean="0">
                <a:solidFill>
                  <a:schemeClr val="tx1"/>
                </a:solidFill>
              </a:rPr>
              <a:t> me.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i-FI" sz="2600" dirty="0" err="1" smtClean="0"/>
              <a:t>Pippa</a:t>
            </a:r>
            <a:r>
              <a:rPr lang="fi-FI" sz="2600" dirty="0" smtClean="0"/>
              <a:t> </a:t>
            </a:r>
            <a:r>
              <a:rPr lang="fi-FI" sz="2600" u="sng" dirty="0" smtClean="0"/>
              <a:t>kertoi</a:t>
            </a:r>
            <a:r>
              <a:rPr lang="fi-FI" sz="2600" dirty="0" smtClean="0"/>
              <a:t> medialle, että hän oli menossa naimisiin. =</a:t>
            </a:r>
            <a:endParaRPr lang="fi-FI" sz="2600" dirty="0"/>
          </a:p>
          <a:p>
            <a:pPr marL="0" indent="0">
              <a:spcBef>
                <a:spcPts val="0"/>
              </a:spcBef>
              <a:buNone/>
            </a:pPr>
            <a:r>
              <a:rPr lang="fi-FI" sz="2600" i="1" dirty="0" smtClean="0">
                <a:solidFill>
                  <a:schemeClr val="tx1"/>
                </a:solidFill>
              </a:rPr>
              <a:t>	</a:t>
            </a:r>
            <a:r>
              <a:rPr lang="fi-FI" sz="2600" i="1" dirty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Pippa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b="1" i="1" dirty="0" err="1" smtClean="0">
                <a:solidFill>
                  <a:schemeClr val="tx1"/>
                </a:solidFill>
              </a:rPr>
              <a:t>told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b="1" i="1" dirty="0" err="1" smtClean="0">
                <a:solidFill>
                  <a:schemeClr val="tx1"/>
                </a:solidFill>
              </a:rPr>
              <a:t>the</a:t>
            </a:r>
            <a:r>
              <a:rPr lang="fi-FI" sz="2600" b="1" i="1" dirty="0" smtClean="0">
                <a:solidFill>
                  <a:schemeClr val="tx1"/>
                </a:solidFill>
              </a:rPr>
              <a:t> media </a:t>
            </a:r>
            <a:r>
              <a:rPr lang="fi-FI" sz="2600" i="1" dirty="0" smtClean="0">
                <a:solidFill>
                  <a:schemeClr val="tx1"/>
                </a:solidFill>
              </a:rPr>
              <a:t>(</a:t>
            </a:r>
            <a:r>
              <a:rPr lang="fi-FI" sz="2600" i="1" dirty="0" err="1" smtClean="0">
                <a:solidFill>
                  <a:schemeClr val="tx1"/>
                </a:solidFill>
              </a:rPr>
              <a:t>that</a:t>
            </a:r>
            <a:r>
              <a:rPr lang="fi-FI" sz="2600" i="1" dirty="0" smtClean="0">
                <a:solidFill>
                  <a:schemeClr val="tx1"/>
                </a:solidFill>
              </a:rPr>
              <a:t>) </a:t>
            </a:r>
            <a:r>
              <a:rPr lang="fi-FI" sz="2600" i="1" dirty="0" err="1" smtClean="0">
                <a:solidFill>
                  <a:schemeClr val="tx1"/>
                </a:solidFill>
              </a:rPr>
              <a:t>she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was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getting</a:t>
            </a:r>
            <a:r>
              <a:rPr lang="fi-FI" sz="2600" i="1" dirty="0" smtClean="0">
                <a:solidFill>
                  <a:schemeClr val="tx1"/>
                </a:solidFill>
              </a:rPr>
              <a:t> 	</a:t>
            </a:r>
            <a:r>
              <a:rPr lang="fi-FI" sz="2600" i="1" dirty="0" err="1" smtClean="0">
                <a:solidFill>
                  <a:schemeClr val="tx1"/>
                </a:solidFill>
              </a:rPr>
              <a:t>married</a:t>
            </a:r>
            <a:r>
              <a:rPr lang="fi-FI" sz="2600" i="1" dirty="0" smtClean="0">
                <a:solidFill>
                  <a:schemeClr val="tx1"/>
                </a:solidFill>
              </a:rPr>
              <a:t>. </a:t>
            </a:r>
            <a:endParaRPr lang="fi-FI" sz="2600" dirty="0"/>
          </a:p>
        </p:txBody>
      </p:sp>
      <p:graphicFrame>
        <p:nvGraphicFramePr>
          <p:cNvPr id="5" name="Taulukko 4"/>
          <p:cNvGraphicFramePr>
            <a:graphicFrameLocks noGrp="1"/>
          </p:cNvGraphicFramePr>
          <p:nvPr>
            <p:extLst/>
          </p:nvPr>
        </p:nvGraphicFramePr>
        <p:xfrm>
          <a:off x="539551" y="1138822"/>
          <a:ext cx="8113455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200" b="1" dirty="0" smtClean="0"/>
                        <a:t>Sanomista, uskomista, tietämistä ja arvelua </a:t>
                      </a:r>
                      <a:r>
                        <a:rPr lang="fi-FI" sz="2800" dirty="0" smtClean="0"/>
                        <a:t>ilmaisevien verbien aktiivimuotoja seuraa ’</a:t>
                      </a:r>
                      <a:r>
                        <a:rPr lang="fi-FI" sz="2800" i="1" dirty="0" err="1" smtClean="0"/>
                        <a:t>that</a:t>
                      </a:r>
                      <a:r>
                        <a:rPr lang="fi-FI" sz="2800" dirty="0" smtClean="0"/>
                        <a:t>’-lause.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265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1112655" y="404664"/>
            <a:ext cx="6851104" cy="634082"/>
          </a:xfrm>
        </p:spPr>
        <p:txBody>
          <a:bodyPr>
            <a:normAutofit/>
          </a:bodyPr>
          <a:lstStyle/>
          <a:p>
            <a:r>
              <a:rPr lang="fi-FI" sz="3000" dirty="0" smtClean="0"/>
              <a:t>infinitiivi vai </a:t>
            </a:r>
            <a:r>
              <a:rPr lang="fi-FI" sz="3000" dirty="0" err="1" smtClean="0"/>
              <a:t>that</a:t>
            </a:r>
            <a:r>
              <a:rPr lang="fi-FI" sz="3000" dirty="0" smtClean="0"/>
              <a:t>-lause?</a:t>
            </a:r>
            <a:endParaRPr lang="fi-FI" sz="3000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575554" y="2671458"/>
            <a:ext cx="8172910" cy="312747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i-FI" sz="2600" dirty="0" smtClean="0"/>
              <a:t>Tutkijat uskovat tulosten olevan merkittäviä. =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600" i="1" dirty="0" smtClean="0">
                <a:solidFill>
                  <a:schemeClr val="tx1"/>
                </a:solidFill>
              </a:rPr>
              <a:t>	</a:t>
            </a:r>
            <a:r>
              <a:rPr 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researchers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b="1" i="1" dirty="0" err="1" smtClean="0">
                <a:solidFill>
                  <a:schemeClr val="tx1"/>
                </a:solidFill>
              </a:rPr>
              <a:t>believe</a:t>
            </a:r>
            <a:r>
              <a:rPr lang="fi-FI" sz="2600" b="1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smtClean="0">
                <a:solidFill>
                  <a:schemeClr val="tx1"/>
                </a:solidFill>
              </a:rPr>
              <a:t>(</a:t>
            </a:r>
            <a:r>
              <a:rPr lang="fi-FI" sz="2600" i="1" dirty="0" err="1" smtClean="0">
                <a:solidFill>
                  <a:schemeClr val="tx1"/>
                </a:solidFill>
              </a:rPr>
              <a:t>that</a:t>
            </a:r>
            <a:r>
              <a:rPr lang="fi-FI" sz="2600" i="1" dirty="0" smtClean="0">
                <a:solidFill>
                  <a:schemeClr val="tx1"/>
                </a:solidFill>
              </a:rPr>
              <a:t>) </a:t>
            </a:r>
            <a:r>
              <a:rPr 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results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are</a:t>
            </a:r>
            <a:r>
              <a:rPr lang="fi-FI" sz="2600" i="1" dirty="0" smtClean="0">
                <a:solidFill>
                  <a:schemeClr val="tx1"/>
                </a:solidFill>
              </a:rPr>
              <a:t> 	</a:t>
            </a:r>
            <a:r>
              <a:rPr lang="fi-FI" sz="2600" i="1" dirty="0" err="1" smtClean="0">
                <a:solidFill>
                  <a:schemeClr val="tx1"/>
                </a:solidFill>
              </a:rPr>
              <a:t>significant</a:t>
            </a:r>
            <a:r>
              <a:rPr lang="fi-FI" sz="2600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600" dirty="0"/>
              <a:t>Tutkijat </a:t>
            </a:r>
            <a:r>
              <a:rPr lang="fi-FI" sz="2600" dirty="0" smtClean="0"/>
              <a:t>olettavat saavuttavansa läpimurron </a:t>
            </a:r>
            <a:r>
              <a:rPr lang="fi-FI" sz="2600" dirty="0"/>
              <a:t>syövän hoidossa. =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600" i="1" dirty="0">
                <a:solidFill>
                  <a:schemeClr val="tx1"/>
                </a:solidFill>
              </a:rPr>
              <a:t>	</a:t>
            </a:r>
            <a:r>
              <a:rPr lang="fi-FI" sz="2600" i="1" dirty="0" err="1">
                <a:solidFill>
                  <a:schemeClr val="tx1"/>
                </a:solidFill>
              </a:rPr>
              <a:t>The</a:t>
            </a:r>
            <a:r>
              <a:rPr lang="fi-FI" sz="2600" i="1" dirty="0">
                <a:solidFill>
                  <a:schemeClr val="tx1"/>
                </a:solidFill>
              </a:rPr>
              <a:t> </a:t>
            </a:r>
            <a:r>
              <a:rPr lang="fi-FI" sz="2600" i="1" dirty="0" err="1">
                <a:solidFill>
                  <a:schemeClr val="tx1"/>
                </a:solidFill>
              </a:rPr>
              <a:t>researchers</a:t>
            </a:r>
            <a:r>
              <a:rPr lang="fi-FI" sz="2600" i="1" dirty="0">
                <a:solidFill>
                  <a:schemeClr val="tx1"/>
                </a:solidFill>
              </a:rPr>
              <a:t> </a:t>
            </a:r>
            <a:r>
              <a:rPr lang="fi-FI" sz="2600" b="1" i="1" dirty="0" err="1" smtClean="0">
                <a:solidFill>
                  <a:schemeClr val="tx1"/>
                </a:solidFill>
              </a:rPr>
              <a:t>suppose</a:t>
            </a:r>
            <a:r>
              <a:rPr lang="fi-FI" sz="2600" b="1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smtClean="0">
                <a:solidFill>
                  <a:schemeClr val="tx1"/>
                </a:solidFill>
              </a:rPr>
              <a:t>(</a:t>
            </a:r>
            <a:r>
              <a:rPr lang="fi-FI" sz="2600" i="1" dirty="0" err="1" smtClean="0">
                <a:solidFill>
                  <a:schemeClr val="tx1"/>
                </a:solidFill>
              </a:rPr>
              <a:t>that</a:t>
            </a:r>
            <a:r>
              <a:rPr lang="fi-FI" sz="2600" i="1" dirty="0">
                <a:solidFill>
                  <a:schemeClr val="tx1"/>
                </a:solidFill>
              </a:rPr>
              <a:t>) </a:t>
            </a:r>
            <a:r>
              <a:rPr lang="fi-FI" sz="2600" i="1" dirty="0" err="1" smtClean="0">
                <a:solidFill>
                  <a:schemeClr val="tx1"/>
                </a:solidFill>
              </a:rPr>
              <a:t>they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will</a:t>
            </a:r>
            <a:r>
              <a:rPr lang="fi-FI" sz="2600" i="1" dirty="0" smtClean="0">
                <a:solidFill>
                  <a:schemeClr val="tx1"/>
                </a:solidFill>
              </a:rPr>
              <a:t> 	</a:t>
            </a:r>
            <a:r>
              <a:rPr lang="fi-FI" sz="2600" i="1" dirty="0" err="1" smtClean="0">
                <a:solidFill>
                  <a:schemeClr val="tx1"/>
                </a:solidFill>
              </a:rPr>
              <a:t>make</a:t>
            </a:r>
            <a:r>
              <a:rPr lang="fi-FI" sz="2600" i="1" dirty="0" smtClean="0">
                <a:solidFill>
                  <a:schemeClr val="tx1"/>
                </a:solidFill>
              </a:rPr>
              <a:t>/</a:t>
            </a:r>
            <a:r>
              <a:rPr lang="fi-FI" sz="2600" i="1" dirty="0" err="1" smtClean="0">
                <a:solidFill>
                  <a:schemeClr val="tx1"/>
                </a:solidFill>
              </a:rPr>
              <a:t>achieve</a:t>
            </a:r>
            <a:r>
              <a:rPr lang="fi-FI" sz="2600" i="1" dirty="0" smtClean="0">
                <a:solidFill>
                  <a:schemeClr val="tx1"/>
                </a:solidFill>
              </a:rPr>
              <a:t> a </a:t>
            </a:r>
            <a:r>
              <a:rPr lang="fi-FI" sz="2600" i="1" dirty="0" err="1" smtClean="0">
                <a:solidFill>
                  <a:schemeClr val="tx1"/>
                </a:solidFill>
              </a:rPr>
              <a:t>breakthrough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>
                <a:solidFill>
                  <a:schemeClr val="tx1"/>
                </a:solidFill>
              </a:rPr>
              <a:t>in </a:t>
            </a:r>
            <a:r>
              <a:rPr lang="fi-FI" sz="2600" i="1" dirty="0" err="1">
                <a:solidFill>
                  <a:schemeClr val="tx1"/>
                </a:solidFill>
              </a:rPr>
              <a:t>cancer</a:t>
            </a:r>
            <a:r>
              <a:rPr lang="fi-FI" sz="2600" i="1" dirty="0">
                <a:solidFill>
                  <a:schemeClr val="tx1"/>
                </a:solidFill>
              </a:rPr>
              <a:t> </a:t>
            </a:r>
            <a:r>
              <a:rPr lang="fi-FI" sz="2600" i="1" dirty="0" err="1">
                <a:solidFill>
                  <a:schemeClr val="tx1"/>
                </a:solidFill>
              </a:rPr>
              <a:t>treatment</a:t>
            </a:r>
            <a:r>
              <a:rPr lang="fi-FI" sz="2600" i="1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5" name="Taulukko 4"/>
          <p:cNvGraphicFramePr>
            <a:graphicFrameLocks noGrp="1"/>
          </p:cNvGraphicFramePr>
          <p:nvPr>
            <p:extLst/>
          </p:nvPr>
        </p:nvGraphicFramePr>
        <p:xfrm>
          <a:off x="539551" y="1138822"/>
          <a:ext cx="8113455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200" b="1" dirty="0" smtClean="0"/>
                        <a:t>Sanomista, uskomista, tietämistä ja arvelua </a:t>
                      </a:r>
                      <a:r>
                        <a:rPr lang="fi-FI" sz="2800" dirty="0" smtClean="0"/>
                        <a:t>ilmaisevien verbien aktiivimuotoja seuraa ’</a:t>
                      </a:r>
                      <a:r>
                        <a:rPr lang="fi-FI" sz="2800" i="1" dirty="0" err="1" smtClean="0"/>
                        <a:t>that</a:t>
                      </a:r>
                      <a:r>
                        <a:rPr lang="fi-FI" sz="2800" dirty="0" smtClean="0"/>
                        <a:t>’-lause.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595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1112655" y="404664"/>
            <a:ext cx="6851104" cy="634082"/>
          </a:xfrm>
        </p:spPr>
        <p:txBody>
          <a:bodyPr>
            <a:normAutofit/>
          </a:bodyPr>
          <a:lstStyle/>
          <a:p>
            <a:r>
              <a:rPr lang="fi-FI" sz="3000" dirty="0" smtClean="0"/>
              <a:t>infinitiivi vai </a:t>
            </a:r>
            <a:r>
              <a:rPr lang="fi-FI" sz="3000" dirty="0" err="1" smtClean="0"/>
              <a:t>that</a:t>
            </a:r>
            <a:r>
              <a:rPr lang="fi-FI" sz="3000" dirty="0" smtClean="0"/>
              <a:t>-lause?</a:t>
            </a:r>
            <a:endParaRPr lang="fi-FI" sz="3000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69854" y="1988840"/>
            <a:ext cx="8252848" cy="396044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i-FI" sz="2600" dirty="0" smtClean="0"/>
              <a:t>AKTIIVI: Tutkijat uskovat tulosten olevan …. =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2600" i="1" dirty="0" smtClean="0">
                <a:solidFill>
                  <a:schemeClr val="tx1"/>
                </a:solidFill>
              </a:rPr>
              <a:t>	</a:t>
            </a:r>
            <a:r>
              <a:rPr 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researchers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believe</a:t>
            </a:r>
            <a:r>
              <a:rPr lang="fi-FI" sz="2600" i="1" dirty="0" smtClean="0">
                <a:solidFill>
                  <a:schemeClr val="tx1"/>
                </a:solidFill>
              </a:rPr>
              <a:t> (</a:t>
            </a:r>
            <a:r>
              <a:rPr lang="fi-FI" sz="2600" i="1" dirty="0" err="1" smtClean="0">
                <a:solidFill>
                  <a:schemeClr val="tx1"/>
                </a:solidFill>
              </a:rPr>
              <a:t>that</a:t>
            </a:r>
            <a:r>
              <a:rPr lang="fi-FI" sz="2600" i="1" dirty="0" smtClean="0">
                <a:solidFill>
                  <a:schemeClr val="tx1"/>
                </a:solidFill>
              </a:rPr>
              <a:t>) </a:t>
            </a:r>
            <a:r>
              <a:rPr 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results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are</a:t>
            </a:r>
            <a:r>
              <a:rPr lang="fi-FI" sz="2600" i="1" dirty="0" smtClean="0">
                <a:solidFill>
                  <a:schemeClr val="tx1"/>
                </a:solidFill>
              </a:rPr>
              <a:t>…	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2600" dirty="0" smtClean="0"/>
              <a:t>PASSIIVI: Tulosten uskotaan olevan merkittäviä. =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2600" dirty="0"/>
              <a:t>	</a:t>
            </a:r>
            <a:r>
              <a:rPr lang="fi-FI" sz="2600" i="1" dirty="0">
                <a:solidFill>
                  <a:schemeClr val="tx1"/>
                </a:solidFill>
              </a:rPr>
              <a:t> </a:t>
            </a:r>
            <a:r>
              <a:rPr lang="fi-FI" sz="2600" i="1" dirty="0" err="1">
                <a:solidFill>
                  <a:schemeClr val="tx1"/>
                </a:solidFill>
              </a:rPr>
              <a:t>The</a:t>
            </a:r>
            <a:r>
              <a:rPr lang="fi-FI" sz="2600" i="1" dirty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results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b="1" i="1" dirty="0" err="1" smtClean="0">
                <a:solidFill>
                  <a:schemeClr val="tx1"/>
                </a:solidFill>
              </a:rPr>
              <a:t>are</a:t>
            </a:r>
            <a:r>
              <a:rPr lang="fi-FI" sz="2600" b="1" i="1" dirty="0" smtClean="0">
                <a:solidFill>
                  <a:schemeClr val="tx1"/>
                </a:solidFill>
              </a:rPr>
              <a:t> </a:t>
            </a:r>
            <a:r>
              <a:rPr lang="fi-FI" sz="2600" b="1" i="1" dirty="0" err="1" smtClean="0">
                <a:solidFill>
                  <a:schemeClr val="tx1"/>
                </a:solidFill>
              </a:rPr>
              <a:t>believed</a:t>
            </a:r>
            <a:r>
              <a:rPr lang="fi-FI" sz="2600" b="1" i="1" dirty="0" smtClean="0">
                <a:solidFill>
                  <a:schemeClr val="tx1"/>
                </a:solidFill>
              </a:rPr>
              <a:t> to </a:t>
            </a:r>
            <a:r>
              <a:rPr lang="fi-FI" sz="2600" b="1" i="1" dirty="0" err="1" smtClean="0">
                <a:solidFill>
                  <a:schemeClr val="tx1"/>
                </a:solidFill>
              </a:rPr>
              <a:t>be</a:t>
            </a:r>
            <a:r>
              <a:rPr lang="fi-FI" sz="2600" b="1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significant</a:t>
            </a:r>
            <a:r>
              <a:rPr lang="fi-FI" sz="2600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fi-FI" sz="26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fi-FI" sz="2600" dirty="0" smtClean="0"/>
              <a:t>AKTIIVI: Tutkijat olettavat saavuttavansa ... =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2600" i="1" dirty="0" smtClean="0">
                <a:solidFill>
                  <a:schemeClr val="tx1"/>
                </a:solidFill>
              </a:rPr>
              <a:t>	</a:t>
            </a:r>
            <a:r>
              <a:rPr 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researchers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suppose</a:t>
            </a:r>
            <a:r>
              <a:rPr lang="fi-FI" sz="2600" i="1" dirty="0" smtClean="0">
                <a:solidFill>
                  <a:schemeClr val="tx1"/>
                </a:solidFill>
              </a:rPr>
              <a:t> (</a:t>
            </a:r>
            <a:r>
              <a:rPr lang="fi-FI" sz="2600" i="1" dirty="0" err="1" smtClean="0">
                <a:solidFill>
                  <a:schemeClr val="tx1"/>
                </a:solidFill>
              </a:rPr>
              <a:t>that</a:t>
            </a:r>
            <a:r>
              <a:rPr lang="fi-FI" sz="2600" i="1" dirty="0" smtClean="0">
                <a:solidFill>
                  <a:schemeClr val="tx1"/>
                </a:solidFill>
              </a:rPr>
              <a:t>) </a:t>
            </a:r>
            <a:r>
              <a:rPr lang="fi-FI" sz="2600" i="1" dirty="0" err="1" smtClean="0">
                <a:solidFill>
                  <a:schemeClr val="tx1"/>
                </a:solidFill>
              </a:rPr>
              <a:t>they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will</a:t>
            </a:r>
            <a:r>
              <a:rPr lang="fi-FI" sz="2600" i="1" dirty="0" smtClean="0">
                <a:solidFill>
                  <a:schemeClr val="tx1"/>
                </a:solidFill>
              </a:rPr>
              <a:t>…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2600" dirty="0" smtClean="0"/>
              <a:t>PASSIIVI: Heidän oletetaan saavuttavan läpimurron. = 	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2600" dirty="0" smtClean="0"/>
              <a:t>	</a:t>
            </a:r>
            <a:r>
              <a:rPr lang="fi-FI" sz="2600" i="1" dirty="0" err="1" smtClean="0">
                <a:solidFill>
                  <a:schemeClr val="tx1"/>
                </a:solidFill>
              </a:rPr>
              <a:t>They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b="1" i="1" dirty="0" err="1" smtClean="0">
                <a:solidFill>
                  <a:schemeClr val="tx1"/>
                </a:solidFill>
              </a:rPr>
              <a:t>are</a:t>
            </a:r>
            <a:r>
              <a:rPr lang="fi-FI" sz="2600" b="1" i="1" dirty="0" smtClean="0">
                <a:solidFill>
                  <a:schemeClr val="tx1"/>
                </a:solidFill>
              </a:rPr>
              <a:t> </a:t>
            </a:r>
            <a:r>
              <a:rPr lang="fi-FI" sz="2600" b="1" i="1" dirty="0" err="1" smtClean="0">
                <a:solidFill>
                  <a:schemeClr val="tx1"/>
                </a:solidFill>
              </a:rPr>
              <a:t>supposed</a:t>
            </a:r>
            <a:r>
              <a:rPr lang="fi-FI" sz="2600" b="1" i="1" dirty="0" smtClean="0">
                <a:solidFill>
                  <a:schemeClr val="tx1"/>
                </a:solidFill>
              </a:rPr>
              <a:t> to </a:t>
            </a:r>
            <a:r>
              <a:rPr lang="fi-FI" sz="2600" b="1" i="1" dirty="0" err="1" smtClean="0">
                <a:solidFill>
                  <a:schemeClr val="tx1"/>
                </a:solidFill>
              </a:rPr>
              <a:t>make</a:t>
            </a:r>
            <a:r>
              <a:rPr lang="fi-FI" sz="2600" b="1" i="1" dirty="0" smtClean="0">
                <a:solidFill>
                  <a:schemeClr val="tx1"/>
                </a:solidFill>
              </a:rPr>
              <a:t>/</a:t>
            </a:r>
            <a:r>
              <a:rPr lang="fi-FI" sz="2600" b="1" i="1" dirty="0" err="1" smtClean="0">
                <a:solidFill>
                  <a:schemeClr val="tx1"/>
                </a:solidFill>
              </a:rPr>
              <a:t>achieve</a:t>
            </a:r>
            <a:r>
              <a:rPr lang="fi-FI" sz="2600" b="1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smtClean="0">
                <a:solidFill>
                  <a:schemeClr val="tx1"/>
                </a:solidFill>
              </a:rPr>
              <a:t>a </a:t>
            </a:r>
            <a:r>
              <a:rPr lang="fi-FI" sz="2600" i="1" dirty="0" err="1" smtClean="0">
                <a:solidFill>
                  <a:schemeClr val="tx1"/>
                </a:solidFill>
              </a:rPr>
              <a:t>breakthrough</a:t>
            </a:r>
            <a:r>
              <a:rPr lang="fi-FI" sz="2600" i="1" dirty="0" smtClean="0">
                <a:solidFill>
                  <a:schemeClr val="tx1"/>
                </a:solidFill>
              </a:rPr>
              <a:t>. </a:t>
            </a:r>
            <a:endParaRPr lang="fi-FI" sz="2600" i="1" dirty="0">
              <a:solidFill>
                <a:schemeClr val="tx1"/>
              </a:solidFill>
            </a:endParaRPr>
          </a:p>
        </p:txBody>
      </p:sp>
      <p:graphicFrame>
        <p:nvGraphicFramePr>
          <p:cNvPr id="5" name="Taulukko 4"/>
          <p:cNvGraphicFramePr>
            <a:graphicFrameLocks noGrp="1"/>
          </p:cNvGraphicFramePr>
          <p:nvPr>
            <p:extLst/>
          </p:nvPr>
        </p:nvGraphicFramePr>
        <p:xfrm>
          <a:off x="539551" y="1138822"/>
          <a:ext cx="8113455" cy="576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b="1" dirty="0" smtClean="0"/>
                        <a:t>Samojen verbien passiivimuotoa seuraa infinitiivi.</a:t>
                      </a:r>
                      <a:endParaRPr lang="fi-FI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90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Passiivi</a:t>
            </a:r>
            <a:endParaRPr lang="fi-FI" dirty="0"/>
          </a:p>
        </p:txBody>
      </p:sp>
      <p:graphicFrame>
        <p:nvGraphicFramePr>
          <p:cNvPr id="9" name="Taulukk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154798"/>
              </p:ext>
            </p:extLst>
          </p:nvPr>
        </p:nvGraphicFramePr>
        <p:xfrm>
          <a:off x="621904" y="1079907"/>
          <a:ext cx="792088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dirty="0" smtClean="0"/>
                        <a:t>preesens – nykyhetki</a:t>
                      </a:r>
                    </a:p>
                    <a:p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b="1" dirty="0" smtClean="0"/>
                        <a:t>perfekti – mennyt aika</a:t>
                      </a:r>
                    </a:p>
                    <a:p>
                      <a:endParaRPr lang="fi-FI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375311"/>
              </p:ext>
            </p:extLst>
          </p:nvPr>
        </p:nvGraphicFramePr>
        <p:xfrm>
          <a:off x="611560" y="1763256"/>
          <a:ext cx="7920880" cy="8229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defRPr/>
                      </a:pPr>
                      <a:r>
                        <a:rPr lang="fi-FI" sz="2400" b="0" i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Työpöytäni </a:t>
                      </a:r>
                      <a:r>
                        <a:rPr lang="fi-FI" sz="2400" b="1" i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pitäisi siistiä</a:t>
                      </a:r>
                      <a:r>
                        <a:rPr lang="fi-FI" sz="2400" b="0" i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 =</a:t>
                      </a:r>
                      <a:endParaRPr lang="fi-FI" sz="2400" b="0" i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defRPr/>
                      </a:pPr>
                      <a:r>
                        <a:rPr lang="fi-FI" sz="2400" b="0" i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Työpöytäni </a:t>
                      </a:r>
                      <a:r>
                        <a:rPr lang="fi-FI" sz="2400" b="1" i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olisi pitänyt siistiä</a:t>
                      </a:r>
                      <a:r>
                        <a:rPr lang="fi-FI" sz="2400" b="0" i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ennen lomaa. = </a:t>
                      </a:r>
                      <a:endParaRPr lang="fi-FI" sz="2400" b="0" i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ulukk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15089"/>
              </p:ext>
            </p:extLst>
          </p:nvPr>
        </p:nvGraphicFramePr>
        <p:xfrm>
          <a:off x="621904" y="2586216"/>
          <a:ext cx="7920880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96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My </a:t>
                      </a:r>
                      <a:r>
                        <a:rPr lang="fi-FI" sz="2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desk</a:t>
                      </a:r>
                      <a:r>
                        <a:rPr lang="fi-FI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ought</a:t>
                      </a:r>
                      <a:r>
                        <a:rPr lang="fi-FI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i-FI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</a:t>
                      </a:r>
                      <a:r>
                        <a:rPr lang="fi-FI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tidied</a:t>
                      </a:r>
                      <a:r>
                        <a:rPr lang="fi-FI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up</a:t>
                      </a:r>
                      <a:r>
                        <a:rPr lang="fi-FI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/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My </a:t>
                      </a:r>
                      <a:r>
                        <a:rPr lang="fi-FI" sz="2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desk</a:t>
                      </a:r>
                      <a:r>
                        <a:rPr lang="fi-FI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2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should</a:t>
                      </a:r>
                      <a:r>
                        <a:rPr lang="fi-FI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</a:t>
                      </a:r>
                      <a:r>
                        <a:rPr lang="fi-FI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tidied</a:t>
                      </a:r>
                      <a:r>
                        <a:rPr lang="fi-FI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up</a:t>
                      </a:r>
                      <a:r>
                        <a:rPr lang="fi-FI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b="0" dirty="0" smtClean="0">
                          <a:solidFill>
                            <a:schemeClr val="tx1"/>
                          </a:solidFill>
                        </a:rPr>
                        <a:t>	</a:t>
                      </a:r>
                    </a:p>
                    <a:p>
                      <a:endParaRPr lang="fi-FI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My </a:t>
                      </a:r>
                      <a:r>
                        <a:rPr lang="fi-FI" sz="2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desk</a:t>
                      </a:r>
                      <a:r>
                        <a:rPr lang="fi-FI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ought</a:t>
                      </a:r>
                      <a:r>
                        <a:rPr lang="fi-FI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i-FI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r>
                        <a:rPr lang="fi-FI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been</a:t>
                      </a:r>
                      <a:r>
                        <a:rPr lang="fi-FI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tidied</a:t>
                      </a:r>
                      <a:r>
                        <a:rPr lang="fi-FI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up</a:t>
                      </a:r>
                      <a:r>
                        <a:rPr lang="fi-FI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2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before</a:t>
                      </a:r>
                      <a:r>
                        <a:rPr lang="fi-FI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2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fi-FI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2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holiday</a:t>
                      </a:r>
                      <a:r>
                        <a:rPr lang="fi-FI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/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My </a:t>
                      </a:r>
                      <a:r>
                        <a:rPr lang="fi-FI" sz="2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desk</a:t>
                      </a:r>
                      <a:r>
                        <a:rPr lang="fi-FI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2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should</a:t>
                      </a:r>
                      <a:r>
                        <a:rPr lang="fi-FI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r>
                        <a:rPr lang="fi-FI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been</a:t>
                      </a:r>
                      <a:r>
                        <a:rPr lang="fi-FI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tidied</a:t>
                      </a:r>
                      <a:r>
                        <a:rPr lang="fi-FI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up</a:t>
                      </a:r>
                      <a:r>
                        <a:rPr lang="fi-FI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2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before</a:t>
                      </a:r>
                      <a:r>
                        <a:rPr lang="fi-FI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2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fi-FI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2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holiday</a:t>
                      </a:r>
                      <a:r>
                        <a:rPr lang="fi-FI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fi-FI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ulukk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188004"/>
              </p:ext>
            </p:extLst>
          </p:nvPr>
        </p:nvGraphicFramePr>
        <p:xfrm>
          <a:off x="621904" y="5667712"/>
          <a:ext cx="806489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7510">
                <a:tc>
                  <a:txBody>
                    <a:bodyPr/>
                    <a:lstStyle/>
                    <a:p>
                      <a:r>
                        <a:rPr lang="fi-FI" sz="2800" dirty="0" smtClean="0"/>
                        <a:t>(to) </a:t>
                      </a:r>
                      <a:r>
                        <a:rPr lang="fi-FI" sz="2800" dirty="0" err="1" smtClean="0"/>
                        <a:t>be</a:t>
                      </a:r>
                      <a:r>
                        <a:rPr lang="fi-FI" sz="2800" dirty="0" smtClean="0"/>
                        <a:t> </a:t>
                      </a:r>
                      <a:r>
                        <a:rPr lang="fi-FI" sz="2800" dirty="0" err="1" smtClean="0"/>
                        <a:t>done</a:t>
                      </a:r>
                      <a:endParaRPr lang="fi-F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800" dirty="0" smtClean="0"/>
                        <a:t>(to) </a:t>
                      </a:r>
                      <a:r>
                        <a:rPr lang="fi-FI" sz="2800" dirty="0" err="1" smtClean="0"/>
                        <a:t>have</a:t>
                      </a:r>
                      <a:r>
                        <a:rPr lang="fi-FI" sz="2800" dirty="0" smtClean="0"/>
                        <a:t> </a:t>
                      </a:r>
                      <a:r>
                        <a:rPr lang="fi-FI" sz="2800" dirty="0" err="1" smtClean="0"/>
                        <a:t>been</a:t>
                      </a:r>
                      <a:r>
                        <a:rPr lang="fi-FI" sz="2800" dirty="0" smtClean="0"/>
                        <a:t> </a:t>
                      </a:r>
                      <a:r>
                        <a:rPr lang="fi-FI" sz="2800" dirty="0" err="1" smtClean="0"/>
                        <a:t>done</a:t>
                      </a:r>
                      <a:endParaRPr lang="fi-FI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39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altLang="fi-FI" b="1" dirty="0" smtClean="0">
                <a:solidFill>
                  <a:schemeClr val="accent1"/>
                </a:solidFill>
              </a:rPr>
              <a:t/>
            </a:r>
            <a:br>
              <a:rPr lang="fi-FI" altLang="fi-FI" b="1" dirty="0" smtClean="0">
                <a:solidFill>
                  <a:schemeClr val="accent1"/>
                </a:solidFill>
              </a:rPr>
            </a:br>
            <a:r>
              <a:rPr lang="fi-FI" altLang="fi-FI" b="1" dirty="0">
                <a:solidFill>
                  <a:schemeClr val="accent1"/>
                </a:solidFill>
              </a:rPr>
              <a:t>Infinitiivin </a:t>
            </a:r>
            <a:r>
              <a:rPr lang="fi-FI" altLang="fi-FI" b="1" dirty="0" smtClean="0">
                <a:solidFill>
                  <a:schemeClr val="accent1"/>
                </a:solidFill>
              </a:rPr>
              <a:t>edessä ’to’</a:t>
            </a:r>
            <a:r>
              <a:rPr lang="fi-FI" altLang="fi-FI" dirty="0">
                <a:solidFill>
                  <a:schemeClr val="hlink"/>
                </a:solidFill>
              </a:rPr>
              <a:t/>
            </a:r>
            <a:br>
              <a:rPr lang="fi-FI" altLang="fi-FI" dirty="0">
                <a:solidFill>
                  <a:schemeClr val="hlink"/>
                </a:solidFill>
              </a:rPr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942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’to’ + infinitiivi</a:t>
            </a:r>
            <a:endParaRPr lang="fi-FI" sz="3200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2800" dirty="0" smtClean="0"/>
              <a:t>Onko meillä riittävästi </a:t>
            </a:r>
            <a:r>
              <a:rPr lang="fi-FI" sz="2800" b="1" dirty="0" smtClean="0"/>
              <a:t>rahaa ostaa </a:t>
            </a:r>
            <a:r>
              <a:rPr lang="fi-FI" sz="2800" dirty="0" smtClean="0"/>
              <a:t>uusi kannettava tietokone? =</a:t>
            </a:r>
          </a:p>
          <a:p>
            <a:pPr marL="0" indent="0">
              <a:buNone/>
            </a:pPr>
            <a:r>
              <a:rPr lang="fi-FI" i="1" dirty="0" smtClean="0">
                <a:solidFill>
                  <a:schemeClr val="tx1"/>
                </a:solidFill>
              </a:rPr>
              <a:t>	</a:t>
            </a:r>
            <a:r>
              <a:rPr lang="fi-FI" i="1" dirty="0" err="1" smtClean="0">
                <a:solidFill>
                  <a:schemeClr val="tx1"/>
                </a:solidFill>
              </a:rPr>
              <a:t>Do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we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have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enough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b="1" i="1" dirty="0" smtClean="0">
                <a:solidFill>
                  <a:schemeClr val="tx1"/>
                </a:solidFill>
              </a:rPr>
              <a:t>money to </a:t>
            </a:r>
            <a:r>
              <a:rPr lang="fi-FI" b="1" i="1" dirty="0" err="1" smtClean="0">
                <a:solidFill>
                  <a:schemeClr val="tx1"/>
                </a:solidFill>
              </a:rPr>
              <a:t>buy</a:t>
            </a:r>
            <a:r>
              <a:rPr lang="fi-FI" b="1" i="1" dirty="0" smtClean="0">
                <a:solidFill>
                  <a:schemeClr val="tx1"/>
                </a:solidFill>
              </a:rPr>
              <a:t> </a:t>
            </a:r>
            <a:r>
              <a:rPr lang="fi-FI" i="1" dirty="0" smtClean="0">
                <a:solidFill>
                  <a:schemeClr val="tx1"/>
                </a:solidFill>
              </a:rPr>
              <a:t>a </a:t>
            </a:r>
            <a:r>
              <a:rPr lang="fi-FI" i="1" dirty="0" err="1" smtClean="0">
                <a:solidFill>
                  <a:schemeClr val="tx1"/>
                </a:solidFill>
              </a:rPr>
              <a:t>new</a:t>
            </a:r>
            <a:r>
              <a:rPr lang="fi-FI" i="1" dirty="0" smtClean="0">
                <a:solidFill>
                  <a:schemeClr val="tx1"/>
                </a:solidFill>
              </a:rPr>
              <a:t> 	</a:t>
            </a:r>
            <a:r>
              <a:rPr lang="fi-FI" i="1" dirty="0" err="1" smtClean="0">
                <a:solidFill>
                  <a:schemeClr val="tx1"/>
                </a:solidFill>
              </a:rPr>
              <a:t>laptop</a:t>
            </a:r>
            <a:r>
              <a:rPr lang="fi-FI" i="1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r>
              <a:rPr lang="fi-FI" sz="2800" dirty="0" smtClean="0"/>
              <a:t>Tässä on </a:t>
            </a:r>
            <a:r>
              <a:rPr lang="fi-FI" sz="2800" b="1" dirty="0" smtClean="0"/>
              <a:t>avain</a:t>
            </a:r>
            <a:r>
              <a:rPr lang="fi-FI" sz="2800" dirty="0" smtClean="0"/>
              <a:t> oven </a:t>
            </a:r>
            <a:r>
              <a:rPr lang="fi-FI" sz="2800" b="1" dirty="0" smtClean="0"/>
              <a:t>avaamiseen</a:t>
            </a:r>
            <a:r>
              <a:rPr lang="fi-FI" sz="2800" dirty="0" smtClean="0"/>
              <a:t>. =</a:t>
            </a:r>
          </a:p>
          <a:p>
            <a:pPr marL="0" indent="0">
              <a:buNone/>
            </a:pPr>
            <a:r>
              <a:rPr lang="fi-FI" i="1" dirty="0" smtClean="0">
                <a:solidFill>
                  <a:schemeClr val="tx1"/>
                </a:solidFill>
              </a:rPr>
              <a:t>	</a:t>
            </a:r>
            <a:r>
              <a:rPr lang="fi-FI" i="1" dirty="0" err="1" smtClean="0">
                <a:solidFill>
                  <a:schemeClr val="tx1"/>
                </a:solidFill>
              </a:rPr>
              <a:t>Here’s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b="1" i="1" dirty="0" err="1">
                <a:solidFill>
                  <a:schemeClr val="tx1"/>
                </a:solidFill>
              </a:rPr>
              <a:t>the</a:t>
            </a:r>
            <a:r>
              <a:rPr lang="fi-FI" b="1" i="1" dirty="0">
                <a:solidFill>
                  <a:schemeClr val="tx1"/>
                </a:solidFill>
              </a:rPr>
              <a:t> </a:t>
            </a:r>
            <a:r>
              <a:rPr lang="fi-FI" b="1" i="1" dirty="0" err="1">
                <a:solidFill>
                  <a:schemeClr val="tx1"/>
                </a:solidFill>
              </a:rPr>
              <a:t>key</a:t>
            </a:r>
            <a:r>
              <a:rPr lang="fi-FI" b="1" i="1" dirty="0">
                <a:solidFill>
                  <a:schemeClr val="tx1"/>
                </a:solidFill>
              </a:rPr>
              <a:t> to open </a:t>
            </a:r>
            <a:r>
              <a:rPr lang="fi-FI" i="1" dirty="0" err="1">
                <a:solidFill>
                  <a:schemeClr val="tx1"/>
                </a:solidFill>
              </a:rPr>
              <a:t>the</a:t>
            </a:r>
            <a:r>
              <a:rPr lang="fi-FI" i="1" dirty="0">
                <a:solidFill>
                  <a:schemeClr val="tx1"/>
                </a:solidFill>
              </a:rPr>
              <a:t> </a:t>
            </a:r>
            <a:r>
              <a:rPr lang="fi-FI" i="1" dirty="0" err="1">
                <a:solidFill>
                  <a:schemeClr val="tx1"/>
                </a:solidFill>
              </a:rPr>
              <a:t>door</a:t>
            </a:r>
            <a:r>
              <a:rPr lang="fi-FI" i="1" dirty="0">
                <a:solidFill>
                  <a:schemeClr val="tx1"/>
                </a:solidFill>
              </a:rPr>
              <a:t> </a:t>
            </a:r>
            <a:r>
              <a:rPr lang="fi-FI" i="1" dirty="0" err="1">
                <a:solidFill>
                  <a:schemeClr val="tx1"/>
                </a:solidFill>
              </a:rPr>
              <a:t>with</a:t>
            </a:r>
            <a:r>
              <a:rPr lang="fi-FI" i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800" dirty="0" smtClean="0"/>
              <a:t>Carlilla oli monia </a:t>
            </a:r>
            <a:r>
              <a:rPr lang="fi-FI" sz="2800" b="1" dirty="0" smtClean="0"/>
              <a:t>tarinoita</a:t>
            </a:r>
            <a:r>
              <a:rPr lang="fi-FI" sz="2800" dirty="0" smtClean="0"/>
              <a:t> </a:t>
            </a:r>
            <a:r>
              <a:rPr lang="fi-FI" sz="2800" b="1" dirty="0" smtClean="0"/>
              <a:t>kerrottavanaan</a:t>
            </a:r>
            <a:r>
              <a:rPr lang="fi-FI" sz="2800" dirty="0" smtClean="0"/>
              <a:t> matkansa jälkeen. =</a:t>
            </a:r>
          </a:p>
          <a:p>
            <a:pPr marL="0" indent="0">
              <a:buNone/>
            </a:pPr>
            <a:r>
              <a:rPr lang="fi-FI" i="1" dirty="0" smtClean="0">
                <a:solidFill>
                  <a:schemeClr val="tx1"/>
                </a:solidFill>
              </a:rPr>
              <a:t>	Carl </a:t>
            </a:r>
            <a:r>
              <a:rPr lang="fi-FI" i="1" dirty="0" err="1">
                <a:solidFill>
                  <a:schemeClr val="tx1"/>
                </a:solidFill>
              </a:rPr>
              <a:t>had</a:t>
            </a:r>
            <a:r>
              <a:rPr lang="fi-FI" i="1" dirty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lots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i="1" dirty="0">
                <a:solidFill>
                  <a:schemeClr val="tx1"/>
                </a:solidFill>
              </a:rPr>
              <a:t>of </a:t>
            </a:r>
            <a:r>
              <a:rPr lang="fi-FI" b="1" i="1" dirty="0" err="1">
                <a:solidFill>
                  <a:schemeClr val="tx1"/>
                </a:solidFill>
              </a:rPr>
              <a:t>stories</a:t>
            </a:r>
            <a:r>
              <a:rPr lang="fi-FI" b="1" i="1" dirty="0">
                <a:solidFill>
                  <a:schemeClr val="tx1"/>
                </a:solidFill>
              </a:rPr>
              <a:t> to </a:t>
            </a:r>
            <a:r>
              <a:rPr lang="fi-FI" b="1" i="1" dirty="0" err="1">
                <a:solidFill>
                  <a:schemeClr val="tx1"/>
                </a:solidFill>
              </a:rPr>
              <a:t>tell</a:t>
            </a:r>
            <a:r>
              <a:rPr lang="fi-FI" b="1" i="1" dirty="0">
                <a:solidFill>
                  <a:schemeClr val="tx1"/>
                </a:solidFill>
              </a:rPr>
              <a:t> </a:t>
            </a:r>
            <a:r>
              <a:rPr lang="fi-FI" i="1" dirty="0" err="1">
                <a:solidFill>
                  <a:schemeClr val="tx1"/>
                </a:solidFill>
              </a:rPr>
              <a:t>after</a:t>
            </a:r>
            <a:r>
              <a:rPr lang="fi-FI" i="1" dirty="0">
                <a:solidFill>
                  <a:schemeClr val="tx1"/>
                </a:solidFill>
              </a:rPr>
              <a:t> </a:t>
            </a:r>
            <a:r>
              <a:rPr lang="fi-FI" i="1" dirty="0" err="1">
                <a:solidFill>
                  <a:schemeClr val="tx1"/>
                </a:solidFill>
              </a:rPr>
              <a:t>his</a:t>
            </a:r>
            <a:r>
              <a:rPr lang="fi-FI" i="1" dirty="0">
                <a:solidFill>
                  <a:schemeClr val="tx1"/>
                </a:solidFill>
              </a:rPr>
              <a:t> </a:t>
            </a:r>
            <a:r>
              <a:rPr lang="fi-FI" i="1" dirty="0" err="1">
                <a:solidFill>
                  <a:schemeClr val="tx1"/>
                </a:solidFill>
              </a:rPr>
              <a:t>trip</a:t>
            </a:r>
            <a:r>
              <a:rPr lang="fi-FI" i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fi-FI" dirty="0"/>
          </a:p>
        </p:txBody>
      </p:sp>
      <p:graphicFrame>
        <p:nvGraphicFramePr>
          <p:cNvPr id="5" name="Taulukko 4"/>
          <p:cNvGraphicFramePr>
            <a:graphicFrameLocks noGrp="1"/>
          </p:cNvGraphicFramePr>
          <p:nvPr>
            <p:extLst/>
          </p:nvPr>
        </p:nvGraphicFramePr>
        <p:xfrm>
          <a:off x="459809" y="1158558"/>
          <a:ext cx="6096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dirty="0" smtClean="0"/>
                        <a:t>Mikäli verbiä edeltää substantiivi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24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58106" y="404664"/>
            <a:ext cx="8195807" cy="706090"/>
          </a:xfrm>
        </p:spPr>
        <p:txBody>
          <a:bodyPr>
            <a:normAutofit/>
          </a:bodyPr>
          <a:lstStyle/>
          <a:p>
            <a:r>
              <a:rPr lang="fi-FI" sz="3200" dirty="0" smtClean="0"/>
              <a:t>’to’ + infinitiivi</a:t>
            </a:r>
            <a:endParaRPr lang="fi-FI" sz="3200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58105" y="1944222"/>
            <a:ext cx="8194901" cy="41490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sz="2800" dirty="0" smtClean="0"/>
              <a:t>Olisi </a:t>
            </a:r>
            <a:r>
              <a:rPr lang="fi-FI" sz="2800" b="1" dirty="0" smtClean="0"/>
              <a:t>ihana tavata </a:t>
            </a:r>
            <a:r>
              <a:rPr lang="fi-FI" sz="2800" dirty="0" smtClean="0"/>
              <a:t>sinua taas! =</a:t>
            </a:r>
          </a:p>
          <a:p>
            <a:pPr marL="0" indent="0">
              <a:buNone/>
            </a:pPr>
            <a:r>
              <a:rPr lang="fi-FI" i="1" dirty="0" smtClean="0">
                <a:solidFill>
                  <a:schemeClr val="tx1"/>
                </a:solidFill>
              </a:rPr>
              <a:t>	It </a:t>
            </a:r>
            <a:r>
              <a:rPr lang="fi-FI" i="1" dirty="0" err="1" smtClean="0">
                <a:solidFill>
                  <a:schemeClr val="tx1"/>
                </a:solidFill>
              </a:rPr>
              <a:t>would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be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b="1" i="1" dirty="0" err="1" smtClean="0">
                <a:solidFill>
                  <a:schemeClr val="tx1"/>
                </a:solidFill>
              </a:rPr>
              <a:t>wonderful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b="1" i="1" dirty="0" smtClean="0">
                <a:solidFill>
                  <a:schemeClr val="tx1"/>
                </a:solidFill>
              </a:rPr>
              <a:t>to </a:t>
            </a:r>
            <a:r>
              <a:rPr lang="fi-FI" b="1" i="1" dirty="0" err="1" smtClean="0">
                <a:solidFill>
                  <a:schemeClr val="tx1"/>
                </a:solidFill>
              </a:rPr>
              <a:t>meet</a:t>
            </a:r>
            <a:r>
              <a:rPr lang="fi-FI" b="1" i="1" dirty="0" smtClean="0">
                <a:solidFill>
                  <a:schemeClr val="tx1"/>
                </a:solidFill>
              </a:rPr>
              <a:t>/</a:t>
            </a:r>
            <a:r>
              <a:rPr lang="fi-FI" b="1" i="1" dirty="0" err="1" smtClean="0">
                <a:solidFill>
                  <a:schemeClr val="tx1"/>
                </a:solidFill>
              </a:rPr>
              <a:t>see</a:t>
            </a:r>
            <a:r>
              <a:rPr lang="fi-FI" b="1" i="1" dirty="0" smtClean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you</a:t>
            </a:r>
            <a:r>
              <a:rPr lang="fi-FI" i="1" dirty="0" smtClean="0">
                <a:solidFill>
                  <a:schemeClr val="tx1"/>
                </a:solidFill>
              </a:rPr>
              <a:t> 	</a:t>
            </a:r>
            <a:r>
              <a:rPr lang="fi-FI" i="1" dirty="0" err="1" smtClean="0">
                <a:solidFill>
                  <a:schemeClr val="tx1"/>
                </a:solidFill>
              </a:rPr>
              <a:t>again</a:t>
            </a:r>
            <a:r>
              <a:rPr lang="fi-FI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800" dirty="0"/>
              <a:t>Olimme todella </a:t>
            </a:r>
            <a:r>
              <a:rPr lang="fi-FI" sz="2800" b="1" dirty="0"/>
              <a:t>iloisia kuullessamme </a:t>
            </a:r>
            <a:r>
              <a:rPr lang="fi-FI" sz="2800" dirty="0"/>
              <a:t>uutisen uudesta työpaikastasi. =</a:t>
            </a:r>
          </a:p>
          <a:p>
            <a:pPr marL="0" indent="0">
              <a:buNone/>
            </a:pPr>
            <a:r>
              <a:rPr lang="fi-FI" i="1" dirty="0" smtClean="0">
                <a:solidFill>
                  <a:schemeClr val="tx1"/>
                </a:solidFill>
              </a:rPr>
              <a:t>	</a:t>
            </a:r>
            <a:r>
              <a:rPr lang="fi-FI" i="1" dirty="0" err="1" smtClean="0">
                <a:solidFill>
                  <a:schemeClr val="tx1"/>
                </a:solidFill>
              </a:rPr>
              <a:t>We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were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extremely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b="1" i="1" dirty="0" err="1" smtClean="0">
                <a:solidFill>
                  <a:schemeClr val="tx1"/>
                </a:solidFill>
              </a:rPr>
              <a:t>happy</a:t>
            </a:r>
            <a:r>
              <a:rPr lang="fi-FI" b="1" i="1" dirty="0" smtClean="0">
                <a:solidFill>
                  <a:schemeClr val="tx1"/>
                </a:solidFill>
              </a:rPr>
              <a:t> to </a:t>
            </a:r>
            <a:r>
              <a:rPr lang="fi-FI" b="1" i="1" dirty="0" err="1" smtClean="0">
                <a:solidFill>
                  <a:schemeClr val="tx1"/>
                </a:solidFill>
              </a:rPr>
              <a:t>hear</a:t>
            </a:r>
            <a:r>
              <a:rPr lang="fi-FI" b="1" i="1" dirty="0" smtClean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the</a:t>
            </a:r>
            <a:r>
              <a:rPr lang="fi-FI" i="1" dirty="0" smtClean="0">
                <a:solidFill>
                  <a:schemeClr val="tx1"/>
                </a:solidFill>
              </a:rPr>
              <a:t> news 	</a:t>
            </a:r>
            <a:r>
              <a:rPr lang="fi-FI" i="1" dirty="0" err="1" smtClean="0">
                <a:solidFill>
                  <a:schemeClr val="tx1"/>
                </a:solidFill>
              </a:rPr>
              <a:t>about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your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new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job</a:t>
            </a:r>
            <a:r>
              <a:rPr lang="fi-FI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800" dirty="0"/>
              <a:t>Et ole </a:t>
            </a:r>
            <a:r>
              <a:rPr lang="fi-FI" sz="2800" b="1" dirty="0"/>
              <a:t>riittävän vanha äänestääksesi </a:t>
            </a:r>
            <a:r>
              <a:rPr lang="fi-FI" sz="2800" dirty="0"/>
              <a:t>vaaleissa. =</a:t>
            </a:r>
          </a:p>
          <a:p>
            <a:pPr marL="0" indent="0">
              <a:buNone/>
            </a:pPr>
            <a:r>
              <a:rPr lang="fi-FI" i="1" dirty="0" smtClean="0">
                <a:solidFill>
                  <a:schemeClr val="tx1"/>
                </a:solidFill>
              </a:rPr>
              <a:t>	</a:t>
            </a:r>
            <a:r>
              <a:rPr lang="fi-FI" i="1" dirty="0" err="1" smtClean="0">
                <a:solidFill>
                  <a:schemeClr val="tx1"/>
                </a:solidFill>
              </a:rPr>
              <a:t>You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are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i="1" dirty="0" err="1" smtClean="0">
                <a:solidFill>
                  <a:schemeClr val="tx1"/>
                </a:solidFill>
              </a:rPr>
              <a:t>not</a:t>
            </a:r>
            <a:r>
              <a:rPr lang="fi-FI" i="1" dirty="0" smtClean="0">
                <a:solidFill>
                  <a:schemeClr val="tx1"/>
                </a:solidFill>
              </a:rPr>
              <a:t> </a:t>
            </a:r>
            <a:r>
              <a:rPr lang="fi-FI" b="1" i="1" dirty="0" err="1" smtClean="0">
                <a:solidFill>
                  <a:schemeClr val="tx1"/>
                </a:solidFill>
              </a:rPr>
              <a:t>old</a:t>
            </a:r>
            <a:r>
              <a:rPr lang="fi-FI" b="1" i="1" dirty="0" smtClean="0">
                <a:solidFill>
                  <a:schemeClr val="tx1"/>
                </a:solidFill>
              </a:rPr>
              <a:t> </a:t>
            </a:r>
            <a:r>
              <a:rPr lang="fi-FI" b="1" i="1" dirty="0" err="1" smtClean="0">
                <a:solidFill>
                  <a:schemeClr val="tx1"/>
                </a:solidFill>
              </a:rPr>
              <a:t>enough</a:t>
            </a:r>
            <a:r>
              <a:rPr lang="fi-FI" b="1" i="1" dirty="0" smtClean="0">
                <a:solidFill>
                  <a:schemeClr val="tx1"/>
                </a:solidFill>
              </a:rPr>
              <a:t> to </a:t>
            </a:r>
            <a:r>
              <a:rPr lang="fi-FI" b="1" i="1" dirty="0" err="1" smtClean="0">
                <a:solidFill>
                  <a:schemeClr val="tx1"/>
                </a:solidFill>
              </a:rPr>
              <a:t>vote</a:t>
            </a:r>
            <a:r>
              <a:rPr lang="fi-FI" b="1" i="1" dirty="0" smtClean="0">
                <a:solidFill>
                  <a:schemeClr val="tx1"/>
                </a:solidFill>
              </a:rPr>
              <a:t> </a:t>
            </a:r>
            <a:r>
              <a:rPr lang="fi-FI" i="1" dirty="0" smtClean="0">
                <a:solidFill>
                  <a:schemeClr val="tx1"/>
                </a:solidFill>
              </a:rPr>
              <a:t>in </a:t>
            </a:r>
            <a:r>
              <a:rPr lang="fi-FI" i="1" dirty="0" err="1" smtClean="0">
                <a:solidFill>
                  <a:schemeClr val="tx1"/>
                </a:solidFill>
              </a:rPr>
              <a:t>the</a:t>
            </a:r>
            <a:r>
              <a:rPr lang="fi-FI" i="1" dirty="0" smtClean="0">
                <a:solidFill>
                  <a:schemeClr val="tx1"/>
                </a:solidFill>
              </a:rPr>
              <a:t> 	</a:t>
            </a:r>
            <a:r>
              <a:rPr lang="fi-FI" i="1" dirty="0" err="1" smtClean="0">
                <a:solidFill>
                  <a:schemeClr val="tx1"/>
                </a:solidFill>
              </a:rPr>
              <a:t>elections</a:t>
            </a:r>
            <a:r>
              <a:rPr lang="fi-FI" i="1" dirty="0" smtClean="0">
                <a:solidFill>
                  <a:schemeClr val="tx1"/>
                </a:solidFill>
              </a:rPr>
              <a:t>.</a:t>
            </a:r>
            <a:endParaRPr lang="fi-FI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dirty="0"/>
          </a:p>
        </p:txBody>
      </p:sp>
      <p:graphicFrame>
        <p:nvGraphicFramePr>
          <p:cNvPr id="5" name="Taulukko 4"/>
          <p:cNvGraphicFramePr>
            <a:graphicFrameLocks noGrp="1"/>
          </p:cNvGraphicFramePr>
          <p:nvPr>
            <p:extLst/>
          </p:nvPr>
        </p:nvGraphicFramePr>
        <p:xfrm>
          <a:off x="458106" y="1268408"/>
          <a:ext cx="490688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6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dirty="0" smtClean="0"/>
                        <a:t>Mikäli verbiä edeltää adjektiivi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55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506564" y="454659"/>
            <a:ext cx="8075240" cy="778098"/>
          </a:xfrm>
        </p:spPr>
        <p:txBody>
          <a:bodyPr>
            <a:normAutofit/>
          </a:bodyPr>
          <a:lstStyle/>
          <a:p>
            <a:r>
              <a:rPr lang="fi-FI" sz="3200" dirty="0"/>
              <a:t>’to’ + infinitiivi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57200" y="1966940"/>
            <a:ext cx="8201784" cy="3982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600" dirty="0" smtClean="0"/>
              <a:t>Onko sinulla jotain kerrottavaa minulle? =</a:t>
            </a:r>
          </a:p>
          <a:p>
            <a:pPr marL="0" indent="0">
              <a:buNone/>
            </a:pPr>
            <a:r>
              <a:rPr lang="fi-FI" i="1" dirty="0" smtClean="0">
                <a:solidFill>
                  <a:schemeClr val="tx1"/>
                </a:solidFill>
              </a:rPr>
              <a:t>	</a:t>
            </a:r>
            <a:r>
              <a:rPr lang="fi-FI" sz="3000" i="1" dirty="0" err="1" smtClean="0">
                <a:solidFill>
                  <a:schemeClr val="tx1"/>
                </a:solidFill>
              </a:rPr>
              <a:t>Have</a:t>
            </a:r>
            <a:r>
              <a:rPr lang="fi-FI" sz="3000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err="1" smtClean="0">
                <a:solidFill>
                  <a:schemeClr val="tx1"/>
                </a:solidFill>
              </a:rPr>
              <a:t>you</a:t>
            </a:r>
            <a:r>
              <a:rPr lang="fi-FI" sz="3000" i="1" dirty="0" smtClean="0">
                <a:solidFill>
                  <a:schemeClr val="tx1"/>
                </a:solidFill>
              </a:rPr>
              <a:t> got </a:t>
            </a:r>
            <a:r>
              <a:rPr lang="fi-FI" sz="3000" b="1" i="1" dirty="0" err="1" smtClean="0">
                <a:solidFill>
                  <a:schemeClr val="tx1"/>
                </a:solidFill>
              </a:rPr>
              <a:t>something</a:t>
            </a:r>
            <a:r>
              <a:rPr lang="fi-FI" sz="3000" b="1" i="1" dirty="0" smtClean="0">
                <a:solidFill>
                  <a:schemeClr val="tx1"/>
                </a:solidFill>
              </a:rPr>
              <a:t> to </a:t>
            </a:r>
            <a:r>
              <a:rPr lang="fi-FI" sz="3000" b="1" i="1" dirty="0" err="1" smtClean="0">
                <a:solidFill>
                  <a:schemeClr val="tx1"/>
                </a:solidFill>
              </a:rPr>
              <a:t>tell</a:t>
            </a:r>
            <a:r>
              <a:rPr lang="fi-FI" sz="3000" b="1" i="1" dirty="0" smtClean="0">
                <a:solidFill>
                  <a:schemeClr val="tx1"/>
                </a:solidFill>
              </a:rPr>
              <a:t> </a:t>
            </a:r>
            <a:r>
              <a:rPr lang="fi-FI" sz="3000" i="1" dirty="0" smtClean="0">
                <a:solidFill>
                  <a:schemeClr val="tx1"/>
                </a:solidFill>
              </a:rPr>
              <a:t>me?</a:t>
            </a:r>
          </a:p>
          <a:p>
            <a:pPr marL="0" indent="0">
              <a:buNone/>
            </a:pPr>
            <a:r>
              <a:rPr lang="fi-FI" sz="2600" dirty="0"/>
              <a:t>Jääkaapissa ei ole </a:t>
            </a:r>
            <a:r>
              <a:rPr lang="fi-FI" sz="2600" dirty="0" smtClean="0"/>
              <a:t>mitään </a:t>
            </a:r>
            <a:r>
              <a:rPr lang="fi-FI" sz="2600" dirty="0"/>
              <a:t>syötävää! =</a:t>
            </a:r>
          </a:p>
          <a:p>
            <a:pPr marL="0" indent="0">
              <a:buNone/>
            </a:pPr>
            <a:r>
              <a:rPr lang="fi-FI" i="1" dirty="0" smtClean="0">
                <a:solidFill>
                  <a:schemeClr val="tx1"/>
                </a:solidFill>
              </a:rPr>
              <a:t>	</a:t>
            </a:r>
            <a:r>
              <a:rPr lang="fi-FI" sz="3000" i="1" dirty="0" err="1">
                <a:solidFill>
                  <a:schemeClr val="tx1"/>
                </a:solidFill>
              </a:rPr>
              <a:t>There’s</a:t>
            </a:r>
            <a:r>
              <a:rPr lang="fi-FI" sz="3000" i="1" dirty="0">
                <a:solidFill>
                  <a:schemeClr val="tx1"/>
                </a:solidFill>
              </a:rPr>
              <a:t> </a:t>
            </a:r>
            <a:r>
              <a:rPr lang="fi-FI" sz="3000" b="1" i="1" dirty="0" err="1">
                <a:solidFill>
                  <a:schemeClr val="tx1"/>
                </a:solidFill>
              </a:rPr>
              <a:t>nothing</a:t>
            </a:r>
            <a:r>
              <a:rPr lang="fi-FI" sz="3000" b="1" i="1" dirty="0">
                <a:solidFill>
                  <a:schemeClr val="tx1"/>
                </a:solidFill>
              </a:rPr>
              <a:t> to </a:t>
            </a:r>
            <a:r>
              <a:rPr lang="fi-FI" sz="3000" b="1" i="1" dirty="0" err="1">
                <a:solidFill>
                  <a:schemeClr val="tx1"/>
                </a:solidFill>
              </a:rPr>
              <a:t>eat</a:t>
            </a:r>
            <a:r>
              <a:rPr lang="fi-FI" sz="3000" b="1" i="1" dirty="0">
                <a:solidFill>
                  <a:schemeClr val="tx1"/>
                </a:solidFill>
              </a:rPr>
              <a:t> </a:t>
            </a:r>
            <a:r>
              <a:rPr lang="fi-FI" sz="3000" i="1" dirty="0">
                <a:solidFill>
                  <a:schemeClr val="tx1"/>
                </a:solidFill>
              </a:rPr>
              <a:t>in </a:t>
            </a:r>
            <a:r>
              <a:rPr lang="fi-FI" sz="3000" i="1" dirty="0" err="1">
                <a:solidFill>
                  <a:schemeClr val="tx1"/>
                </a:solidFill>
              </a:rPr>
              <a:t>the</a:t>
            </a:r>
            <a:r>
              <a:rPr lang="fi-FI" sz="3000" i="1" dirty="0">
                <a:solidFill>
                  <a:schemeClr val="tx1"/>
                </a:solidFill>
              </a:rPr>
              <a:t> </a:t>
            </a:r>
            <a:r>
              <a:rPr lang="fi-FI" sz="3000" i="1" dirty="0" err="1">
                <a:solidFill>
                  <a:schemeClr val="tx1"/>
                </a:solidFill>
              </a:rPr>
              <a:t>fridge</a:t>
            </a:r>
            <a:r>
              <a:rPr lang="fi-FI" sz="3000" i="1" dirty="0">
                <a:solidFill>
                  <a:schemeClr val="tx1"/>
                </a:solidFill>
              </a:rPr>
              <a:t>!</a:t>
            </a:r>
          </a:p>
          <a:p>
            <a:pPr marL="0" indent="0">
              <a:buNone/>
            </a:pPr>
            <a:r>
              <a:rPr lang="fi-FI" sz="2600" dirty="0"/>
              <a:t>Minulla on vain tämä sanottavanani sinulle: Kasva aikuiseksi! =</a:t>
            </a:r>
          </a:p>
          <a:p>
            <a:pPr marL="0" indent="0">
              <a:buNone/>
            </a:pPr>
            <a:r>
              <a:rPr lang="fi-FI" i="1" dirty="0" smtClean="0">
                <a:solidFill>
                  <a:schemeClr val="tx1"/>
                </a:solidFill>
              </a:rPr>
              <a:t>	</a:t>
            </a:r>
            <a:r>
              <a:rPr lang="fi-FI" sz="3000" i="1" dirty="0" err="1">
                <a:solidFill>
                  <a:schemeClr val="tx1"/>
                </a:solidFill>
              </a:rPr>
              <a:t>I’ve</a:t>
            </a:r>
            <a:r>
              <a:rPr lang="fi-FI" sz="3000" i="1" dirty="0">
                <a:solidFill>
                  <a:schemeClr val="tx1"/>
                </a:solidFill>
              </a:rPr>
              <a:t> </a:t>
            </a:r>
            <a:r>
              <a:rPr lang="fi-FI" sz="3000" i="1" dirty="0" err="1">
                <a:solidFill>
                  <a:schemeClr val="tx1"/>
                </a:solidFill>
              </a:rPr>
              <a:t>only</a:t>
            </a:r>
            <a:r>
              <a:rPr lang="fi-FI" sz="3000" i="1" dirty="0">
                <a:solidFill>
                  <a:schemeClr val="tx1"/>
                </a:solidFill>
              </a:rPr>
              <a:t> got </a:t>
            </a:r>
            <a:r>
              <a:rPr lang="fi-FI" sz="3000" b="1" i="1" dirty="0" err="1">
                <a:solidFill>
                  <a:schemeClr val="tx1"/>
                </a:solidFill>
              </a:rPr>
              <a:t>this</a:t>
            </a:r>
            <a:r>
              <a:rPr lang="fi-FI" sz="3000" b="1" i="1" dirty="0">
                <a:solidFill>
                  <a:schemeClr val="tx1"/>
                </a:solidFill>
              </a:rPr>
              <a:t> to </a:t>
            </a:r>
            <a:r>
              <a:rPr lang="fi-FI" sz="3000" b="1" i="1" dirty="0" err="1">
                <a:solidFill>
                  <a:schemeClr val="tx1"/>
                </a:solidFill>
              </a:rPr>
              <a:t>say</a:t>
            </a:r>
            <a:r>
              <a:rPr lang="fi-FI" sz="3000" b="1" i="1" dirty="0">
                <a:solidFill>
                  <a:schemeClr val="tx1"/>
                </a:solidFill>
              </a:rPr>
              <a:t> </a:t>
            </a:r>
            <a:r>
              <a:rPr lang="fi-FI" sz="3000" i="1" dirty="0">
                <a:solidFill>
                  <a:schemeClr val="tx1"/>
                </a:solidFill>
              </a:rPr>
              <a:t>to </a:t>
            </a:r>
            <a:r>
              <a:rPr lang="fi-FI" sz="3000" i="1" dirty="0" err="1">
                <a:solidFill>
                  <a:schemeClr val="tx1"/>
                </a:solidFill>
              </a:rPr>
              <a:t>you</a:t>
            </a:r>
            <a:r>
              <a:rPr lang="fi-FI" sz="3000" i="1" dirty="0">
                <a:solidFill>
                  <a:schemeClr val="tx1"/>
                </a:solidFill>
              </a:rPr>
              <a:t>. </a:t>
            </a:r>
            <a:r>
              <a:rPr lang="fi-FI" sz="3000" i="1" dirty="0" err="1">
                <a:solidFill>
                  <a:schemeClr val="tx1"/>
                </a:solidFill>
              </a:rPr>
              <a:t>Grow</a:t>
            </a:r>
            <a:r>
              <a:rPr lang="fi-FI" sz="3000" i="1" dirty="0">
                <a:solidFill>
                  <a:schemeClr val="tx1"/>
                </a:solidFill>
              </a:rPr>
              <a:t> </a:t>
            </a:r>
            <a:r>
              <a:rPr lang="fi-FI" sz="3000" i="1" dirty="0" err="1">
                <a:solidFill>
                  <a:schemeClr val="tx1"/>
                </a:solidFill>
              </a:rPr>
              <a:t>up</a:t>
            </a:r>
            <a:r>
              <a:rPr lang="fi-FI" sz="3000" i="1" dirty="0">
                <a:solidFill>
                  <a:schemeClr val="tx1"/>
                </a:solidFill>
              </a:rPr>
              <a:t>!</a:t>
            </a:r>
          </a:p>
          <a:p>
            <a:pPr marL="0" indent="0">
              <a:buNone/>
            </a:pPr>
            <a:endParaRPr lang="fi-FI" dirty="0"/>
          </a:p>
        </p:txBody>
      </p:sp>
      <p:graphicFrame>
        <p:nvGraphicFramePr>
          <p:cNvPr id="5" name="Taulukko 4"/>
          <p:cNvGraphicFramePr>
            <a:graphicFrameLocks noGrp="1"/>
          </p:cNvGraphicFramePr>
          <p:nvPr>
            <p:extLst/>
          </p:nvPr>
        </p:nvGraphicFramePr>
        <p:xfrm>
          <a:off x="457200" y="1340769"/>
          <a:ext cx="505090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0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dirty="0" smtClean="0"/>
                        <a:t>Mikäli verbiä edeltää pronomini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1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539552" y="399795"/>
            <a:ext cx="8229600" cy="710952"/>
          </a:xfrm>
        </p:spPr>
        <p:txBody>
          <a:bodyPr>
            <a:normAutofit/>
          </a:bodyPr>
          <a:lstStyle/>
          <a:p>
            <a:r>
              <a:rPr lang="fi-FI" sz="3200" dirty="0" smtClean="0"/>
              <a:t>’to’ + infinitiivi</a:t>
            </a:r>
            <a:endParaRPr lang="fi-FI" sz="3200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29384" y="1772816"/>
            <a:ext cx="8229600" cy="48245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sz="3400" dirty="0" smtClean="0"/>
              <a:t>En kyennyt päättämään, mitä tehdä seuraavaksi.=</a:t>
            </a:r>
          </a:p>
          <a:p>
            <a:pPr marL="0" indent="0">
              <a:buNone/>
            </a:pPr>
            <a:r>
              <a:rPr lang="fi-FI" sz="3400" i="1" dirty="0" smtClean="0">
                <a:solidFill>
                  <a:schemeClr val="tx1"/>
                </a:solidFill>
              </a:rPr>
              <a:t>	</a:t>
            </a:r>
            <a:r>
              <a:rPr lang="fi-FI" sz="3600" i="1" dirty="0" smtClean="0">
                <a:solidFill>
                  <a:schemeClr val="tx1"/>
                </a:solidFill>
              </a:rPr>
              <a:t>I </a:t>
            </a:r>
            <a:r>
              <a:rPr lang="fi-FI" sz="3600" i="1" dirty="0" err="1" smtClean="0">
                <a:solidFill>
                  <a:schemeClr val="tx1"/>
                </a:solidFill>
              </a:rPr>
              <a:t>couldn’t</a:t>
            </a:r>
            <a:r>
              <a:rPr lang="fi-FI" sz="3600" i="1" dirty="0" smtClean="0">
                <a:solidFill>
                  <a:schemeClr val="tx1"/>
                </a:solidFill>
              </a:rPr>
              <a:t> </a:t>
            </a:r>
            <a:r>
              <a:rPr lang="fi-FI" sz="3600" i="1" dirty="0" err="1" smtClean="0">
                <a:solidFill>
                  <a:schemeClr val="tx1"/>
                </a:solidFill>
              </a:rPr>
              <a:t>decide</a:t>
            </a:r>
            <a:r>
              <a:rPr lang="fi-FI" sz="3600" i="1" dirty="0" smtClean="0">
                <a:solidFill>
                  <a:schemeClr val="tx1"/>
                </a:solidFill>
              </a:rPr>
              <a:t> on </a:t>
            </a:r>
            <a:r>
              <a:rPr lang="fi-FI" sz="3600" b="1" i="1" dirty="0" err="1" smtClean="0">
                <a:solidFill>
                  <a:schemeClr val="tx1"/>
                </a:solidFill>
              </a:rPr>
              <a:t>what</a:t>
            </a:r>
            <a:r>
              <a:rPr lang="fi-FI" sz="3600" b="1" i="1" dirty="0" smtClean="0">
                <a:solidFill>
                  <a:schemeClr val="tx1"/>
                </a:solidFill>
              </a:rPr>
              <a:t> to </a:t>
            </a:r>
            <a:r>
              <a:rPr lang="fi-FI" sz="3600" b="1" i="1" dirty="0" err="1" smtClean="0">
                <a:solidFill>
                  <a:schemeClr val="tx1"/>
                </a:solidFill>
              </a:rPr>
              <a:t>do</a:t>
            </a:r>
            <a:r>
              <a:rPr lang="fi-FI" sz="3600" b="1" i="1" dirty="0" smtClean="0">
                <a:solidFill>
                  <a:schemeClr val="tx1"/>
                </a:solidFill>
              </a:rPr>
              <a:t> </a:t>
            </a:r>
            <a:r>
              <a:rPr lang="fi-FI" sz="3600" i="1" dirty="0" err="1" smtClean="0">
                <a:solidFill>
                  <a:schemeClr val="tx1"/>
                </a:solidFill>
              </a:rPr>
              <a:t>next</a:t>
            </a:r>
            <a:r>
              <a:rPr lang="fi-FI" sz="3600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3400" dirty="0" smtClean="0"/>
              <a:t>Voitteko kertoa minulle, mitä tietä pääsen yliopistolle? =</a:t>
            </a:r>
            <a:endParaRPr lang="fi-FI" sz="3400" dirty="0"/>
          </a:p>
          <a:p>
            <a:pPr marL="0" indent="0">
              <a:buNone/>
            </a:pPr>
            <a:r>
              <a:rPr lang="fi-FI" sz="3400" i="1" dirty="0" smtClean="0">
                <a:solidFill>
                  <a:schemeClr val="tx1"/>
                </a:solidFill>
              </a:rPr>
              <a:t>	</a:t>
            </a:r>
            <a:r>
              <a:rPr lang="fi-FI" sz="3600" i="1" dirty="0" smtClean="0">
                <a:solidFill>
                  <a:schemeClr val="tx1"/>
                </a:solidFill>
              </a:rPr>
              <a:t>Can </a:t>
            </a:r>
            <a:r>
              <a:rPr lang="fi-FI" sz="3600" i="1" dirty="0" err="1" smtClean="0">
                <a:solidFill>
                  <a:schemeClr val="tx1"/>
                </a:solidFill>
              </a:rPr>
              <a:t>you</a:t>
            </a:r>
            <a:r>
              <a:rPr lang="fi-FI" sz="3600" i="1" dirty="0" smtClean="0">
                <a:solidFill>
                  <a:schemeClr val="tx1"/>
                </a:solidFill>
              </a:rPr>
              <a:t> </a:t>
            </a:r>
            <a:r>
              <a:rPr lang="fi-FI" sz="3600" i="1" dirty="0" err="1" smtClean="0">
                <a:solidFill>
                  <a:schemeClr val="tx1"/>
                </a:solidFill>
              </a:rPr>
              <a:t>tell</a:t>
            </a:r>
            <a:r>
              <a:rPr lang="fi-FI" sz="3600" i="1" dirty="0" smtClean="0">
                <a:solidFill>
                  <a:schemeClr val="tx1"/>
                </a:solidFill>
              </a:rPr>
              <a:t> me </a:t>
            </a:r>
            <a:r>
              <a:rPr lang="fi-FI" sz="3600" b="1" i="1" dirty="0" err="1" smtClean="0">
                <a:solidFill>
                  <a:schemeClr val="tx1"/>
                </a:solidFill>
              </a:rPr>
              <a:t>which</a:t>
            </a:r>
            <a:r>
              <a:rPr lang="fi-FI" sz="3600" b="1" i="1" dirty="0" smtClean="0">
                <a:solidFill>
                  <a:schemeClr val="tx1"/>
                </a:solidFill>
              </a:rPr>
              <a:t> </a:t>
            </a:r>
            <a:r>
              <a:rPr lang="fi-FI" sz="3600" b="1" i="1" dirty="0" err="1" smtClean="0">
                <a:solidFill>
                  <a:schemeClr val="tx1"/>
                </a:solidFill>
              </a:rPr>
              <a:t>way</a:t>
            </a:r>
            <a:r>
              <a:rPr lang="fi-FI" sz="3600" b="1" i="1" dirty="0" smtClean="0">
                <a:solidFill>
                  <a:schemeClr val="tx1"/>
                </a:solidFill>
              </a:rPr>
              <a:t> to </a:t>
            </a:r>
            <a:r>
              <a:rPr lang="fi-FI" sz="3600" b="1" i="1" dirty="0" err="1" smtClean="0">
                <a:solidFill>
                  <a:schemeClr val="tx1"/>
                </a:solidFill>
              </a:rPr>
              <a:t>take</a:t>
            </a:r>
            <a:r>
              <a:rPr lang="fi-FI" sz="3600" b="1" i="1" dirty="0" smtClean="0">
                <a:solidFill>
                  <a:schemeClr val="tx1"/>
                </a:solidFill>
              </a:rPr>
              <a:t> </a:t>
            </a:r>
            <a:r>
              <a:rPr lang="fi-FI" sz="3600" i="1" dirty="0" smtClean="0">
                <a:solidFill>
                  <a:schemeClr val="tx1"/>
                </a:solidFill>
              </a:rPr>
              <a:t>to </a:t>
            </a:r>
            <a:r>
              <a:rPr lang="fi-FI" sz="3600" i="1" dirty="0" err="1" smtClean="0">
                <a:solidFill>
                  <a:schemeClr val="tx1"/>
                </a:solidFill>
              </a:rPr>
              <a:t>get</a:t>
            </a:r>
            <a:r>
              <a:rPr lang="fi-FI" sz="3600" i="1" dirty="0" smtClean="0">
                <a:solidFill>
                  <a:schemeClr val="tx1"/>
                </a:solidFill>
              </a:rPr>
              <a:t> to 	</a:t>
            </a:r>
            <a:r>
              <a:rPr lang="fi-FI" sz="3600" i="1" dirty="0" err="1" smtClean="0">
                <a:solidFill>
                  <a:schemeClr val="tx1"/>
                </a:solidFill>
              </a:rPr>
              <a:t>the</a:t>
            </a:r>
            <a:r>
              <a:rPr lang="fi-FI" sz="3600" i="1" dirty="0" smtClean="0">
                <a:solidFill>
                  <a:schemeClr val="tx1"/>
                </a:solidFill>
              </a:rPr>
              <a:t> 	</a:t>
            </a:r>
            <a:r>
              <a:rPr lang="fi-FI" sz="3600" i="1" dirty="0" err="1" smtClean="0">
                <a:solidFill>
                  <a:schemeClr val="tx1"/>
                </a:solidFill>
              </a:rPr>
              <a:t>university</a:t>
            </a:r>
            <a:r>
              <a:rPr lang="fi-FI" sz="3600" i="1" dirty="0" smtClean="0">
                <a:solidFill>
                  <a:schemeClr val="tx1"/>
                </a:solidFill>
              </a:rPr>
              <a:t>? </a:t>
            </a:r>
          </a:p>
          <a:p>
            <a:pPr marL="0" indent="0">
              <a:buNone/>
            </a:pPr>
            <a:r>
              <a:rPr lang="fi-FI" sz="3400" dirty="0" smtClean="0"/>
              <a:t>En tiedä, kuinka kertoisin tämän sinulle.=</a:t>
            </a:r>
            <a:endParaRPr lang="fi-FI" sz="3400" dirty="0"/>
          </a:p>
          <a:p>
            <a:pPr marL="0" indent="0">
              <a:buNone/>
            </a:pPr>
            <a:r>
              <a:rPr lang="fi-FI" sz="3400" i="1" dirty="0" smtClean="0">
                <a:solidFill>
                  <a:schemeClr val="tx1"/>
                </a:solidFill>
              </a:rPr>
              <a:t>	</a:t>
            </a:r>
            <a:r>
              <a:rPr lang="fi-FI" sz="3600" i="1" dirty="0" smtClean="0">
                <a:solidFill>
                  <a:schemeClr val="tx1"/>
                </a:solidFill>
              </a:rPr>
              <a:t>I </a:t>
            </a:r>
            <a:r>
              <a:rPr lang="fi-FI" sz="3600" i="1" dirty="0" err="1" smtClean="0">
                <a:solidFill>
                  <a:schemeClr val="tx1"/>
                </a:solidFill>
              </a:rPr>
              <a:t>don’t</a:t>
            </a:r>
            <a:r>
              <a:rPr lang="fi-FI" sz="3600" i="1" dirty="0" smtClean="0">
                <a:solidFill>
                  <a:schemeClr val="tx1"/>
                </a:solidFill>
              </a:rPr>
              <a:t> </a:t>
            </a:r>
            <a:r>
              <a:rPr lang="fi-FI" sz="3600" i="1" dirty="0" err="1" smtClean="0">
                <a:solidFill>
                  <a:schemeClr val="tx1"/>
                </a:solidFill>
              </a:rPr>
              <a:t>know</a:t>
            </a:r>
            <a:r>
              <a:rPr lang="fi-FI" sz="3600" i="1" dirty="0" smtClean="0">
                <a:solidFill>
                  <a:schemeClr val="tx1"/>
                </a:solidFill>
              </a:rPr>
              <a:t> </a:t>
            </a:r>
            <a:r>
              <a:rPr lang="fi-FI" sz="3600" b="1" i="1" dirty="0" err="1" smtClean="0">
                <a:solidFill>
                  <a:schemeClr val="tx1"/>
                </a:solidFill>
              </a:rPr>
              <a:t>how</a:t>
            </a:r>
            <a:r>
              <a:rPr lang="fi-FI" sz="3600" b="1" i="1" dirty="0" smtClean="0">
                <a:solidFill>
                  <a:schemeClr val="tx1"/>
                </a:solidFill>
              </a:rPr>
              <a:t> to </a:t>
            </a:r>
            <a:r>
              <a:rPr lang="fi-FI" sz="3600" b="1" i="1" dirty="0" err="1" smtClean="0">
                <a:solidFill>
                  <a:schemeClr val="tx1"/>
                </a:solidFill>
              </a:rPr>
              <a:t>tell</a:t>
            </a:r>
            <a:r>
              <a:rPr lang="fi-FI" sz="3600" b="1" i="1" dirty="0" smtClean="0">
                <a:solidFill>
                  <a:schemeClr val="tx1"/>
                </a:solidFill>
              </a:rPr>
              <a:t> </a:t>
            </a:r>
            <a:r>
              <a:rPr lang="fi-FI" sz="3600" i="1" dirty="0" err="1" smtClean="0">
                <a:solidFill>
                  <a:schemeClr val="tx1"/>
                </a:solidFill>
              </a:rPr>
              <a:t>you</a:t>
            </a:r>
            <a:r>
              <a:rPr lang="fi-FI" sz="3600" i="1" dirty="0" smtClean="0">
                <a:solidFill>
                  <a:schemeClr val="tx1"/>
                </a:solidFill>
              </a:rPr>
              <a:t> </a:t>
            </a:r>
            <a:r>
              <a:rPr lang="fi-FI" sz="3600" i="1" dirty="0" err="1" smtClean="0">
                <a:solidFill>
                  <a:schemeClr val="tx1"/>
                </a:solidFill>
              </a:rPr>
              <a:t>this</a:t>
            </a:r>
            <a:r>
              <a:rPr lang="fi-FI" sz="3600" i="1" dirty="0" smtClean="0">
                <a:solidFill>
                  <a:schemeClr val="tx1"/>
                </a:solidFill>
              </a:rPr>
              <a:t>.</a:t>
            </a:r>
            <a:br>
              <a:rPr lang="fi-FI" sz="3600" i="1" dirty="0" smtClean="0">
                <a:solidFill>
                  <a:schemeClr val="tx1"/>
                </a:solidFill>
              </a:rPr>
            </a:br>
            <a:endParaRPr lang="fi-FI" sz="36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3400" b="1" dirty="0" smtClean="0">
                <a:solidFill>
                  <a:schemeClr val="tx1"/>
                </a:solidFill>
              </a:rPr>
              <a:t>MUTTA: </a:t>
            </a:r>
          </a:p>
          <a:p>
            <a:pPr marL="0" indent="0">
              <a:buNone/>
            </a:pPr>
            <a:r>
              <a:rPr lang="fi-FI" sz="3400" i="1" dirty="0">
                <a:solidFill>
                  <a:schemeClr val="tx1"/>
                </a:solidFill>
              </a:rPr>
              <a:t>	</a:t>
            </a:r>
            <a:r>
              <a:rPr lang="fi-FI" sz="3600" b="1" i="1" u="sng" dirty="0" err="1" smtClean="0">
                <a:solidFill>
                  <a:schemeClr val="tx1"/>
                </a:solidFill>
              </a:rPr>
              <a:t>Why</a:t>
            </a:r>
            <a:r>
              <a:rPr lang="fi-FI" sz="3600" b="1" i="1" dirty="0" smtClean="0">
                <a:solidFill>
                  <a:schemeClr val="tx1"/>
                </a:solidFill>
              </a:rPr>
              <a:t> </a:t>
            </a:r>
            <a:r>
              <a:rPr lang="fi-FI" sz="3600" b="1" i="1" dirty="0" err="1" smtClean="0">
                <a:solidFill>
                  <a:schemeClr val="tx1"/>
                </a:solidFill>
              </a:rPr>
              <a:t>wait</a:t>
            </a:r>
            <a:r>
              <a:rPr lang="fi-FI" sz="3600" i="1" dirty="0" smtClean="0">
                <a:solidFill>
                  <a:schemeClr val="tx1"/>
                </a:solidFill>
              </a:rPr>
              <a:t> </a:t>
            </a:r>
            <a:r>
              <a:rPr lang="fi-FI" sz="3600" i="1" dirty="0" err="1" smtClean="0">
                <a:solidFill>
                  <a:schemeClr val="tx1"/>
                </a:solidFill>
              </a:rPr>
              <a:t>till</a:t>
            </a:r>
            <a:r>
              <a:rPr lang="fi-FI" sz="3600" i="1" dirty="0" smtClean="0">
                <a:solidFill>
                  <a:schemeClr val="tx1"/>
                </a:solidFill>
              </a:rPr>
              <a:t> </a:t>
            </a:r>
            <a:r>
              <a:rPr lang="fi-FI" sz="3600" i="1" dirty="0" err="1" smtClean="0">
                <a:solidFill>
                  <a:schemeClr val="tx1"/>
                </a:solidFill>
              </a:rPr>
              <a:t>tomorrow</a:t>
            </a:r>
            <a:r>
              <a:rPr lang="fi-FI" sz="3600" i="1" dirty="0" smtClean="0">
                <a:solidFill>
                  <a:schemeClr val="tx1"/>
                </a:solidFill>
              </a:rPr>
              <a:t>? </a:t>
            </a:r>
          </a:p>
          <a:p>
            <a:pPr marL="0" indent="0">
              <a:buNone/>
            </a:pPr>
            <a:r>
              <a:rPr lang="fi-FI" sz="3600" b="1" i="1" dirty="0">
                <a:solidFill>
                  <a:schemeClr val="tx1"/>
                </a:solidFill>
              </a:rPr>
              <a:t>	</a:t>
            </a:r>
            <a:r>
              <a:rPr lang="fi-FI" sz="3600" b="1" i="1" u="sng" dirty="0" err="1" smtClean="0">
                <a:solidFill>
                  <a:schemeClr val="tx1"/>
                </a:solidFill>
              </a:rPr>
              <a:t>Why</a:t>
            </a:r>
            <a:r>
              <a:rPr lang="fi-FI" sz="3600" b="1" i="1" dirty="0" smtClean="0">
                <a:solidFill>
                  <a:schemeClr val="tx1"/>
                </a:solidFill>
              </a:rPr>
              <a:t> </a:t>
            </a:r>
            <a:r>
              <a:rPr lang="fi-FI" sz="3600" b="1" i="1" dirty="0" err="1" smtClean="0">
                <a:solidFill>
                  <a:schemeClr val="tx1"/>
                </a:solidFill>
              </a:rPr>
              <a:t>not</a:t>
            </a:r>
            <a:r>
              <a:rPr lang="fi-FI" sz="3600" b="1" i="1" dirty="0" smtClean="0">
                <a:solidFill>
                  <a:schemeClr val="tx1"/>
                </a:solidFill>
              </a:rPr>
              <a:t> </a:t>
            </a:r>
            <a:r>
              <a:rPr lang="fi-FI" sz="3600" b="1" i="1" dirty="0" err="1" smtClean="0">
                <a:solidFill>
                  <a:schemeClr val="tx1"/>
                </a:solidFill>
              </a:rPr>
              <a:t>finish</a:t>
            </a:r>
            <a:r>
              <a:rPr lang="fi-FI" sz="3600" b="1" i="1" dirty="0" smtClean="0">
                <a:solidFill>
                  <a:schemeClr val="tx1"/>
                </a:solidFill>
              </a:rPr>
              <a:t> </a:t>
            </a:r>
            <a:r>
              <a:rPr lang="fi-FI" sz="3600" i="1" dirty="0" err="1" smtClean="0">
                <a:solidFill>
                  <a:schemeClr val="tx1"/>
                </a:solidFill>
              </a:rPr>
              <a:t>the</a:t>
            </a:r>
            <a:r>
              <a:rPr lang="fi-FI" sz="3600" i="1" dirty="0" smtClean="0">
                <a:solidFill>
                  <a:schemeClr val="tx1"/>
                </a:solidFill>
              </a:rPr>
              <a:t> </a:t>
            </a:r>
            <a:r>
              <a:rPr lang="fi-FI" sz="3600" i="1" dirty="0" err="1" smtClean="0">
                <a:solidFill>
                  <a:schemeClr val="tx1"/>
                </a:solidFill>
              </a:rPr>
              <a:t>work</a:t>
            </a:r>
            <a:r>
              <a:rPr lang="fi-FI" sz="3600" i="1" dirty="0" smtClean="0">
                <a:solidFill>
                  <a:schemeClr val="tx1"/>
                </a:solidFill>
              </a:rPr>
              <a:t> </a:t>
            </a:r>
            <a:r>
              <a:rPr lang="fi-FI" sz="3600" i="1" dirty="0" err="1" smtClean="0">
                <a:solidFill>
                  <a:schemeClr val="tx1"/>
                </a:solidFill>
              </a:rPr>
              <a:t>now</a:t>
            </a:r>
            <a:r>
              <a:rPr lang="fi-FI" sz="3600" i="1" dirty="0" smtClean="0">
                <a:solidFill>
                  <a:schemeClr val="tx1"/>
                </a:solidFill>
              </a:rPr>
              <a:t>?</a:t>
            </a:r>
            <a:endParaRPr lang="fi-FI" sz="3600" dirty="0"/>
          </a:p>
        </p:txBody>
      </p:sp>
      <p:graphicFrame>
        <p:nvGraphicFramePr>
          <p:cNvPr id="5" name="Taulukko 4"/>
          <p:cNvGraphicFramePr>
            <a:graphicFrameLocks noGrp="1"/>
          </p:cNvGraphicFramePr>
          <p:nvPr>
            <p:extLst/>
          </p:nvPr>
        </p:nvGraphicFramePr>
        <p:xfrm>
          <a:off x="429384" y="1089380"/>
          <a:ext cx="555496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4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dirty="0" smtClean="0"/>
                        <a:t>Mikäli verbiä edeltää kysymyssana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8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Au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ukautettu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35001</TotalTime>
  <Words>690</Words>
  <Application>Microsoft Office PowerPoint</Application>
  <PresentationFormat>Näytössä katseltava diaesitys (4:3)</PresentationFormat>
  <Paragraphs>294</Paragraphs>
  <Slides>35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35</vt:i4>
      </vt:variant>
    </vt:vector>
  </HeadingPairs>
  <TitlesOfParts>
    <vt:vector size="40" baseType="lpstr">
      <vt:lpstr>Arial</vt:lpstr>
      <vt:lpstr>Calibri</vt:lpstr>
      <vt:lpstr>Monotype Sorts</vt:lpstr>
      <vt:lpstr>Wingdings</vt:lpstr>
      <vt:lpstr>Office-teema</vt:lpstr>
      <vt:lpstr>PowerPoint-esitys</vt:lpstr>
      <vt:lpstr> Infinitiivin aikamuodot </vt:lpstr>
      <vt:lpstr>Aktiivi</vt:lpstr>
      <vt:lpstr>Passiivi</vt:lpstr>
      <vt:lpstr> Infinitiivin edessä ’to’ </vt:lpstr>
      <vt:lpstr>’to’ + infinitiivi</vt:lpstr>
      <vt:lpstr>’to’ + infinitiivi</vt:lpstr>
      <vt:lpstr>’to’ + infinitiivi</vt:lpstr>
      <vt:lpstr>’to’ + infinitiivi</vt:lpstr>
      <vt:lpstr>’to’ + infinitiivi</vt:lpstr>
      <vt:lpstr>’to’ + infinitiivi</vt:lpstr>
      <vt:lpstr>’to’ + infinitiivi</vt:lpstr>
      <vt:lpstr>’to’ + infinitiivi</vt:lpstr>
      <vt:lpstr>’to’ + infinitiivi</vt:lpstr>
      <vt:lpstr>’to’ + infinitiivi</vt:lpstr>
      <vt:lpstr>’to’ + infinitiivi</vt:lpstr>
      <vt:lpstr>Remember!</vt:lpstr>
      <vt:lpstr>Remember!</vt:lpstr>
      <vt:lpstr> Paljas infinitiivi – Infinitiivin edessä ei ’to’-partikkelia </vt:lpstr>
      <vt:lpstr>Paljas infinitiivi</vt:lpstr>
      <vt:lpstr>Paljas infinitiivi</vt:lpstr>
      <vt:lpstr>Paljas infinitiivi</vt:lpstr>
      <vt:lpstr>Paljas infinitiivi</vt:lpstr>
      <vt:lpstr>Paljas infinitiivi</vt:lpstr>
      <vt:lpstr>Paljas infinitiivi</vt:lpstr>
      <vt:lpstr>Paljas infinitiivi</vt:lpstr>
      <vt:lpstr> Infinitiivi vai that-lause? </vt:lpstr>
      <vt:lpstr>PowerPoint-esitys</vt:lpstr>
      <vt:lpstr>infinitiivi vai that-lause?</vt:lpstr>
      <vt:lpstr>infinitiivi vai that-lause?</vt:lpstr>
      <vt:lpstr>infinitiivi vai that-lause?</vt:lpstr>
      <vt:lpstr>infinitiivi vai that-lause?</vt:lpstr>
      <vt:lpstr>infinitiivi vai that-lause?</vt:lpstr>
      <vt:lpstr>infinitiivi vai that-lause?</vt:lpstr>
      <vt:lpstr>infinitiivi vai that-lause?</vt:lpstr>
    </vt:vector>
  </TitlesOfParts>
  <Company>Otava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Kaasinen Kaija</dc:creator>
  <cp:lastModifiedBy>Kaisa-Kerttu Peltola</cp:lastModifiedBy>
  <cp:revision>274</cp:revision>
  <cp:lastPrinted>2016-05-26T05:27:03Z</cp:lastPrinted>
  <dcterms:created xsi:type="dcterms:W3CDTF">2015-09-28T06:29:35Z</dcterms:created>
  <dcterms:modified xsi:type="dcterms:W3CDTF">2019-01-09T12:14:11Z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1643852553</vt:i4>
  </property>
  <property fmtid="{D5CDD505-2E9C-101B-9397-08002B2CF9AE}" pid="3" name="_NewReviewCycle">
    <vt:lpwstr/>
  </property>
  <property fmtid="{D5CDD505-2E9C-101B-9397-08002B2CF9AE}" pid="4" name="_EmailSubject">
    <vt:lpwstr>IN5 Grammar Powerpointit</vt:lpwstr>
  </property>
  <property fmtid="{D5CDD505-2E9C-101B-9397-08002B2CF9AE}" pid="5" name="_AuthorEmail">
    <vt:lpwstr>Elina.Karapalo@tampere.fi</vt:lpwstr>
  </property>
  <property fmtid="{D5CDD505-2E9C-101B-9397-08002B2CF9AE}" pid="6" name="_AuthorEmailDisplayName">
    <vt:lpwstr>Karapalo Elina</vt:lpwstr>
  </property>
</Properties>
</file>