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i-Pekka" initials="K" lastIdx="1" clrIdx="0">
    <p:extLst>
      <p:ext uri="{19B8F6BF-5375-455C-9EA6-DF929625EA0E}">
        <p15:presenceInfo xmlns:p15="http://schemas.microsoft.com/office/powerpoint/2012/main" userId="Kari-Pek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30B2B2-C322-27FE-58ED-6C3B847EB090}" v="544" dt="2020-09-06T13:32:33.6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ittinen Kari-Pekka" userId="S::kari-pekka.teittinen@edu.kotka.fi::66956dac-0594-4d3c-ae91-d032b50db9d7" providerId="AD" clId="Web-{3130B2B2-C322-27FE-58ED-6C3B847EB090}"/>
    <pc:docChg chg="addSld modSld">
      <pc:chgData name="Teittinen Kari-Pekka" userId="S::kari-pekka.teittinen@edu.kotka.fi::66956dac-0594-4d3c-ae91-d032b50db9d7" providerId="AD" clId="Web-{3130B2B2-C322-27FE-58ED-6C3B847EB090}" dt="2020-09-06T13:32:33.602" v="541" actId="20577"/>
      <pc:docMkLst>
        <pc:docMk/>
      </pc:docMkLst>
      <pc:sldChg chg="addSp modSp new">
        <pc:chgData name="Teittinen Kari-Pekka" userId="S::kari-pekka.teittinen@edu.kotka.fi::66956dac-0594-4d3c-ae91-d032b50db9d7" providerId="AD" clId="Web-{3130B2B2-C322-27FE-58ED-6C3B847EB090}" dt="2020-09-06T13:21:58.736" v="41" actId="1076"/>
        <pc:sldMkLst>
          <pc:docMk/>
          <pc:sldMk cId="16468244" sldId="266"/>
        </pc:sldMkLst>
        <pc:spChg chg="mod">
          <ac:chgData name="Teittinen Kari-Pekka" userId="S::kari-pekka.teittinen@edu.kotka.fi::66956dac-0594-4d3c-ae91-d032b50db9d7" providerId="AD" clId="Web-{3130B2B2-C322-27FE-58ED-6C3B847EB090}" dt="2020-09-06T13:18:11.900" v="12" actId="20577"/>
          <ac:spMkLst>
            <pc:docMk/>
            <pc:sldMk cId="16468244" sldId="266"/>
            <ac:spMk id="2" creationId="{5E9B473B-8A4A-4720-956D-CECEFA12E720}"/>
          </ac:spMkLst>
        </pc:spChg>
        <pc:spChg chg="mod">
          <ac:chgData name="Teittinen Kari-Pekka" userId="S::kari-pekka.teittinen@edu.kotka.fi::66956dac-0594-4d3c-ae91-d032b50db9d7" providerId="AD" clId="Web-{3130B2B2-C322-27FE-58ED-6C3B847EB090}" dt="2020-09-06T13:20:53.500" v="33" actId="20577"/>
          <ac:spMkLst>
            <pc:docMk/>
            <pc:sldMk cId="16468244" sldId="266"/>
            <ac:spMk id="3" creationId="{3BA8B5D8-0127-4D1A-BAEF-A1DB2CA02AE3}"/>
          </ac:spMkLst>
        </pc:spChg>
        <pc:picChg chg="add mod">
          <ac:chgData name="Teittinen Kari-Pekka" userId="S::kari-pekka.teittinen@edu.kotka.fi::66956dac-0594-4d3c-ae91-d032b50db9d7" providerId="AD" clId="Web-{3130B2B2-C322-27FE-58ED-6C3B847EB090}" dt="2020-09-06T13:21:58.736" v="41" actId="1076"/>
          <ac:picMkLst>
            <pc:docMk/>
            <pc:sldMk cId="16468244" sldId="266"/>
            <ac:picMk id="4" creationId="{1488FFCE-B598-4B97-AEC4-4D67A4121A4A}"/>
          </ac:picMkLst>
        </pc:picChg>
      </pc:sldChg>
      <pc:sldChg chg="modSp new">
        <pc:chgData name="Teittinen Kari-Pekka" userId="S::kari-pekka.teittinen@edu.kotka.fi::66956dac-0594-4d3c-ae91-d032b50db9d7" providerId="AD" clId="Web-{3130B2B2-C322-27FE-58ED-6C3B847EB090}" dt="2020-09-06T13:32:33.602" v="540" actId="20577"/>
        <pc:sldMkLst>
          <pc:docMk/>
          <pc:sldMk cId="73675919" sldId="267"/>
        </pc:sldMkLst>
        <pc:spChg chg="mod">
          <ac:chgData name="Teittinen Kari-Pekka" userId="S::kari-pekka.teittinen@edu.kotka.fi::66956dac-0594-4d3c-ae91-d032b50db9d7" providerId="AD" clId="Web-{3130B2B2-C322-27FE-58ED-6C3B847EB090}" dt="2020-09-06T13:32:33.602" v="540" actId="20577"/>
          <ac:spMkLst>
            <pc:docMk/>
            <pc:sldMk cId="73675919" sldId="267"/>
            <ac:spMk id="3" creationId="{4BDA78E4-67CD-4E03-BA01-3B1B73D4168C}"/>
          </ac:spMkLst>
        </pc:spChg>
      </pc:sldChg>
    </pc:docChg>
  </pc:docChgLst>
  <pc:docChgLst>
    <pc:chgData name="Kari-Pekka" userId="66956dac-0594-4d3c-ae91-d032b50db9d7" providerId="ADAL" clId="{F42869C2-89D3-44BF-90D1-888A264827B0}"/>
    <pc:docChg chg="undo custSel mod modSld">
      <pc:chgData name="Kari-Pekka" userId="66956dac-0594-4d3c-ae91-d032b50db9d7" providerId="ADAL" clId="{F42869C2-89D3-44BF-90D1-888A264827B0}" dt="2020-08-30T17:58:53.432" v="1" actId="26606"/>
      <pc:docMkLst>
        <pc:docMk/>
      </pc:docMkLst>
      <pc:sldChg chg="addSp delSp modSp mod setBg setClrOvrMap">
        <pc:chgData name="Kari-Pekka" userId="66956dac-0594-4d3c-ae91-d032b50db9d7" providerId="ADAL" clId="{F42869C2-89D3-44BF-90D1-888A264827B0}" dt="2020-08-30T17:58:53.432" v="1" actId="26606"/>
        <pc:sldMkLst>
          <pc:docMk/>
          <pc:sldMk cId="2279247405" sldId="260"/>
        </pc:sldMkLst>
        <pc:spChg chg="mod">
          <ac:chgData name="Kari-Pekka" userId="66956dac-0594-4d3c-ae91-d032b50db9d7" providerId="ADAL" clId="{F42869C2-89D3-44BF-90D1-888A264827B0}" dt="2020-08-30T17:58:53.432" v="1" actId="26606"/>
          <ac:spMkLst>
            <pc:docMk/>
            <pc:sldMk cId="2279247405" sldId="260"/>
            <ac:spMk id="2" creationId="{36697589-D336-446F-8178-2942FC6C6C15}"/>
          </ac:spMkLst>
        </pc:spChg>
        <pc:spChg chg="add del">
          <ac:chgData name="Kari-Pekka" userId="66956dac-0594-4d3c-ae91-d032b50db9d7" providerId="ADAL" clId="{F42869C2-89D3-44BF-90D1-888A264827B0}" dt="2020-08-30T17:58:53.432" v="1" actId="26606"/>
          <ac:spMkLst>
            <pc:docMk/>
            <pc:sldMk cId="2279247405" sldId="260"/>
            <ac:spMk id="3" creationId="{83B775C0-E3A2-4623-A1AA-7594CCEA5AFC}"/>
          </ac:spMkLst>
        </pc:spChg>
        <pc:spChg chg="add del">
          <ac:chgData name="Kari-Pekka" userId="66956dac-0594-4d3c-ae91-d032b50db9d7" providerId="ADAL" clId="{F42869C2-89D3-44BF-90D1-888A264827B0}" dt="2020-08-30T17:58:53.432" v="1" actId="26606"/>
          <ac:spMkLst>
            <pc:docMk/>
            <pc:sldMk cId="2279247405" sldId="260"/>
            <ac:spMk id="13" creationId="{F9ED434F-8767-46CC-B26B-5AF62FF01E66}"/>
          </ac:spMkLst>
        </pc:spChg>
        <pc:grpChg chg="add del">
          <ac:chgData name="Kari-Pekka" userId="66956dac-0594-4d3c-ae91-d032b50db9d7" providerId="ADAL" clId="{F42869C2-89D3-44BF-90D1-888A264827B0}" dt="2020-08-30T17:58:53.432" v="1" actId="26606"/>
          <ac:grpSpMkLst>
            <pc:docMk/>
            <pc:sldMk cId="2279247405" sldId="260"/>
            <ac:grpSpMk id="9" creationId="{2F448CB3-7B4F-45D7-B7C0-DF553DF61453}"/>
          </ac:grpSpMkLst>
        </pc:grpChg>
        <pc:graphicFrameChg chg="add del">
          <ac:chgData name="Kari-Pekka" userId="66956dac-0594-4d3c-ae91-d032b50db9d7" providerId="ADAL" clId="{F42869C2-89D3-44BF-90D1-888A264827B0}" dt="2020-08-30T17:58:53.432" v="1" actId="26606"/>
          <ac:graphicFrameMkLst>
            <pc:docMk/>
            <pc:sldMk cId="2279247405" sldId="260"/>
            <ac:graphicFrameMk id="5" creationId="{55770224-9202-4439-A9A3-9E37D4C75D2C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7.9.2020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446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1063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5874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4986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09146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7.9.2020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8190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7.9.2020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30937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A02ABAE3-D89C-4001-9AEC-5083F82B749C}" type="datetimeFigureOut">
              <a:rPr lang="fi-FI" smtClean="0"/>
              <a:t>7.9.2020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7329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A02ABAE3-D89C-4001-9AEC-5083F82B749C}" type="datetimeFigureOut">
              <a:rPr lang="fi-FI" smtClean="0"/>
              <a:t>7.9.2020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701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44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1691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7922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7.9.2020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8066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7.9.2020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80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7.9.2020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0091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85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7.9.2020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5191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7.9.2020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4503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  <p:sldLayoutId id="2147483784" r:id="rId13"/>
    <p:sldLayoutId id="2147483785" r:id="rId14"/>
    <p:sldLayoutId id="2147483786" r:id="rId15"/>
    <p:sldLayoutId id="2147483787" r:id="rId16"/>
    <p:sldLayoutId id="214748378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i.wikipedia.org/wiki/Fruktoosi" TargetMode="External"/><Relationship Id="rId2" Type="http://schemas.openxmlformats.org/officeDocument/2006/relationships/hyperlink" Target="https://fi.wikipedia.org/wiki/Glukoosi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i.wikipedia.org/wiki/Laktoosi" TargetMode="External"/><Relationship Id="rId2" Type="http://schemas.openxmlformats.org/officeDocument/2006/relationships/hyperlink" Target="https://fi.wikipedia.org/wiki/Sakkaroosi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fi.wikipedia.org/wiki/Selluloosa" TargetMode="External"/><Relationship Id="rId2" Type="http://schemas.openxmlformats.org/officeDocument/2006/relationships/hyperlink" Target="https://fi.wikipedia.org/wiki/T%C3%A4rkkely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Ravintoaineet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b="1" dirty="0">
                <a:ea typeface="+mn-lt"/>
                <a:cs typeface="+mn-lt"/>
              </a:rPr>
              <a:t>(hiilihydraatit, proteiinit ja rasvat)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D86EA1-5D40-46F4-A224-C095E7D83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Tyydyttymättömät eli pehmeät rasvat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24131F-C700-4C30-9365-A846E4E26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758" y="2506662"/>
            <a:ext cx="10515600" cy="4351338"/>
          </a:xfrm>
        </p:spPr>
        <p:txBody>
          <a:bodyPr/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Tyydyttymättömissä rasvoissa rasvahappo-osissa esiintyy vähintään yksi kaksois-sidos.</a:t>
            </a:r>
          </a:p>
          <a:p>
            <a:pPr algn="l" rtl="0" fontAlgn="base"/>
            <a:r>
              <a:rPr lang="fi-FI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Esimerkiksi k</a:t>
            </a:r>
            <a:r>
              <a:rPr lang="fi-FI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asviöljyt ja rasvat (pois lukien kookos), kalat, mantelit ja pähkinät sisältävät pehmeitä rasvoja.</a:t>
            </a:r>
          </a:p>
          <a:p>
            <a:pPr algn="l" rtl="0" fontAlgn="base"/>
            <a:endParaRPr lang="fi-FI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l" rtl="0" fontAlgn="base"/>
            <a:endParaRPr lang="fi-FI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fi-FI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DFB4BB6F-1F75-4AF4-BE55-B3A80F8B16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931" y="4421530"/>
            <a:ext cx="3640538" cy="1922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8746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9B473B-8A4A-4720-956D-CECEFA12E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Terveellinen ruokavalio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A8B5D8-0127-4D1A-BAEF-A1DB2CA02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Lautasmalli</a:t>
            </a:r>
          </a:p>
          <a:p>
            <a:endParaRPr lang="fi-FI" dirty="0"/>
          </a:p>
        </p:txBody>
      </p:sp>
      <p:pic>
        <p:nvPicPr>
          <p:cNvPr id="4" name="Kuva 4" descr="Kuva, joka sisältää kohteen lautanen, ruoka, pöytä, kuppi&#10;&#10;Kuvaus luotu automaattisesti">
            <a:extLst>
              <a:ext uri="{FF2B5EF4-FFF2-40B4-BE49-F238E27FC236}">
                <a16:creationId xmlns:a16="http://schemas.microsoft.com/office/drawing/2014/main" id="{1488FFCE-B598-4B97-AEC4-4D67A4121A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5192" y="3038071"/>
            <a:ext cx="6941388" cy="359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8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B54CD1-FB49-4C8C-87FF-7253532A4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DA78E4-67CD-4E03-BA01-3B1B73D41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ea typeface="+mn-lt"/>
                <a:cs typeface="+mn-lt"/>
              </a:rPr>
              <a:t>suola saantisuositus 5g/päivä (vastaa noin 8 ruisleipäpalaa lisukkeineen)</a:t>
            </a:r>
            <a:endParaRPr lang="fi-FI" dirty="0"/>
          </a:p>
          <a:p>
            <a:r>
              <a:rPr lang="fi-FI" dirty="0">
                <a:ea typeface="+mn-lt"/>
                <a:cs typeface="+mn-lt"/>
              </a:rPr>
              <a:t>sokeri saantisuositus 50-60g/päivä ( vastaa noin 0,5 l limppari pulloa)</a:t>
            </a:r>
            <a:endParaRPr lang="fi-FI" dirty="0"/>
          </a:p>
          <a:p>
            <a:r>
              <a:rPr lang="fi-FI" dirty="0">
                <a:ea typeface="+mn-lt"/>
                <a:cs typeface="+mn-lt"/>
              </a:rPr>
              <a:t>Foolihappo (vihannekset, juurekset, pavut, herneet, leipä, viljat, hedelmät, marjat, pähkinät, siemenet)</a:t>
            </a:r>
            <a:endParaRPr lang="fi-FI" dirty="0"/>
          </a:p>
          <a:p>
            <a:r>
              <a:rPr lang="fi-FI" dirty="0">
                <a:ea typeface="+mn-lt"/>
                <a:cs typeface="+mn-lt"/>
              </a:rPr>
              <a:t>B12 vitamiini (eläinperäiset ruoka-aineet, kasvissyöjien täytyy ottaa ravintolisänä)</a:t>
            </a:r>
            <a:endParaRPr lang="fi-FI" dirty="0"/>
          </a:p>
          <a:p>
            <a:r>
              <a:rPr lang="fi-FI" dirty="0">
                <a:ea typeface="+mn-lt"/>
                <a:cs typeface="+mn-lt"/>
              </a:rPr>
              <a:t>D-vitamiini (kala, kananmuna, maksa, sienet, maitotuotteet)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675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6E433D-2CFD-476A-A59C-6A85ABF48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latin typeface="Calibri"/>
                <a:cs typeface="Calibri"/>
              </a:rPr>
              <a:t>Hiilihydraatit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88730A-E209-4A56-973A-DDA01645D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037" y="2569485"/>
            <a:ext cx="10515600" cy="212284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ea typeface="+mn-lt"/>
                <a:cs typeface="+mn-lt"/>
              </a:rPr>
              <a:t> Hiilihydraatit (esimerkiksi sokerit) ovat rengasrakenteisia yhdisteitä, jotka luokitellaan renkaiden lukumäärän perusteella monosakkarideihin, </a:t>
            </a:r>
            <a:r>
              <a:rPr lang="fi-FI" dirty="0" err="1">
                <a:ea typeface="+mn-lt"/>
                <a:cs typeface="+mn-lt"/>
              </a:rPr>
              <a:t>disakkarideihin</a:t>
            </a:r>
            <a:r>
              <a:rPr lang="fi-FI" dirty="0">
                <a:ea typeface="+mn-lt"/>
                <a:cs typeface="+mn-lt"/>
              </a:rPr>
              <a:t> ja polysakkarideihin.</a:t>
            </a:r>
          </a:p>
          <a:p>
            <a:endParaRPr lang="fi-FI" dirty="0">
              <a:ea typeface="+mn-lt"/>
              <a:cs typeface="+mn-lt"/>
            </a:endParaRP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466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9DBB2C-2DDE-4F5A-BD66-7C0CD7CFC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ea typeface="+mj-lt"/>
                <a:cs typeface="+mj-lt"/>
              </a:rPr>
              <a:t>Monosakkaridit</a:t>
            </a:r>
            <a:r>
              <a:rPr lang="fi-FI" dirty="0">
                <a:ea typeface="+mj-lt"/>
                <a:cs typeface="+mj-lt"/>
              </a:rPr>
              <a:t> 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5B7EDD-830D-40E2-AF53-647506E04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710" y="2389607"/>
            <a:ext cx="10515600" cy="34743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ea typeface="+mn-lt"/>
                <a:cs typeface="+mn-lt"/>
              </a:rPr>
              <a:t>koostuvat yhdestä rengasrakenteisesta molekyylistä </a:t>
            </a:r>
          </a:p>
          <a:p>
            <a:r>
              <a:rPr lang="fi-FI" dirty="0">
                <a:ea typeface="+mn-lt"/>
                <a:cs typeface="+mn-lt"/>
              </a:rPr>
              <a:t>imeytyvät heti elimistöön</a:t>
            </a:r>
          </a:p>
          <a:p>
            <a:r>
              <a:rPr lang="fi-FI" dirty="0">
                <a:ea typeface="+mn-lt"/>
                <a:cs typeface="+mn-lt"/>
              </a:rPr>
              <a:t>käytetään esimerkiksi välittömään elimistön energian tarpeeseen</a:t>
            </a:r>
          </a:p>
          <a:p>
            <a:r>
              <a:rPr lang="fi-FI" u="sng" dirty="0">
                <a:ea typeface="+mn-lt"/>
                <a:cs typeface="+mn-lt"/>
                <a:hlinkClick r:id="rId2"/>
              </a:rPr>
              <a:t>glukoosi</a:t>
            </a:r>
            <a:r>
              <a:rPr lang="fi-FI" dirty="0">
                <a:ea typeface="+mn-lt"/>
                <a:cs typeface="+mn-lt"/>
              </a:rPr>
              <a:t> eli rypälesokeri </a:t>
            </a:r>
          </a:p>
          <a:p>
            <a:r>
              <a:rPr lang="fi-FI" u="sng" dirty="0">
                <a:ea typeface="+mn-lt"/>
                <a:cs typeface="+mn-lt"/>
                <a:hlinkClick r:id="rId3"/>
              </a:rPr>
              <a:t>fruktoosi</a:t>
            </a:r>
            <a:r>
              <a:rPr lang="fi-FI" dirty="0">
                <a:ea typeface="+mn-lt"/>
                <a:cs typeface="+mn-lt"/>
              </a:rPr>
              <a:t> eli hedelmäsokeri</a:t>
            </a:r>
          </a:p>
          <a:p>
            <a:pPr marL="0" indent="0">
              <a:buNone/>
            </a:pPr>
            <a:endParaRPr lang="fi-FI" dirty="0">
              <a:cs typeface="Calibri"/>
            </a:endParaRPr>
          </a:p>
        </p:txBody>
      </p:sp>
      <p:pic>
        <p:nvPicPr>
          <p:cNvPr id="4" name="Kuva 4" descr="Kuva, joka sisältää kohteen objekti, kello&#10;&#10;Kuvaus luotu automaattisesti">
            <a:extLst>
              <a:ext uri="{FF2B5EF4-FFF2-40B4-BE49-F238E27FC236}">
                <a16:creationId xmlns:a16="http://schemas.microsoft.com/office/drawing/2014/main" id="{9DDEC427-D574-4832-92D8-C923659176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1863" y="4468393"/>
            <a:ext cx="2400300" cy="1905000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9DEE774B-F29F-42D9-AE73-5BD9C540BA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847" y="4651978"/>
            <a:ext cx="2694389" cy="1721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0574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29F3B9-9CCC-455D-850C-94F818ABF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>
                <a:ea typeface="+mj-lt"/>
                <a:cs typeface="+mj-lt"/>
              </a:rPr>
              <a:t>Disakkaridit</a:t>
            </a:r>
            <a:endParaRPr lang="fi-FI" dirty="0" err="1">
              <a:ea typeface="+mj-lt"/>
              <a:cs typeface="+mj-l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72126A7-0476-478B-91E5-92699D359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1972"/>
            <a:ext cx="10515600" cy="265481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ea typeface="+mn-lt"/>
                <a:cs typeface="+mn-lt"/>
              </a:rPr>
              <a:t>koostuvat kahdesta rengasrakenteisesta monosakkaridi molekyylistä</a:t>
            </a:r>
          </a:p>
          <a:p>
            <a:r>
              <a:rPr lang="fi-FI" u="sng" dirty="0">
                <a:ea typeface="+mn-lt"/>
                <a:cs typeface="+mn-lt"/>
                <a:hlinkClick r:id="rId2"/>
              </a:rPr>
              <a:t>sakkaroosi</a:t>
            </a:r>
            <a:r>
              <a:rPr lang="fi-FI" dirty="0">
                <a:ea typeface="+mn-lt"/>
                <a:cs typeface="+mn-lt"/>
              </a:rPr>
              <a:t> eli tavallinen sokerijuurikkaasta tai sokeriruo`osta valmistettu sokeri</a:t>
            </a:r>
          </a:p>
          <a:p>
            <a:r>
              <a:rPr lang="fi-FI" u="sng" dirty="0">
                <a:ea typeface="+mn-lt"/>
                <a:cs typeface="+mn-lt"/>
                <a:hlinkClick r:id="rId3"/>
              </a:rPr>
              <a:t>laktoosi</a:t>
            </a:r>
            <a:r>
              <a:rPr lang="fi-FI" dirty="0">
                <a:ea typeface="+mn-lt"/>
                <a:cs typeface="+mn-lt"/>
              </a:rPr>
              <a:t> eli maitosokeri </a:t>
            </a:r>
          </a:p>
          <a:p>
            <a:endParaRPr lang="fi-FI" dirty="0">
              <a:cs typeface="Calibri"/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BD10BF97-96EB-44F5-AF07-AC0F1952FE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954" y="4007829"/>
            <a:ext cx="3753006" cy="1876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>
            <a:extLst>
              <a:ext uri="{FF2B5EF4-FFF2-40B4-BE49-F238E27FC236}">
                <a16:creationId xmlns:a16="http://schemas.microsoft.com/office/drawing/2014/main" id="{B0A1D6C0-0279-4D34-BA68-BAADC338BD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7218" y="3798239"/>
            <a:ext cx="4745955" cy="2207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7372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697589-D336-446F-8178-2942FC6C6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>
                <a:ea typeface="+mj-lt"/>
                <a:cs typeface="+mj-lt"/>
              </a:rPr>
              <a:t>Polysakkaridit</a:t>
            </a:r>
            <a:r>
              <a:rPr lang="fi-FI">
                <a:ea typeface="+mj-lt"/>
                <a:cs typeface="+mj-lt"/>
              </a:rPr>
              <a:t> </a:t>
            </a:r>
            <a:endParaRPr lang="fi-FI" dirty="0">
              <a:ea typeface="+mj-lt"/>
              <a:cs typeface="+mj-lt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B775C0-E3A2-4623-A1AA-7594CCEA5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dirty="0">
                <a:ea typeface="+mn-lt"/>
                <a:cs typeface="+mn-lt"/>
              </a:rPr>
              <a:t>koostuvat pitkistä rengasrakenteisista glukoosiketjuista</a:t>
            </a:r>
          </a:p>
          <a:p>
            <a:r>
              <a:rPr lang="fi-FI" u="sng" dirty="0">
                <a:ea typeface="+mn-lt"/>
                <a:cs typeface="+mn-lt"/>
                <a:hlinkClick r:id="rId2"/>
              </a:rPr>
              <a:t>tärkkelys</a:t>
            </a:r>
            <a:r>
              <a:rPr lang="fi-FI" dirty="0">
                <a:ea typeface="+mn-lt"/>
                <a:cs typeface="+mn-lt"/>
              </a:rPr>
              <a:t> eli kasveihin vararavintona sitoutunut sokeri</a:t>
            </a:r>
          </a:p>
          <a:p>
            <a:r>
              <a:rPr lang="fi-FI" dirty="0">
                <a:ea typeface="+mn-lt"/>
                <a:cs typeface="+mn-lt"/>
              </a:rPr>
              <a:t>viljassa ja juureksissa</a:t>
            </a:r>
          </a:p>
          <a:p>
            <a:r>
              <a:rPr lang="fi-FI" dirty="0">
                <a:ea typeface="+mn-lt"/>
                <a:cs typeface="+mn-lt"/>
              </a:rPr>
              <a:t>kuumennus ja sylki pilkkovat tärkkelystä pienemmiksi palasiksi</a:t>
            </a:r>
          </a:p>
          <a:p>
            <a:r>
              <a:rPr lang="fi-FI" dirty="0">
                <a:ea typeface="+mn-lt"/>
                <a:cs typeface="+mn-lt"/>
                <a:hlinkClick r:id="rId3"/>
              </a:rPr>
              <a:t>selluloosa</a:t>
            </a:r>
            <a:r>
              <a:rPr lang="fi-FI" dirty="0">
                <a:ea typeface="+mn-lt"/>
                <a:cs typeface="+mn-lt"/>
              </a:rPr>
              <a:t> eli kasvien tukirakenteen muodostava sokeri</a:t>
            </a:r>
          </a:p>
          <a:p>
            <a:r>
              <a:rPr lang="fi-FI" dirty="0">
                <a:ea typeface="+mn-lt"/>
                <a:cs typeface="+mn-lt"/>
              </a:rPr>
              <a:t>kutsutaan myös ravintokuiduksi, joka on välttämätöntä suolen toiminnalle</a:t>
            </a:r>
          </a:p>
          <a:p>
            <a:r>
              <a:rPr lang="fi-FI" dirty="0">
                <a:ea typeface="+mn-lt"/>
                <a:cs typeface="+mn-lt"/>
              </a:rPr>
              <a:t>esim. ruisleipä, kasvit ja puut</a:t>
            </a:r>
          </a:p>
          <a:p>
            <a:r>
              <a:rPr lang="fi-FI" dirty="0">
                <a:ea typeface="+mn-lt"/>
                <a:cs typeface="+mn-lt"/>
              </a:rPr>
              <a:t>ihmisen elimistö ei voi pilkkoa, mutta esimerkiksi lehmä voi käyttää ravinnokseen</a:t>
            </a: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9247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24F25A-85DA-42B2-9FAD-70746B823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4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Proteiinit</a:t>
            </a:r>
            <a:r>
              <a:rPr lang="fi-FI" sz="4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 eli valkuaisaineet</a:t>
            </a:r>
            <a:r>
              <a:rPr lang="fi-FI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/>
            </a:r>
            <a:br>
              <a:rPr lang="fi-FI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F29CB9-7F20-43DD-9FD8-D7D328AEF5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174" y="2372139"/>
            <a:ext cx="10515600" cy="4068418"/>
          </a:xfrm>
        </p:spPr>
        <p:txBody>
          <a:bodyPr>
            <a:normAutofit/>
          </a:bodyPr>
          <a:lstStyle/>
          <a:p>
            <a:pPr fontAlgn="base"/>
            <a:r>
              <a:rPr lang="fi-FI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Proteiinit </a:t>
            </a:r>
            <a:r>
              <a:rPr lang="fi-FI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ovat solujen rakennusaineita.</a:t>
            </a:r>
            <a:endParaRPr lang="fi-FI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 rtl="0" fontAlgn="base"/>
            <a:r>
              <a:rPr lang="fi-FI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Rakenteeltaan proteiinit ovat kuitumaisia tai pallomaisia. </a:t>
            </a:r>
          </a:p>
          <a:p>
            <a:pPr fontAlgn="base"/>
            <a:r>
              <a:rPr lang="fi-FI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Proteiinit muodostuvat aminohapoista, jotka sitoutuvat toisiinsa peptidisidoksin. </a:t>
            </a:r>
          </a:p>
          <a:p>
            <a:pPr algn="l" rtl="0" fontAlgn="base"/>
            <a:r>
              <a:rPr lang="fi-FI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Aminohappoja on noin 20 erilaista, joista ihminen tarvitsee ravinnosta 8, loppuja elimistö pystyy valmistamaan itse.</a:t>
            </a:r>
          </a:p>
          <a:p>
            <a:pPr algn="l" rtl="0" fontAlgn="base"/>
            <a:r>
              <a:rPr lang="fi-FI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Ravinnosta saadut proteiinit pilkkoutuvat elimistössä aminohapoiksi, joista elimistö valmistaa itselleen sopivat proteiinit.</a:t>
            </a:r>
            <a:r>
              <a:rPr lang="fi-FI" sz="2000" b="0" i="0" dirty="0">
                <a:solidFill>
                  <a:srgbClr val="000000"/>
                </a:solidFill>
                <a:effectLst/>
                <a:latin typeface="WordVisiCarriageReturn_MSFontService"/>
              </a:rPr>
              <a:t> </a:t>
            </a:r>
            <a:r>
              <a:rPr lang="fi-FI" sz="1800" b="0" i="0" dirty="0">
                <a:solidFill>
                  <a:srgbClr val="000000"/>
                </a:solidFill>
                <a:effectLst/>
                <a:latin typeface="WordVisiCarriageReturn_MSFontService"/>
              </a:rPr>
              <a:t/>
            </a:r>
            <a:br>
              <a:rPr lang="fi-FI" sz="1800" b="0" i="0" dirty="0">
                <a:solidFill>
                  <a:srgbClr val="000000"/>
                </a:solidFill>
                <a:effectLst/>
                <a:latin typeface="WordVisiCarriageReturn_MSFontService"/>
              </a:rPr>
            </a:br>
            <a:r>
              <a:rPr lang="fi-FI" sz="1800" b="0" i="0" dirty="0">
                <a:solidFill>
                  <a:srgbClr val="000000"/>
                </a:solidFill>
                <a:effectLst/>
                <a:latin typeface="WordVisiCarriageReturn_MSFontService"/>
              </a:rPr>
              <a:t> </a:t>
            </a:r>
            <a:br>
              <a:rPr lang="fi-FI" sz="1800" b="0" i="0" dirty="0">
                <a:solidFill>
                  <a:srgbClr val="000000"/>
                </a:solidFill>
                <a:effectLst/>
                <a:latin typeface="WordVisiCarriageReturn_MSFontService"/>
              </a:rPr>
            </a:br>
            <a:endParaRPr lang="fi-FI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25035E54-4F67-45DC-9E42-1B5CDC0508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085" y="4893582"/>
            <a:ext cx="272415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0414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01F185F7-31AD-404C-A3E1-78B1DAF6C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51640"/>
          </a:xfrm>
        </p:spPr>
        <p:txBody>
          <a:bodyPr/>
          <a:lstStyle/>
          <a:p>
            <a:r>
              <a:rPr lang="fi-FI" dirty="0"/>
              <a:t>Proteiineja sisältäviä tuotteita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D7594A-3595-4C31-B68C-C9C52B343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kanamuna </a:t>
            </a:r>
          </a:p>
          <a:p>
            <a:r>
              <a:rPr lang="fi-FI" dirty="0"/>
              <a:t>liha </a:t>
            </a:r>
          </a:p>
          <a:p>
            <a:r>
              <a:rPr lang="fi-FI" dirty="0"/>
              <a:t>kala </a:t>
            </a:r>
          </a:p>
          <a:p>
            <a:r>
              <a:rPr lang="fi-FI" dirty="0"/>
              <a:t>maitotuotteet </a:t>
            </a:r>
          </a:p>
          <a:p>
            <a:r>
              <a:rPr lang="fi-FI" dirty="0"/>
              <a:t>pavut </a:t>
            </a:r>
          </a:p>
          <a:p>
            <a:r>
              <a:rPr lang="fi-FI" dirty="0"/>
              <a:t>linssit </a:t>
            </a:r>
          </a:p>
          <a:p>
            <a:r>
              <a:rPr lang="fi-FI" dirty="0"/>
              <a:t>herneet </a:t>
            </a:r>
          </a:p>
          <a:p>
            <a:r>
              <a:rPr lang="fi-FI" dirty="0"/>
              <a:t>riisi </a:t>
            </a:r>
          </a:p>
          <a:p>
            <a:r>
              <a:rPr lang="fi-FI" dirty="0"/>
              <a:t>sirkat ja toukat </a:t>
            </a:r>
          </a:p>
          <a:p>
            <a:r>
              <a:rPr lang="fi-FI" dirty="0"/>
              <a:t>ihmisen kynnet, hiukset ja lihakset sekä eläinten turkit ovat pelkkää proteiinia</a:t>
            </a:r>
            <a:br>
              <a:rPr lang="fi-FI" dirty="0"/>
            </a:br>
            <a:endParaRPr lang="fi-FI" dirty="0"/>
          </a:p>
          <a:p>
            <a:endParaRPr lang="fi-FI" dirty="0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5A33CCAD-EDFE-4A37-9D47-88A0E16F62AD}"/>
              </a:ext>
            </a:extLst>
          </p:cNvPr>
          <p:cNvSpPr txBox="1"/>
          <p:nvPr/>
        </p:nvSpPr>
        <p:spPr>
          <a:xfrm>
            <a:off x="1338470" y="5846543"/>
            <a:ext cx="93560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fi-FI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Proteiinien rakenne vaurioituu helposti esim. lämmön, hapon ja suolan vaikutuksesta. </a:t>
            </a:r>
            <a:endParaRPr lang="fi-FI" sz="18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171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F19076-E82E-4BA7-9CD1-0F393D16F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Rasvat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BDF296-17EC-4C9A-BB8A-023F8C725A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050" y="2506662"/>
            <a:ext cx="10515600" cy="4351338"/>
          </a:xfrm>
        </p:spPr>
        <p:txBody>
          <a:bodyPr/>
          <a:lstStyle/>
          <a:p>
            <a:pPr algn="l" rtl="0" fontAlgn="base"/>
            <a:r>
              <a:rPr lang="fi-FI" sz="18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Rasvat</a:t>
            </a:r>
            <a:r>
              <a:rPr lang="fi-FI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 muodostuvat rasvahapoista ja glyserolista, joiden välillä esterisidos </a:t>
            </a:r>
            <a:endParaRPr lang="fi-FI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tarvitaan energian lähteiksi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rasvahapot ovat pitkäketjuisia karboksyylihappoja </a:t>
            </a:r>
          </a:p>
          <a:p>
            <a:endParaRPr lang="fi-FI" dirty="0"/>
          </a:p>
        </p:txBody>
      </p:sp>
      <p:pic>
        <p:nvPicPr>
          <p:cNvPr id="3074" name="Picture 2" descr="Alfa Parinaarihappo Tyydyttymätön - Ilmainen kuva Pixabayssa">
            <a:extLst>
              <a:ext uri="{FF2B5EF4-FFF2-40B4-BE49-F238E27FC236}">
                <a16:creationId xmlns:a16="http://schemas.microsoft.com/office/drawing/2014/main" id="{E6CAF3F1-088C-4056-8EEF-A49D4D9A6D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711" y="4157869"/>
            <a:ext cx="3143250" cy="145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Glyseroli – Wikipedia">
            <a:extLst>
              <a:ext uri="{FF2B5EF4-FFF2-40B4-BE49-F238E27FC236}">
                <a16:creationId xmlns:a16="http://schemas.microsoft.com/office/drawing/2014/main" id="{02CB352A-22B4-4A94-B5CC-D833F97CF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622" y="4157869"/>
            <a:ext cx="238125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Rasva – Wikipedia">
            <a:extLst>
              <a:ext uri="{FF2B5EF4-FFF2-40B4-BE49-F238E27FC236}">
                <a16:creationId xmlns:a16="http://schemas.microsoft.com/office/drawing/2014/main" id="{163AA40E-FEEB-4623-8839-59C1B10688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5463" y="3429000"/>
            <a:ext cx="1914525" cy="239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8876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62747D-031E-4D25-AC02-E3CA057C0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Tyydyttyneet eli kovat rasvat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B0296E-B250-46D0-980E-CF6697244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19557"/>
            <a:ext cx="10515600" cy="4680132"/>
          </a:xfrm>
        </p:spPr>
        <p:txBody>
          <a:bodyPr/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Tyydyttyneen rasvan rasvahappo-osissa hiilien välillä vain yksöissidoksia. </a:t>
            </a:r>
          </a:p>
          <a:p>
            <a:pPr algn="l" rtl="0" fontAlgn="base"/>
            <a:r>
              <a:rPr lang="fi-FI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Esimerkiksi voi, täysmaitotuotteet, lihatuotteet (pois lukien kala), leivonnaiset, kananmunan keltuainen ja monet makeiset sisältävät kovaa rasvaa.</a:t>
            </a:r>
            <a:endParaRPr lang="fi-FI" sz="2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fi-FI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Nostaa veren kolesterolipitoisuutta aiheuttaen verisuonien kalkkeutumista ja sitä kautta sydän ja verisuonitauteja. </a:t>
            </a:r>
            <a:r>
              <a:rPr lang="fi-FI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fi-FI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i-FI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8EA7605B-C90A-4B93-9499-077BEBC8FB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4412" y="4759623"/>
            <a:ext cx="2543175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95128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 (johtoryhmä)">
  <a:themeElements>
    <a:clrScheme name="Ioni (johtoryhmä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i (johtoryhmä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 (johtoryhmä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106</TotalTime>
  <Words>428</Words>
  <Application>Microsoft Office PowerPoint</Application>
  <PresentationFormat>Laajakuva</PresentationFormat>
  <Paragraphs>60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Segoe UI</vt:lpstr>
      <vt:lpstr>Times New Roman</vt:lpstr>
      <vt:lpstr>Wingdings 3</vt:lpstr>
      <vt:lpstr>WordVisiCarriageReturn_MSFontService</vt:lpstr>
      <vt:lpstr>Ioni (johtoryhmä)</vt:lpstr>
      <vt:lpstr>Ravintoaineet</vt:lpstr>
      <vt:lpstr>Hiilihydraatit</vt:lpstr>
      <vt:lpstr>Monosakkaridit </vt:lpstr>
      <vt:lpstr>Disakkaridit</vt:lpstr>
      <vt:lpstr>Polysakkaridit </vt:lpstr>
      <vt:lpstr>Proteiinit eli valkuaisaineet </vt:lpstr>
      <vt:lpstr>Proteiineja sisältäviä tuotteita</vt:lpstr>
      <vt:lpstr>Rasvat</vt:lpstr>
      <vt:lpstr>Tyydyttyneet eli kovat rasvat</vt:lpstr>
      <vt:lpstr>Tyydyttymättömät eli pehmeät rasvat</vt:lpstr>
      <vt:lpstr>Terveellinen ruokavalio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Ravintoaine</dc:title>
  <dc:creator>KP</dc:creator>
  <cp:lastModifiedBy>Teittinen Kari-Pekka</cp:lastModifiedBy>
  <cp:revision>122</cp:revision>
  <dcterms:created xsi:type="dcterms:W3CDTF">2020-08-30T15:51:43Z</dcterms:created>
  <dcterms:modified xsi:type="dcterms:W3CDTF">2020-09-07T11:02:02Z</dcterms:modified>
</cp:coreProperties>
</file>