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62" r:id="rId6"/>
    <p:sldId id="260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21230-DADB-4C4E-86C5-DEB4AF2F9FF8}" type="datetimeFigureOut">
              <a:rPr lang="fi-FI" smtClean="0"/>
              <a:pPr/>
              <a:t>20.2.2019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E112C-E10A-48D7-849F-654FAB836C9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21230-DADB-4C4E-86C5-DEB4AF2F9FF8}" type="datetimeFigureOut">
              <a:rPr lang="fi-FI" smtClean="0"/>
              <a:pPr/>
              <a:t>20.2.2019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E112C-E10A-48D7-849F-654FAB836C9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21230-DADB-4C4E-86C5-DEB4AF2F9FF8}" type="datetimeFigureOut">
              <a:rPr lang="fi-FI" smtClean="0"/>
              <a:pPr/>
              <a:t>20.2.2019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E112C-E10A-48D7-849F-654FAB836C9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21230-DADB-4C4E-86C5-DEB4AF2F9FF8}" type="datetimeFigureOut">
              <a:rPr lang="fi-FI" smtClean="0"/>
              <a:pPr/>
              <a:t>20.2.2019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E112C-E10A-48D7-849F-654FAB836C9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21230-DADB-4C4E-86C5-DEB4AF2F9FF8}" type="datetimeFigureOut">
              <a:rPr lang="fi-FI" smtClean="0"/>
              <a:pPr/>
              <a:t>20.2.2019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E112C-E10A-48D7-849F-654FAB836C9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21230-DADB-4C4E-86C5-DEB4AF2F9FF8}" type="datetimeFigureOut">
              <a:rPr lang="fi-FI" smtClean="0"/>
              <a:pPr/>
              <a:t>20.2.2019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E112C-E10A-48D7-849F-654FAB836C9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21230-DADB-4C4E-86C5-DEB4AF2F9FF8}" type="datetimeFigureOut">
              <a:rPr lang="fi-FI" smtClean="0"/>
              <a:pPr/>
              <a:t>20.2.2019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E112C-E10A-48D7-849F-654FAB836C9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21230-DADB-4C4E-86C5-DEB4AF2F9FF8}" type="datetimeFigureOut">
              <a:rPr lang="fi-FI" smtClean="0"/>
              <a:pPr/>
              <a:t>20.2.2019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E112C-E10A-48D7-849F-654FAB836C9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21230-DADB-4C4E-86C5-DEB4AF2F9FF8}" type="datetimeFigureOut">
              <a:rPr lang="fi-FI" smtClean="0"/>
              <a:pPr/>
              <a:t>20.2.2019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E112C-E10A-48D7-849F-654FAB836C9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21230-DADB-4C4E-86C5-DEB4AF2F9FF8}" type="datetimeFigureOut">
              <a:rPr lang="fi-FI" smtClean="0"/>
              <a:pPr/>
              <a:t>20.2.2019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E112C-E10A-48D7-849F-654FAB836C9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21230-DADB-4C4E-86C5-DEB4AF2F9FF8}" type="datetimeFigureOut">
              <a:rPr lang="fi-FI" smtClean="0"/>
              <a:pPr/>
              <a:t>20.2.2019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E112C-E10A-48D7-849F-654FAB836C9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21230-DADB-4C4E-86C5-DEB4AF2F9FF8}" type="datetimeFigureOut">
              <a:rPr lang="fi-FI" smtClean="0"/>
              <a:pPr/>
              <a:t>20.2.2019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E112C-E10A-48D7-849F-654FAB836C93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accent1">
                    <a:lumMod val="75000"/>
                  </a:schemeClr>
                </a:solidFill>
              </a:rPr>
              <a:t>Diakonin, papin ja piispan liturgiset vaatteet</a:t>
            </a:r>
            <a:endParaRPr lang="fi-FI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i-FI" sz="1800" dirty="0" smtClean="0"/>
              <a:t> Tekstien lähde: </a:t>
            </a:r>
            <a:r>
              <a:rPr lang="fi-FI" sz="1800" dirty="0" err="1" smtClean="0"/>
              <a:t>www.ortodoksi.net</a:t>
            </a:r>
            <a:endParaRPr lang="fi-FI" sz="1800" dirty="0" smtClean="0"/>
          </a:p>
          <a:p>
            <a:r>
              <a:rPr lang="fi-FI" sz="1800" dirty="0" smtClean="0"/>
              <a:t>Kuvat: </a:t>
            </a:r>
            <a:endParaRPr lang="fi-FI" sz="1800" dirty="0"/>
          </a:p>
        </p:txBody>
      </p:sp>
      <p:pic>
        <p:nvPicPr>
          <p:cNvPr id="6146" name="Picture 2" descr="D:\KIRSI\Kuvitukset\Ullan nettisivut\Bannerit\log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4653136"/>
            <a:ext cx="1907704" cy="6074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PAPIN ASUUN </a:t>
            </a:r>
            <a:br>
              <a:rPr lang="fi-FI" dirty="0" smtClean="0"/>
            </a:br>
            <a:r>
              <a:rPr lang="fi-FI" dirty="0" smtClean="0"/>
              <a:t>KUULUVAT OSAT:</a:t>
            </a:r>
            <a:br>
              <a:rPr lang="fi-FI" dirty="0" smtClean="0"/>
            </a:b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i-FI" sz="2000" dirty="0" err="1" smtClean="0"/>
              <a:t>Alusstikari</a:t>
            </a:r>
            <a:endParaRPr lang="fi-FI" sz="2000" dirty="0" smtClean="0"/>
          </a:p>
          <a:p>
            <a:pPr>
              <a:buFontTx/>
              <a:buChar char="-"/>
            </a:pPr>
            <a:r>
              <a:rPr lang="fi-FI" sz="2000" dirty="0" err="1" smtClean="0"/>
              <a:t>Epitrakiili</a:t>
            </a:r>
            <a:endParaRPr lang="fi-FI" sz="2000" dirty="0" smtClean="0"/>
          </a:p>
          <a:p>
            <a:pPr>
              <a:buFontTx/>
              <a:buChar char="-"/>
            </a:pPr>
            <a:r>
              <a:rPr lang="fi-FI" sz="2000" dirty="0" smtClean="0"/>
              <a:t>Hihat</a:t>
            </a:r>
          </a:p>
          <a:p>
            <a:pPr>
              <a:buFontTx/>
              <a:buChar char="-"/>
            </a:pPr>
            <a:r>
              <a:rPr lang="fi-FI" sz="2000" dirty="0" smtClean="0"/>
              <a:t>Vyö</a:t>
            </a:r>
          </a:p>
          <a:p>
            <a:pPr>
              <a:buFontTx/>
              <a:buChar char="-"/>
            </a:pPr>
            <a:r>
              <a:rPr lang="fi-FI" sz="2000" dirty="0" smtClean="0"/>
              <a:t>Kuvevaate tai </a:t>
            </a:r>
            <a:r>
              <a:rPr lang="fi-FI" sz="2000" dirty="0" err="1" smtClean="0"/>
              <a:t>Epigonaatio</a:t>
            </a:r>
            <a:endParaRPr lang="fi-FI" sz="2000" dirty="0" smtClean="0"/>
          </a:p>
          <a:p>
            <a:pPr>
              <a:buFontTx/>
              <a:buChar char="-"/>
            </a:pPr>
            <a:r>
              <a:rPr lang="fi-FI" sz="2000" dirty="0" err="1" smtClean="0"/>
              <a:t>Feloni</a:t>
            </a:r>
            <a:endParaRPr lang="fi-FI" sz="2000" dirty="0"/>
          </a:p>
        </p:txBody>
      </p:sp>
      <p:pic>
        <p:nvPicPr>
          <p:cNvPr id="8194" name="Picture 2" descr="D:\KIRSI\Kuvitukset\Ullan nettisivut\Isä Miihkali\valmiit\IMG_00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7116" y="273050"/>
            <a:ext cx="3907618" cy="5853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ALUSSTIKARI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i-FI" sz="2000" dirty="0" smtClean="0"/>
          </a:p>
          <a:p>
            <a:endParaRPr lang="fi-FI" sz="2000" dirty="0" smtClean="0"/>
          </a:p>
          <a:p>
            <a:r>
              <a:rPr lang="fi-FI" sz="2000" dirty="0" smtClean="0"/>
              <a:t>Normaalisti papit ja piispat käyttävät ns. </a:t>
            </a:r>
            <a:r>
              <a:rPr lang="fi-FI" sz="2000" dirty="0" err="1" smtClean="0"/>
              <a:t>alusstikaria</a:t>
            </a:r>
            <a:r>
              <a:rPr lang="fi-FI" sz="2000" dirty="0" smtClean="0"/>
              <a:t>, joka on valkoinen, yksinkertaisempi ja ohuempi asuste kuin diakonin käyttämä </a:t>
            </a:r>
            <a:r>
              <a:rPr lang="fi-FI" sz="2000" dirty="0" err="1" smtClean="0"/>
              <a:t>stikari</a:t>
            </a:r>
            <a:r>
              <a:rPr lang="fi-FI" sz="2000" dirty="0" smtClean="0"/>
              <a:t>.</a:t>
            </a:r>
          </a:p>
          <a:p>
            <a:endParaRPr lang="fi-FI" dirty="0"/>
          </a:p>
        </p:txBody>
      </p:sp>
      <p:pic>
        <p:nvPicPr>
          <p:cNvPr id="9218" name="Picture 2" descr="D:\KIRSI\Kuvitukset\Ullan nettisivut\Isä Miihkali\valmiit\IMG_00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7116" y="273050"/>
            <a:ext cx="3907618" cy="5853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EPITRAKIILI</a:t>
            </a:r>
            <a:br>
              <a:rPr lang="fi-FI" dirty="0" smtClean="0"/>
            </a:b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fi-FI" sz="1600" dirty="0" smtClean="0"/>
              <a:t>Papin tunnistaa jumalanpalveluksissa </a:t>
            </a:r>
            <a:r>
              <a:rPr lang="fi-FI" sz="1600" b="1" dirty="0" err="1" smtClean="0"/>
              <a:t>epitrakiilista</a:t>
            </a:r>
            <a:r>
              <a:rPr lang="fi-FI" sz="1600" b="1" dirty="0" smtClean="0"/>
              <a:t>.</a:t>
            </a:r>
            <a:r>
              <a:rPr lang="fi-FI" sz="1600" dirty="0" smtClean="0"/>
              <a:t> </a:t>
            </a:r>
          </a:p>
          <a:p>
            <a:endParaRPr lang="fi-FI" sz="1600" dirty="0" smtClean="0"/>
          </a:p>
          <a:p>
            <a:r>
              <a:rPr lang="fi-FI" sz="1600" dirty="0" err="1" smtClean="0"/>
              <a:t>Epitrakiili</a:t>
            </a:r>
            <a:r>
              <a:rPr lang="fi-FI" sz="1600" dirty="0" smtClean="0"/>
              <a:t> on pujotettu niskan takaa ja pappi pitää </a:t>
            </a:r>
            <a:r>
              <a:rPr lang="fi-FI" sz="1600" dirty="0" err="1" smtClean="0"/>
              <a:t>epitrakiilia</a:t>
            </a:r>
            <a:r>
              <a:rPr lang="fi-FI" sz="1600" dirty="0" smtClean="0"/>
              <a:t> ikään kuin esiliinaa edessään.</a:t>
            </a:r>
          </a:p>
          <a:p>
            <a:endParaRPr lang="fi-FI" sz="1600" dirty="0" smtClean="0"/>
          </a:p>
          <a:p>
            <a:r>
              <a:rPr lang="fi-FI" sz="1600" dirty="0" err="1" smtClean="0"/>
              <a:t>Epitrakiili</a:t>
            </a:r>
            <a:r>
              <a:rPr lang="fi-FI" sz="1600" dirty="0" smtClean="0"/>
              <a:t> on pappeuden merkki ja papit eivät voi toimittaa ehtoollista tai muuta kirkollista toimitusta ilman sitä. </a:t>
            </a:r>
          </a:p>
          <a:p>
            <a:endParaRPr lang="fi-FI" sz="1800" dirty="0" smtClean="0"/>
          </a:p>
          <a:p>
            <a:r>
              <a:rPr lang="fi-FI" sz="1600" b="1" dirty="0" smtClean="0"/>
              <a:t>HIHAT</a:t>
            </a:r>
            <a:r>
              <a:rPr lang="fi-FI" sz="1600" dirty="0" smtClean="0"/>
              <a:t> kuuluvat myös papin liturgisiin vaatteisiin. </a:t>
            </a:r>
            <a:endParaRPr lang="fi-FI" sz="1600" dirty="0"/>
          </a:p>
        </p:txBody>
      </p:sp>
      <p:pic>
        <p:nvPicPr>
          <p:cNvPr id="11266" name="Picture 2" descr="D:\KIRSI\Kuvitukset\Ullan nettisivut\Isä Miihkali\valmiit\IMG_00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7116" y="273050"/>
            <a:ext cx="3907618" cy="5853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EPITRAKIILIN SYMBOLIIKKA</a:t>
            </a:r>
            <a:br>
              <a:rPr lang="fi-FI" dirty="0" smtClean="0"/>
            </a:b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i-FI" dirty="0" smtClean="0"/>
          </a:p>
          <a:p>
            <a:r>
              <a:rPr lang="fi-FI" dirty="0" err="1" smtClean="0"/>
              <a:t>Epitrakiilissa</a:t>
            </a:r>
            <a:r>
              <a:rPr lang="fi-FI" dirty="0" smtClean="0"/>
              <a:t> on kuvattu kuusi ristiä edessä ja yksi takana niskassa. Ne kuvaavat mm. seitsemää sakramenttia. </a:t>
            </a:r>
          </a:p>
          <a:p>
            <a:endParaRPr lang="fi-FI" dirty="0" smtClean="0"/>
          </a:p>
          <a:p>
            <a:r>
              <a:rPr lang="fi-FI" dirty="0" err="1" smtClean="0"/>
              <a:t>Epitrakiili</a:t>
            </a:r>
            <a:r>
              <a:rPr lang="fi-FI" dirty="0" smtClean="0"/>
              <a:t> kuvaa pappeuden siunattua taakkaa ja Jumalan armoa, jota on runsaasti vuodatettu pappisvihkimyksen yhteydessä. </a:t>
            </a:r>
          </a:p>
          <a:p>
            <a:endParaRPr lang="fi-FI" dirty="0" smtClean="0"/>
          </a:p>
          <a:p>
            <a:r>
              <a:rPr lang="fi-FI" dirty="0" err="1" smtClean="0"/>
              <a:t>Epitrakiili</a:t>
            </a:r>
            <a:r>
              <a:rPr lang="fi-FI" dirty="0" smtClean="0"/>
              <a:t> on myös symboli mm. köydestä, jolla kaulasta sidottuna Kristus vietiin Pontius Pilatuksen eteen.</a:t>
            </a:r>
          </a:p>
          <a:p>
            <a:endParaRPr lang="fi-FI" dirty="0"/>
          </a:p>
        </p:txBody>
      </p:sp>
      <p:pic>
        <p:nvPicPr>
          <p:cNvPr id="12290" name="Picture 2" descr="D:\KIRSI\Kuvapankki nettiin\Vaatteet\IMG_01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9887" y="273050"/>
            <a:ext cx="3902075" cy="5853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2286000" y="908720"/>
            <a:ext cx="457200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200" b="1" i="1" dirty="0" smtClean="0"/>
              <a:t>RUKOUS EPITRAKIILIA PUETTAESSA</a:t>
            </a:r>
          </a:p>
          <a:p>
            <a:endParaRPr lang="fi-FI" sz="2400" i="1" dirty="0" smtClean="0"/>
          </a:p>
          <a:p>
            <a:r>
              <a:rPr lang="fi-FI" sz="2400" i="1" dirty="0" smtClean="0"/>
              <a:t>"Kiitetty olkoon Jumalamme, joka vuodattaa armonsa pappeihin, </a:t>
            </a:r>
            <a:r>
              <a:rPr lang="fi-FI" sz="2400" i="1" dirty="0" err="1" smtClean="0"/>
              <a:t>niinkuin</a:t>
            </a:r>
            <a:r>
              <a:rPr lang="fi-FI" sz="2400" i="1" dirty="0" smtClean="0"/>
              <a:t> kalliin öljyn, joka vuotaa partaan, </a:t>
            </a:r>
            <a:r>
              <a:rPr lang="fi-FI" sz="2400" i="1" dirty="0" err="1" smtClean="0"/>
              <a:t>Aaronin</a:t>
            </a:r>
            <a:r>
              <a:rPr lang="fi-FI" sz="2400" i="1" dirty="0" smtClean="0"/>
              <a:t> partaan, joka vuotaa hänen viittansa liepeille."</a:t>
            </a:r>
            <a:r>
              <a:rPr lang="fi-FI" sz="2400" dirty="0" smtClean="0"/>
              <a:t> (</a:t>
            </a:r>
            <a:r>
              <a:rPr lang="fi-FI" sz="2400" dirty="0" err="1" smtClean="0"/>
              <a:t>Ps</a:t>
            </a:r>
            <a:r>
              <a:rPr lang="fi-FI" sz="2400" dirty="0" smtClean="0"/>
              <a:t>. 133:2) </a:t>
            </a:r>
          </a:p>
          <a:p>
            <a:endParaRPr lang="fi-FI" sz="2400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VYÖ</a:t>
            </a:r>
            <a:br>
              <a:rPr lang="fi-FI" dirty="0" smtClean="0"/>
            </a:b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i-FI" sz="1600" dirty="0" smtClean="0"/>
              <a:t>Pappi pukee </a:t>
            </a:r>
            <a:r>
              <a:rPr lang="fi-FI" sz="1600" dirty="0" err="1" smtClean="0"/>
              <a:t>alusstikarin</a:t>
            </a:r>
            <a:r>
              <a:rPr lang="fi-FI" sz="1600" dirty="0" smtClean="0"/>
              <a:t> ja </a:t>
            </a:r>
            <a:r>
              <a:rPr lang="fi-FI" sz="1600" dirty="0" err="1" smtClean="0"/>
              <a:t>epitrakiilin</a:t>
            </a:r>
            <a:r>
              <a:rPr lang="fi-FI" sz="1600" dirty="0" smtClean="0"/>
              <a:t> päälle leveän </a:t>
            </a:r>
            <a:r>
              <a:rPr lang="fi-FI" sz="1600" b="1" dirty="0" smtClean="0"/>
              <a:t>vyön. </a:t>
            </a:r>
            <a:r>
              <a:rPr lang="fi-FI" sz="1600" dirty="0" smtClean="0"/>
              <a:t>Käytännön tarkoituksena on estää vaatteiden ”liehuminen”. </a:t>
            </a:r>
          </a:p>
          <a:p>
            <a:endParaRPr lang="fi-FI" sz="1600" dirty="0" smtClean="0"/>
          </a:p>
          <a:p>
            <a:r>
              <a:rPr lang="fi-FI" sz="1600" dirty="0" smtClean="0"/>
              <a:t>Vyö muistuttaa, että papin on oltava valmis palvelemaan Jumalaa. Vyö kuvaa voimaa, lujuutta, valtaa ja toimintavalmiutta. (</a:t>
            </a:r>
            <a:r>
              <a:rPr lang="fi-FI" sz="1600" dirty="0" err="1" smtClean="0"/>
              <a:t>Ps</a:t>
            </a:r>
            <a:r>
              <a:rPr lang="fi-FI" sz="1600" dirty="0" smtClean="0"/>
              <a:t>. 93:1)</a:t>
            </a:r>
          </a:p>
          <a:p>
            <a:endParaRPr lang="fi-FI" sz="1600" dirty="0" smtClean="0"/>
          </a:p>
          <a:p>
            <a:endParaRPr lang="fi-FI" dirty="0"/>
          </a:p>
        </p:txBody>
      </p:sp>
      <p:pic>
        <p:nvPicPr>
          <p:cNvPr id="13314" name="Picture 2" descr="D:\KIRSI\Kuvitukset\Ullan nettisivut\Isä Miihkali\valmiit\IMG_00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7116" y="273050"/>
            <a:ext cx="3907618" cy="5853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RUKOUS PUETTAESSA</a:t>
            </a:r>
            <a:br>
              <a:rPr lang="fi-FI" dirty="0" smtClean="0"/>
            </a:b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 sz="2000" i="1" dirty="0" smtClean="0"/>
              <a:t>"Kiitetty olkoon Jumala, joka minut voimalla vyöttää ja tekee tieni nuhteettomaksi alati, nyt ja aina ja iankaikkisesti."</a:t>
            </a:r>
            <a:endParaRPr lang="fi-FI" sz="2000" dirty="0" smtClean="0"/>
          </a:p>
          <a:p>
            <a:endParaRPr lang="fi-FI" dirty="0"/>
          </a:p>
        </p:txBody>
      </p:sp>
      <p:pic>
        <p:nvPicPr>
          <p:cNvPr id="14338" name="Picture 2" descr="D:\KIRSI\Kuvapankki nettiin\Vaatteet\IMG_01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1495690"/>
            <a:ext cx="5111750" cy="34078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KUVEVAATE</a:t>
            </a:r>
            <a:br>
              <a:rPr lang="fi-FI" dirty="0" smtClean="0"/>
            </a:b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fi-FI" sz="1600" dirty="0" smtClean="0"/>
              <a:t>Suomessa papit käyttävät heti vihkimyksensä jälkeen arvomerkkinä kuvevaatetta.</a:t>
            </a:r>
          </a:p>
          <a:p>
            <a:endParaRPr lang="fi-FI" sz="1600" dirty="0" smtClean="0"/>
          </a:p>
          <a:p>
            <a:r>
              <a:rPr lang="fi-FI" sz="1600" dirty="0" smtClean="0"/>
              <a:t>Venäjällä se on ensimmäinen papin saama huomionosoitus, eräänlainen hengellinen ansiomerkki.</a:t>
            </a:r>
          </a:p>
          <a:p>
            <a:endParaRPr lang="fi-FI" sz="1600" dirty="0" smtClean="0"/>
          </a:p>
          <a:p>
            <a:r>
              <a:rPr lang="fi-FI" sz="1600" dirty="0" smtClean="0"/>
              <a:t>Se on suorakaiteen muotoinen ja puetaan vasemman olkapään yli menevästä nauhasta oikealle kupeelle ikään kuin olkalaukun tapaan. </a:t>
            </a:r>
          </a:p>
          <a:p>
            <a:endParaRPr lang="fi-FI" sz="1600" dirty="0" smtClean="0"/>
          </a:p>
          <a:p>
            <a:r>
              <a:rPr lang="fi-FI" sz="1600" dirty="0" smtClean="0"/>
              <a:t>Kuvevaate kuvaa hengen miekkaa eli Jumalan sanaa, jolla pappi on varustettu.</a:t>
            </a:r>
            <a:endParaRPr lang="fi-FI" sz="1600" dirty="0"/>
          </a:p>
        </p:txBody>
      </p:sp>
      <p:pic>
        <p:nvPicPr>
          <p:cNvPr id="15362" name="Picture 2" descr="D:\KIRSI\Kuvitukset\Ullan nettisivut\Isä Miihkali\valmiit\IMG_00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7116" y="273050"/>
            <a:ext cx="3907618" cy="5853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EPIGONAATIO</a:t>
            </a:r>
            <a:br>
              <a:rPr lang="fi-FI" dirty="0" smtClean="0"/>
            </a:b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i-FI" sz="1800" b="1" dirty="0" err="1" smtClean="0"/>
              <a:t>Epigonaatio</a:t>
            </a:r>
            <a:r>
              <a:rPr lang="fi-FI" sz="1800" dirty="0" smtClean="0"/>
              <a:t> on muodoltaan vinoneliön muotoinen. </a:t>
            </a:r>
            <a:r>
              <a:rPr lang="fi-FI" sz="1800" dirty="0" err="1" smtClean="0"/>
              <a:t>Epigonaatio</a:t>
            </a:r>
            <a:r>
              <a:rPr lang="fi-FI" sz="1800" dirty="0" smtClean="0"/>
              <a:t> puetaan samalla tavalla kuin kuvevaate. </a:t>
            </a:r>
          </a:p>
          <a:p>
            <a:endParaRPr lang="fi-FI" sz="1800" dirty="0" smtClean="0"/>
          </a:p>
          <a:p>
            <a:r>
              <a:rPr lang="fi-FI" sz="1800" dirty="0" smtClean="0"/>
              <a:t>Alkuaan sitä saivat kantaa vain piispat, mutta nykyisin sen käyttöoikeus voidaan myöntää myös ansioituneelle papille.</a:t>
            </a:r>
          </a:p>
          <a:p>
            <a:endParaRPr lang="fi-FI" sz="1800" dirty="0" smtClean="0"/>
          </a:p>
          <a:p>
            <a:r>
              <a:rPr lang="fi-FI" sz="1800" dirty="0" err="1" smtClean="0"/>
              <a:t>Epigonaatiota</a:t>
            </a:r>
            <a:r>
              <a:rPr lang="fi-FI" sz="1800" dirty="0" smtClean="0"/>
              <a:t> ei käytetä samaan aikaan kuvevaatteen kanssa.</a:t>
            </a:r>
          </a:p>
          <a:p>
            <a:endParaRPr lang="fi-FI" sz="1800" dirty="0" smtClean="0"/>
          </a:p>
        </p:txBody>
      </p:sp>
      <p:pic>
        <p:nvPicPr>
          <p:cNvPr id="16386" name="Picture 2" descr="D:\KIRSI\Kuvitukset\Ullan nettisivut\Isä Miihkali\valmiit\IMG_00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7116" y="273050"/>
            <a:ext cx="3907618" cy="5853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 sz="1800" dirty="0" err="1" smtClean="0"/>
              <a:t>Epigonaatio</a:t>
            </a:r>
            <a:r>
              <a:rPr lang="fi-FI" sz="1800" dirty="0" smtClean="0"/>
              <a:t> kuvaa hengen miekkaa ja pellavaliinaa, jolla Kristus kuivasi opetuslastensa jalat pestyään ne.</a:t>
            </a:r>
          </a:p>
          <a:p>
            <a:endParaRPr lang="fi-FI" sz="1800" dirty="0" smtClean="0"/>
          </a:p>
          <a:p>
            <a:endParaRPr lang="fi-FI" sz="1800" dirty="0" smtClean="0"/>
          </a:p>
          <a:p>
            <a:endParaRPr lang="fi-FI" dirty="0" smtClean="0"/>
          </a:p>
          <a:p>
            <a:endParaRPr lang="fi-FI" dirty="0"/>
          </a:p>
        </p:txBody>
      </p:sp>
      <p:pic>
        <p:nvPicPr>
          <p:cNvPr id="17410" name="Picture 2" descr="D:\KIRSI\Kuvapankki nettiin\Vaatteet\IMG_01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9887" y="273050"/>
            <a:ext cx="3902075" cy="5853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VIITTA</a:t>
            </a:r>
            <a:br>
              <a:rPr lang="fi-FI" dirty="0" smtClean="0"/>
            </a:b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i-FI" sz="1600" b="1" dirty="0" smtClean="0"/>
              <a:t>Viitta</a:t>
            </a:r>
            <a:r>
              <a:rPr lang="fi-FI" sz="1600" dirty="0" smtClean="0"/>
              <a:t> on papistoon tai alipapistoon sekä luostariin kuuluvien henkilöiden perusvaate.</a:t>
            </a:r>
          </a:p>
          <a:p>
            <a:endParaRPr lang="fi-FI" sz="1600" dirty="0" smtClean="0"/>
          </a:p>
          <a:p>
            <a:r>
              <a:rPr lang="fi-FI" sz="1600" dirty="0" smtClean="0"/>
              <a:t>Viitta on yleensä musta, mutta voi olla muunkin värinen, kuten harmaa tai tumman sininen.</a:t>
            </a:r>
          </a:p>
          <a:p>
            <a:endParaRPr lang="fi-FI" sz="1600" dirty="0" smtClean="0"/>
          </a:p>
          <a:p>
            <a:r>
              <a:rPr lang="fi-FI" sz="1600" dirty="0" smtClean="0"/>
              <a:t>Jumalanpalveluksissa viitta ei juuri näy, sillä se jää jumalanpalveluspukujen alle.</a:t>
            </a:r>
            <a:endParaRPr lang="fi-FI" sz="1600" dirty="0"/>
          </a:p>
        </p:txBody>
      </p:sp>
      <p:pic>
        <p:nvPicPr>
          <p:cNvPr id="10242" name="Picture 2" descr="D:\KIRSI\Kuvitukset\Ullan nettisivut\Isä Miihkali\valmiit\IMG_00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7116" y="273050"/>
            <a:ext cx="3907618" cy="5853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FELONI</a:t>
            </a:r>
            <a:br>
              <a:rPr lang="fi-FI" dirty="0" smtClean="0"/>
            </a:b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i-FI" sz="1800" dirty="0" smtClean="0"/>
              <a:t>Päällimmäiseksi pappi pukee </a:t>
            </a:r>
            <a:r>
              <a:rPr lang="fi-FI" sz="1800" b="1" dirty="0" err="1" smtClean="0"/>
              <a:t>felonin</a:t>
            </a:r>
            <a:r>
              <a:rPr lang="fi-FI" sz="1800" b="1" dirty="0" smtClean="0"/>
              <a:t>.</a:t>
            </a:r>
            <a:r>
              <a:rPr lang="fi-FI" sz="1800" dirty="0" smtClean="0"/>
              <a:t> Se on leveä hihaton viitta, jossa on selässä risti. </a:t>
            </a:r>
          </a:p>
          <a:p>
            <a:endParaRPr lang="fi-FI" sz="1800" dirty="0" smtClean="0"/>
          </a:p>
          <a:p>
            <a:r>
              <a:rPr lang="fi-FI" sz="1800" dirty="0" err="1" smtClean="0"/>
              <a:t>Feloni</a:t>
            </a:r>
            <a:r>
              <a:rPr lang="fi-FI" sz="1800" dirty="0" smtClean="0"/>
              <a:t> kuvaa viittaa, johon sotilaat pukivat Kristuksen pilkatakseen häntä. </a:t>
            </a:r>
            <a:r>
              <a:rPr lang="fi-FI" sz="1800" dirty="0" err="1" smtClean="0"/>
              <a:t>Felonia</a:t>
            </a:r>
            <a:r>
              <a:rPr lang="fi-FI" sz="1800" dirty="0" smtClean="0"/>
              <a:t> kutsutaan myös vanhurskauden haarniskaksi. </a:t>
            </a:r>
            <a:endParaRPr lang="fi-FI" sz="1800" dirty="0"/>
          </a:p>
        </p:txBody>
      </p:sp>
      <p:pic>
        <p:nvPicPr>
          <p:cNvPr id="18434" name="Picture 2" descr="D:\KIRSI\Kuvitukset\Ullan nettisivut\Isä Miihkali\valmiit\IMG_00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7116" y="273050"/>
            <a:ext cx="3907618" cy="5853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RUKOUS</a:t>
            </a:r>
            <a:br>
              <a:rPr lang="fi-FI" dirty="0" smtClean="0"/>
            </a:br>
            <a:r>
              <a:rPr lang="fi-FI" dirty="0" smtClean="0"/>
              <a:t>PUETTAESSA:</a:t>
            </a:r>
            <a:br>
              <a:rPr lang="fi-FI" dirty="0" smtClean="0"/>
            </a:b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 sz="1800" i="1" dirty="0" smtClean="0"/>
              <a:t>"Sinun pappisi, oi Herra, pukeutukoot vanhurskauteen ja Sinun hurskaasi riemuitkoon alati, nyt ja aina ja iankaikkisesti. </a:t>
            </a:r>
            <a:r>
              <a:rPr lang="fi-FI" sz="1800" i="1" dirty="0" err="1" smtClean="0"/>
              <a:t>Amen</a:t>
            </a:r>
            <a:r>
              <a:rPr lang="fi-FI" sz="1800" i="1" dirty="0" smtClean="0"/>
              <a:t>."</a:t>
            </a:r>
            <a:r>
              <a:rPr lang="fi-FI" sz="1800" dirty="0" smtClean="0"/>
              <a:t> </a:t>
            </a:r>
          </a:p>
          <a:p>
            <a:endParaRPr lang="fi-FI" dirty="0"/>
          </a:p>
        </p:txBody>
      </p:sp>
      <p:pic>
        <p:nvPicPr>
          <p:cNvPr id="19458" name="Picture 2" descr="C:\Users\Kirsi\Desktop\Ortoboxi keskeneräiset\Papin vaatteet 2\feloni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2914" y="764704"/>
            <a:ext cx="4851066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KAULARISTI</a:t>
            </a:r>
            <a:br>
              <a:rPr lang="fi-FI" dirty="0" smtClean="0"/>
            </a:b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i-FI" sz="1800" dirty="0" smtClean="0"/>
              <a:t>Slaavilaisissa kulttuureissa papin jumalanpalveluspukuun kuuluu </a:t>
            </a:r>
            <a:r>
              <a:rPr lang="fi-FI" sz="1800" b="1" dirty="0" smtClean="0"/>
              <a:t>kaularisti</a:t>
            </a:r>
            <a:r>
              <a:rPr lang="fi-FI" sz="1800" dirty="0" smtClean="0"/>
              <a:t>. </a:t>
            </a:r>
          </a:p>
          <a:p>
            <a:endParaRPr lang="fi-FI" sz="1800" dirty="0" smtClean="0"/>
          </a:p>
          <a:p>
            <a:r>
              <a:rPr lang="fi-FI" sz="1800" dirty="0" smtClean="0"/>
              <a:t>Kreikkalaisvaikutteisissa kulttuureissa oikeus kantaa kaularistiä myönnetään ansioituneille papeille.</a:t>
            </a:r>
          </a:p>
          <a:p>
            <a:endParaRPr lang="fi-FI" sz="1800" dirty="0" smtClean="0"/>
          </a:p>
          <a:p>
            <a:r>
              <a:rPr lang="fi-FI" sz="1800" dirty="0" smtClean="0"/>
              <a:t>Papeille myönnetään yleensä joko hopeisen tai kultaisen kaularistin kanto-oikeus. </a:t>
            </a:r>
            <a:endParaRPr lang="fi-FI" sz="1800" dirty="0"/>
          </a:p>
        </p:txBody>
      </p:sp>
      <p:pic>
        <p:nvPicPr>
          <p:cNvPr id="20482" name="Picture 2" descr="D:\KIRSI\Kuvitukset\Ullan nettisivut\Isä Miihkali\valmiit\IMG_00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7116" y="273050"/>
            <a:ext cx="3907618" cy="5853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i-FI" sz="1800" dirty="0" smtClean="0"/>
              <a:t>Legendan mukaan Pietari Suuri kohtasi kadulla viittaan pukeutuneen henkilön, jolta hän pyysi siunausta. Tätä hän ei kuitenkaan saanut ja nolostuneena viittaan pukeutunut henkilö kertoi olevansa diakoni eikä pappi. </a:t>
            </a:r>
          </a:p>
          <a:p>
            <a:endParaRPr lang="fi-FI" sz="1800" dirty="0" smtClean="0"/>
          </a:p>
          <a:p>
            <a:r>
              <a:rPr lang="fi-FI" sz="1800" dirty="0" smtClean="0"/>
              <a:t>Tämän tapauksen vuoksi kerrotaan Pietarin määränneen papit kantamaan tunnusmerkkinä kaularistiä.</a:t>
            </a:r>
            <a:endParaRPr lang="fi-FI" sz="1800" dirty="0"/>
          </a:p>
        </p:txBody>
      </p:sp>
      <p:pic>
        <p:nvPicPr>
          <p:cNvPr id="21506" name="Picture 2" descr="D:\KIRSI\Kuvapankki nettiin\Liukupalapeliehdotelmia\IMG_72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6007" y="273050"/>
            <a:ext cx="4389835" cy="5853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PÄÄHINEET</a:t>
            </a:r>
            <a:br>
              <a:rPr lang="fi-FI" dirty="0" smtClean="0"/>
            </a:b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sz="1600" b="1" dirty="0" err="1" smtClean="0"/>
              <a:t>Skufia</a:t>
            </a:r>
            <a:r>
              <a:rPr lang="fi-FI" sz="1600" b="1" dirty="0" smtClean="0"/>
              <a:t> </a:t>
            </a:r>
            <a:r>
              <a:rPr lang="fi-FI" sz="1600" dirty="0" smtClean="0"/>
              <a:t>(</a:t>
            </a:r>
            <a:r>
              <a:rPr lang="fi-FI" sz="1600" dirty="0" err="1" smtClean="0"/>
              <a:t>ylh.vas</a:t>
            </a:r>
            <a:r>
              <a:rPr lang="fi-FI" sz="1600" dirty="0" smtClean="0"/>
              <a:t>.)on papiston käyttämä päähine, jota käytetään myös luostareissa. Se on yleensä väriltään musta, lieritön pehmeä päähine. </a:t>
            </a:r>
          </a:p>
          <a:p>
            <a:endParaRPr lang="fi-FI" sz="1600" dirty="0" smtClean="0"/>
          </a:p>
          <a:p>
            <a:r>
              <a:rPr lang="fi-FI" sz="1600" b="1" dirty="0" err="1" smtClean="0"/>
              <a:t>Kamilavka</a:t>
            </a:r>
            <a:r>
              <a:rPr lang="fi-FI" sz="1600" dirty="0" smtClean="0"/>
              <a:t> on sylinterin muotoinen päähine, jota käyttävät munkit, papit ja piispat. </a:t>
            </a:r>
            <a:r>
              <a:rPr lang="fi-FI" sz="1600" dirty="0" err="1" smtClean="0"/>
              <a:t>Kamilavkaa</a:t>
            </a:r>
            <a:r>
              <a:rPr lang="fi-FI" sz="1600" dirty="0" smtClean="0"/>
              <a:t>, jossa on huntu, kutsutaan </a:t>
            </a:r>
            <a:r>
              <a:rPr lang="fi-FI" sz="1600" b="1" dirty="0" err="1" smtClean="0"/>
              <a:t>klobukiksi</a:t>
            </a:r>
            <a:r>
              <a:rPr lang="fi-FI" sz="1600" dirty="0" smtClean="0"/>
              <a:t>. (</a:t>
            </a:r>
            <a:r>
              <a:rPr lang="fi-FI" sz="1600" dirty="0" err="1" smtClean="0"/>
              <a:t>ylh.oik</a:t>
            </a:r>
            <a:r>
              <a:rPr lang="fi-FI" sz="1600" dirty="0" smtClean="0"/>
              <a:t>.)</a:t>
            </a:r>
          </a:p>
          <a:p>
            <a:r>
              <a:rPr lang="fi-FI" sz="1600" dirty="0" smtClean="0"/>
              <a:t>Kreikkalaisessa perinteessä käytetään </a:t>
            </a:r>
            <a:r>
              <a:rPr lang="fi-FI" sz="1600" dirty="0" err="1" smtClean="0"/>
              <a:t>kamilavkaa</a:t>
            </a:r>
            <a:r>
              <a:rPr lang="fi-FI" sz="1600" dirty="0" smtClean="0"/>
              <a:t>, (</a:t>
            </a:r>
            <a:r>
              <a:rPr lang="fi-FI" sz="1600" dirty="0" err="1" smtClean="0"/>
              <a:t>alh.vas</a:t>
            </a:r>
            <a:r>
              <a:rPr lang="fi-FI" sz="1600" dirty="0" smtClean="0"/>
              <a:t>.) jossa on noin parin sentin levyinen reunus päähineen yläosassa. </a:t>
            </a:r>
          </a:p>
          <a:p>
            <a:endParaRPr lang="fi-FI" sz="1600" dirty="0" smtClean="0"/>
          </a:p>
          <a:p>
            <a:r>
              <a:rPr lang="fi-FI" sz="1600" dirty="0" smtClean="0"/>
              <a:t>Venäläisessä </a:t>
            </a:r>
            <a:r>
              <a:rPr lang="fi-FI" sz="1600" dirty="0" err="1" smtClean="0"/>
              <a:t>kamilavkassa</a:t>
            </a:r>
            <a:r>
              <a:rPr lang="fi-FI" sz="1600" dirty="0" smtClean="0"/>
              <a:t> ei ole reunusta vaan päähine on kokonaan sylinterin muotoinen, yläosastaan hieman laajeneva. (</a:t>
            </a:r>
            <a:r>
              <a:rPr lang="fi-FI" sz="1600" dirty="0" err="1" smtClean="0"/>
              <a:t>alh.oik</a:t>
            </a:r>
            <a:r>
              <a:rPr lang="fi-FI" sz="1600" dirty="0" smtClean="0"/>
              <a:t>.)</a:t>
            </a:r>
          </a:p>
          <a:p>
            <a:endParaRPr lang="fi-FI" dirty="0"/>
          </a:p>
        </p:txBody>
      </p:sp>
      <p:pic>
        <p:nvPicPr>
          <p:cNvPr id="22531" name="Picture 3" descr="D:\KIRSI\Kuvitukset\Ullan nettisivut\Esineet\Kamilavka_v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3717032"/>
            <a:ext cx="2083115" cy="2605038"/>
          </a:xfrm>
          <a:prstGeom prst="rect">
            <a:avLst/>
          </a:prstGeom>
          <a:noFill/>
        </p:spPr>
      </p:pic>
      <p:pic>
        <p:nvPicPr>
          <p:cNvPr id="22532" name="Picture 4" descr="D:\KIRSI\Kuvitukset\Ullan nettisivut\Esineet\kamilavka_kre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645024"/>
            <a:ext cx="2193179" cy="2742679"/>
          </a:xfrm>
          <a:prstGeom prst="rect">
            <a:avLst/>
          </a:prstGeom>
          <a:noFill/>
        </p:spPr>
      </p:pic>
      <p:pic>
        <p:nvPicPr>
          <p:cNvPr id="22533" name="Picture 5" descr="D:\KIRSI\Kuvitukset\Ullan nettisivut\Esineet\Skufia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548680"/>
            <a:ext cx="1828542" cy="2284597"/>
          </a:xfrm>
          <a:prstGeom prst="rect">
            <a:avLst/>
          </a:prstGeom>
          <a:noFill/>
        </p:spPr>
      </p:pic>
      <p:pic>
        <p:nvPicPr>
          <p:cNvPr id="22534" name="Picture 6" descr="D:\KIRSI\Kuvitukset\Ullan nettisivut\Esineet\Klobukk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76672"/>
            <a:ext cx="2884487" cy="36052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PIISPAN JUMALANPALVELUSPUKU</a:t>
            </a:r>
            <a:br>
              <a:rPr lang="fi-FI" dirty="0" smtClean="0"/>
            </a:b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fi-FI" sz="1600" dirty="0" smtClean="0"/>
              <a:t>Kuten papit, piispat käyttävät myös </a:t>
            </a:r>
          </a:p>
          <a:p>
            <a:r>
              <a:rPr lang="fi-FI" sz="1600" dirty="0" smtClean="0"/>
              <a:t>- viittaa</a:t>
            </a:r>
          </a:p>
          <a:p>
            <a:pPr>
              <a:buFontTx/>
              <a:buChar char="-"/>
            </a:pPr>
            <a:r>
              <a:rPr lang="fi-FI" sz="1600" dirty="0" smtClean="0"/>
              <a:t> </a:t>
            </a:r>
            <a:r>
              <a:rPr lang="fi-FI" sz="1600" dirty="0" err="1" smtClean="0"/>
              <a:t>alusstikaria</a:t>
            </a:r>
            <a:r>
              <a:rPr lang="fi-FI" sz="1600" dirty="0" smtClean="0"/>
              <a:t> </a:t>
            </a:r>
          </a:p>
          <a:p>
            <a:pPr>
              <a:buFontTx/>
              <a:buChar char="-"/>
            </a:pPr>
            <a:r>
              <a:rPr lang="fi-FI" sz="1600" dirty="0" smtClean="0"/>
              <a:t> </a:t>
            </a:r>
            <a:r>
              <a:rPr lang="fi-FI" sz="1600" dirty="0" err="1" smtClean="0"/>
              <a:t>epitrakiilia</a:t>
            </a:r>
            <a:endParaRPr lang="fi-FI" sz="1600" dirty="0" smtClean="0"/>
          </a:p>
          <a:p>
            <a:pPr>
              <a:buFontTx/>
              <a:buChar char="-"/>
            </a:pPr>
            <a:r>
              <a:rPr lang="fi-FI" sz="1600" dirty="0" smtClean="0"/>
              <a:t> vyötä</a:t>
            </a:r>
          </a:p>
          <a:p>
            <a:pPr>
              <a:buFontTx/>
              <a:buChar char="-"/>
            </a:pPr>
            <a:r>
              <a:rPr lang="fi-FI" sz="1600" dirty="0" smtClean="0"/>
              <a:t> hihoja</a:t>
            </a:r>
          </a:p>
          <a:p>
            <a:pPr>
              <a:buFontTx/>
              <a:buChar char="-"/>
            </a:pPr>
            <a:r>
              <a:rPr lang="fi-FI" sz="1600" dirty="0" smtClean="0"/>
              <a:t> </a:t>
            </a:r>
            <a:r>
              <a:rPr lang="fi-FI" sz="1600" dirty="0" err="1" smtClean="0"/>
              <a:t>epigonaatiota</a:t>
            </a:r>
            <a:endParaRPr lang="fi-FI" sz="1600" dirty="0" smtClean="0"/>
          </a:p>
          <a:p>
            <a:endParaRPr lang="fi-FI" sz="1600" dirty="0" smtClean="0"/>
          </a:p>
          <a:p>
            <a:r>
              <a:rPr lang="fi-FI" sz="1600" dirty="0" smtClean="0"/>
              <a:t>Piispojen jumalanpalveluspukuihin kuuluu lisäksi monia muita tekstiilejä. </a:t>
            </a:r>
          </a:p>
          <a:p>
            <a:endParaRPr lang="fi-FI" sz="1600" dirty="0" smtClean="0"/>
          </a:p>
          <a:p>
            <a:r>
              <a:rPr lang="fi-FI" sz="1600" dirty="0" smtClean="0"/>
              <a:t>Osa niistä on monimutkaisia pukea, minkä takia piispa puetaan alipapiston ja </a:t>
            </a:r>
            <a:r>
              <a:rPr lang="fi-FI" sz="1600" dirty="0" err="1" smtClean="0"/>
              <a:t>ponomarien</a:t>
            </a:r>
            <a:r>
              <a:rPr lang="fi-FI" sz="1600" dirty="0" smtClean="0"/>
              <a:t> toimesta jumalanpalveluksen aikana. </a:t>
            </a:r>
          </a:p>
          <a:p>
            <a:endParaRPr lang="fi-FI" dirty="0" smtClean="0"/>
          </a:p>
        </p:txBody>
      </p:sp>
      <p:pic>
        <p:nvPicPr>
          <p:cNvPr id="23554" name="Picture 2" descr="D:\KIRSI\Kuvitukset\Ullan nettisivut\Esineet\alusviitt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692696"/>
            <a:ext cx="1901011" cy="2376264"/>
          </a:xfrm>
          <a:prstGeom prst="rect">
            <a:avLst/>
          </a:prstGeom>
          <a:noFill/>
        </p:spPr>
      </p:pic>
      <p:pic>
        <p:nvPicPr>
          <p:cNvPr id="23555" name="Picture 3" descr="D:\KIRSI\Kuvitukset\Ullan nettisivut\Esineet\epitrakiil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76672"/>
            <a:ext cx="2087813" cy="2610563"/>
          </a:xfrm>
          <a:prstGeom prst="rect">
            <a:avLst/>
          </a:prstGeom>
          <a:noFill/>
        </p:spPr>
      </p:pic>
      <p:pic>
        <p:nvPicPr>
          <p:cNvPr id="23556" name="Picture 4" descr="D:\KIRSI\Kuvitukset\Ullan nettisivut\Esineet\vy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4245426"/>
            <a:ext cx="2090853" cy="2612574"/>
          </a:xfrm>
          <a:prstGeom prst="rect">
            <a:avLst/>
          </a:prstGeom>
          <a:noFill/>
        </p:spPr>
      </p:pic>
      <p:pic>
        <p:nvPicPr>
          <p:cNvPr id="23557" name="Picture 5" descr="D:\KIRSI\Kuvitukset\Ullan nettisivut\Esineet\Hiha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3501008"/>
            <a:ext cx="2078652" cy="2597375"/>
          </a:xfrm>
          <a:prstGeom prst="rect">
            <a:avLst/>
          </a:prstGeom>
          <a:noFill/>
        </p:spPr>
      </p:pic>
      <p:pic>
        <p:nvPicPr>
          <p:cNvPr id="23559" name="Picture 7" descr="D:\KIRSI\Kuvitukset\Ullan nettisivut\Esineet\Epigonaati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1412776"/>
            <a:ext cx="1660014" cy="2076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PIISPAN ASUUN KUULUU MYÖS:</a:t>
            </a:r>
            <a:br>
              <a:rPr lang="fi-FI" dirty="0" smtClean="0"/>
            </a:b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fi-FI" dirty="0" smtClean="0"/>
          </a:p>
          <a:p>
            <a:pPr>
              <a:buFontTx/>
              <a:buChar char="-"/>
            </a:pPr>
            <a:r>
              <a:rPr lang="fi-FI" sz="1500" dirty="0" smtClean="0"/>
              <a:t> sauva</a:t>
            </a:r>
          </a:p>
          <a:p>
            <a:pPr>
              <a:buFontTx/>
              <a:buChar char="-"/>
            </a:pPr>
            <a:r>
              <a:rPr lang="fi-FI" sz="1500" dirty="0" smtClean="0"/>
              <a:t> </a:t>
            </a:r>
            <a:r>
              <a:rPr lang="fi-FI" sz="1500" dirty="0" err="1" smtClean="0"/>
              <a:t>sakkos</a:t>
            </a:r>
            <a:endParaRPr lang="fi-FI" sz="1500" dirty="0" smtClean="0"/>
          </a:p>
          <a:p>
            <a:pPr>
              <a:buFontTx/>
              <a:buChar char="-"/>
            </a:pPr>
            <a:r>
              <a:rPr lang="fi-FI" sz="1500" dirty="0" smtClean="0"/>
              <a:t> </a:t>
            </a:r>
            <a:r>
              <a:rPr lang="fi-FI" sz="1500" dirty="0" err="1" smtClean="0"/>
              <a:t>omofori</a:t>
            </a:r>
            <a:endParaRPr lang="fi-FI" sz="1500" dirty="0" smtClean="0"/>
          </a:p>
          <a:p>
            <a:pPr>
              <a:buFontTx/>
              <a:buChar char="-"/>
            </a:pPr>
            <a:r>
              <a:rPr lang="fi-FI" sz="1500" dirty="0" smtClean="0"/>
              <a:t> </a:t>
            </a:r>
            <a:r>
              <a:rPr lang="fi-FI" sz="1500" dirty="0" err="1" smtClean="0"/>
              <a:t>mitra</a:t>
            </a:r>
            <a:endParaRPr lang="fi-FI" sz="1500" dirty="0" smtClean="0"/>
          </a:p>
          <a:p>
            <a:r>
              <a:rPr lang="fi-FI" sz="1500" dirty="0" smtClean="0"/>
              <a:t>- </a:t>
            </a:r>
            <a:r>
              <a:rPr lang="fi-FI" sz="1500" dirty="0" err="1" smtClean="0"/>
              <a:t>panagia</a:t>
            </a:r>
            <a:r>
              <a:rPr lang="fi-FI" sz="1500" dirty="0" smtClean="0"/>
              <a:t> / risti</a:t>
            </a:r>
          </a:p>
          <a:p>
            <a:pPr>
              <a:buFontTx/>
              <a:buChar char="-"/>
            </a:pPr>
            <a:r>
              <a:rPr lang="fi-FI" sz="1500" dirty="0" smtClean="0"/>
              <a:t> </a:t>
            </a:r>
            <a:r>
              <a:rPr lang="fi-FI" sz="1500" dirty="0" err="1" smtClean="0"/>
              <a:t>mantia</a:t>
            </a:r>
            <a:endParaRPr lang="fi-FI" sz="1500" dirty="0" smtClean="0"/>
          </a:p>
          <a:p>
            <a:pPr>
              <a:buFontTx/>
              <a:buChar char="-"/>
            </a:pPr>
            <a:endParaRPr lang="fi-FI" sz="1500" dirty="0" smtClean="0"/>
          </a:p>
          <a:p>
            <a:endParaRPr lang="fi-FI" sz="1500" dirty="0" smtClean="0"/>
          </a:p>
          <a:p>
            <a:r>
              <a:rPr lang="fi-FI" sz="1500" dirty="0" smtClean="0"/>
              <a:t>Kuvassa on </a:t>
            </a:r>
            <a:r>
              <a:rPr lang="fi-FI" sz="1500" b="1" dirty="0" smtClean="0"/>
              <a:t>sauva. </a:t>
            </a:r>
            <a:r>
              <a:rPr lang="fi-FI" sz="1500" dirty="0" smtClean="0"/>
              <a:t>Sauva on koristeltu ja sen yläpäässä on risti ja käärmekuvio tai muu ornamentti. Sauva symboloi paimensauvaa, sillä piispa on koko kirkon paimen. Sauva voi olla puinen tai tehty metallista.</a:t>
            </a:r>
          </a:p>
          <a:p>
            <a:r>
              <a:rPr lang="fi-FI" sz="1500" dirty="0" smtClean="0"/>
              <a:t>Sauva on myös hengellisen vallan symboli. Tämän vallan apostolit saivat Kristukselta ja siirsivät sen kätten </a:t>
            </a:r>
            <a:r>
              <a:rPr lang="fi-FI" sz="1500" dirty="0" err="1" smtClean="0"/>
              <a:t>päällepanemisen</a:t>
            </a:r>
            <a:r>
              <a:rPr lang="fi-FI" sz="1500" dirty="0" smtClean="0"/>
              <a:t> kautta piispoille.</a:t>
            </a:r>
          </a:p>
          <a:p>
            <a:endParaRPr lang="fi-FI" sz="1500" dirty="0" smtClean="0"/>
          </a:p>
          <a:p>
            <a:r>
              <a:rPr lang="fi-FI" sz="1500" dirty="0" smtClean="0"/>
              <a:t>Sauva on mainittu useissa kohdissa Raamatussa.</a:t>
            </a:r>
          </a:p>
          <a:p>
            <a:endParaRPr lang="fi-FI" dirty="0" smtClean="0"/>
          </a:p>
          <a:p>
            <a:endParaRPr lang="fi-FI" dirty="0"/>
          </a:p>
        </p:txBody>
      </p:sp>
      <p:pic>
        <p:nvPicPr>
          <p:cNvPr id="24578" name="Picture 2" descr="D:\KIRSI\Kuvitukset\Ullan nettisivut\Esineet\piispan_sauv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764704"/>
            <a:ext cx="3387825" cy="4236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SAKKOS</a:t>
            </a:r>
            <a:br>
              <a:rPr lang="fi-FI" dirty="0" smtClean="0"/>
            </a:b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 dirty="0" smtClean="0"/>
              <a:t>Pappien pitämän </a:t>
            </a:r>
            <a:r>
              <a:rPr lang="fi-FI" dirty="0" err="1" smtClean="0"/>
              <a:t>felonin</a:t>
            </a:r>
            <a:r>
              <a:rPr lang="fi-FI" dirty="0" smtClean="0"/>
              <a:t> sijasta piispat käyttävät lyhythelmaista viittaa nimeltä </a:t>
            </a:r>
            <a:r>
              <a:rPr lang="fi-FI" b="1" dirty="0" err="1" smtClean="0"/>
              <a:t>sakkos</a:t>
            </a:r>
            <a:r>
              <a:rPr lang="fi-FI" dirty="0" smtClean="0"/>
              <a:t>. Se on nöyrtymisen ja katumuksen vaate, joka symboloi Kristuksen kärsimyksiä ja Jumalan armoa. </a:t>
            </a:r>
          </a:p>
          <a:p>
            <a:endParaRPr lang="fi-FI" dirty="0" smtClean="0"/>
          </a:p>
          <a:p>
            <a:r>
              <a:rPr lang="fi-FI" dirty="0" err="1" smtClean="0"/>
              <a:t>Sakkos</a:t>
            </a:r>
            <a:r>
              <a:rPr lang="fi-FI" dirty="0" smtClean="0"/>
              <a:t> on koristeltu kulkusilla. Ne symboloivat piispan puhumaa Jumalan sanaa. Alkuaan </a:t>
            </a:r>
            <a:r>
              <a:rPr lang="fi-FI" dirty="0" err="1" smtClean="0"/>
              <a:t>sakkos</a:t>
            </a:r>
            <a:r>
              <a:rPr lang="fi-FI" dirty="0" smtClean="0"/>
              <a:t> on ollut Bysantin hovin virkamiesten juhla-asu.</a:t>
            </a:r>
          </a:p>
          <a:p>
            <a:endParaRPr lang="fi-FI" dirty="0" smtClean="0"/>
          </a:p>
          <a:p>
            <a:r>
              <a:rPr lang="fi-FI" dirty="0" err="1" smtClean="0"/>
              <a:t>Sakkosta</a:t>
            </a:r>
            <a:r>
              <a:rPr lang="fi-FI" dirty="0" smtClean="0"/>
              <a:t> puettaessa rukoillaan (diakoni lausuu):</a:t>
            </a:r>
          </a:p>
          <a:p>
            <a:endParaRPr lang="fi-FI" dirty="0" smtClean="0"/>
          </a:p>
          <a:p>
            <a:r>
              <a:rPr lang="fi-FI" i="1" dirty="0" smtClean="0"/>
              <a:t>"Sinun piispasi, oi Herra, pukeutukoot vanhurskauteen, ja Sinun hurskaasi riemuitkoot alati, nyt ja aina ja iankaikkisesti. </a:t>
            </a:r>
            <a:r>
              <a:rPr lang="fi-FI" i="1" dirty="0" err="1" smtClean="0"/>
              <a:t>Amen</a:t>
            </a:r>
            <a:r>
              <a:rPr lang="fi-FI" i="1" dirty="0" smtClean="0"/>
              <a:t>." </a:t>
            </a:r>
            <a:endParaRPr lang="fi-FI" dirty="0" smtClean="0"/>
          </a:p>
          <a:p>
            <a:endParaRPr lang="fi-FI" dirty="0"/>
          </a:p>
        </p:txBody>
      </p:sp>
      <p:pic>
        <p:nvPicPr>
          <p:cNvPr id="25602" name="Picture 2" descr="D:\KIRSI\Kuvitukset\Ullan nettisivut\Esineet\sakko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764704"/>
            <a:ext cx="4285050" cy="53548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OMOFORI</a:t>
            </a:r>
            <a:br>
              <a:rPr lang="fi-FI" dirty="0" smtClean="0"/>
            </a:b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fi-FI" b="1" dirty="0" err="1" smtClean="0"/>
              <a:t>Omofori</a:t>
            </a:r>
            <a:r>
              <a:rPr lang="fi-FI" dirty="0" smtClean="0"/>
              <a:t> on piispan tunnus.</a:t>
            </a:r>
          </a:p>
          <a:p>
            <a:endParaRPr lang="fi-FI" dirty="0" smtClean="0"/>
          </a:p>
          <a:p>
            <a:r>
              <a:rPr lang="fi-FI" dirty="0" err="1" smtClean="0"/>
              <a:t>Omofori</a:t>
            </a:r>
            <a:r>
              <a:rPr lang="fi-FI" dirty="0" smtClean="0"/>
              <a:t> on kadonneen lampaan vertauskuva. Se muistuttaa kaikkia siitä, kun Kristus - Hyvä Paimen - otti harteilleen kadonneen lampaan. </a:t>
            </a:r>
          </a:p>
          <a:p>
            <a:endParaRPr lang="fi-FI" dirty="0" smtClean="0"/>
          </a:p>
          <a:p>
            <a:r>
              <a:rPr lang="fi-FI" dirty="0" err="1" smtClean="0"/>
              <a:t>Omoforia</a:t>
            </a:r>
            <a:r>
              <a:rPr lang="fi-FI" dirty="0" smtClean="0"/>
              <a:t> puettaessa luetaan rukous: </a:t>
            </a:r>
            <a:r>
              <a:rPr lang="fi-FI" i="1" dirty="0" smtClean="0"/>
              <a:t>"Sinä, Kristus, otit kantaaksesi kadonneen ihmisluonnon ja taivaaseen astuessasi palautit sen Jumalan ja Isän luo alati, nyt ja aina ja iankaikkisesti."</a:t>
            </a:r>
            <a:endParaRPr lang="fi-FI" dirty="0" smtClean="0"/>
          </a:p>
          <a:p>
            <a:endParaRPr lang="fi-FI" dirty="0" smtClean="0"/>
          </a:p>
          <a:p>
            <a:r>
              <a:rPr lang="fi-FI" dirty="0" smtClean="0"/>
              <a:t>Piispa pitää </a:t>
            </a:r>
            <a:r>
              <a:rPr lang="fi-FI" dirty="0" err="1" smtClean="0"/>
              <a:t>omoforia</a:t>
            </a:r>
            <a:r>
              <a:rPr lang="fi-FI" dirty="0" smtClean="0"/>
              <a:t> muiden liturgisten vaatteiden päällä hartioillaan kaikissa jumalanpalveluksissa. </a:t>
            </a:r>
          </a:p>
          <a:p>
            <a:endParaRPr lang="fi-FI" dirty="0" smtClean="0"/>
          </a:p>
          <a:p>
            <a:r>
              <a:rPr lang="fi-FI" dirty="0" err="1" smtClean="0"/>
              <a:t>Omoforeja</a:t>
            </a:r>
            <a:r>
              <a:rPr lang="fi-FI" dirty="0" smtClean="0"/>
              <a:t> on olemassa suuri </a:t>
            </a:r>
            <a:r>
              <a:rPr lang="fi-FI" dirty="0" err="1" smtClean="0"/>
              <a:t>omofori</a:t>
            </a:r>
            <a:r>
              <a:rPr lang="fi-FI" dirty="0" smtClean="0"/>
              <a:t> ja pieni </a:t>
            </a:r>
            <a:r>
              <a:rPr lang="fi-FI" dirty="0" err="1" smtClean="0"/>
              <a:t>omofori</a:t>
            </a:r>
            <a:r>
              <a:rPr lang="fi-FI" dirty="0" smtClean="0"/>
              <a:t> ja niitä käytetään jumalanpalveluksen eri osissa.</a:t>
            </a:r>
          </a:p>
          <a:p>
            <a:r>
              <a:rPr lang="fi-FI" dirty="0" smtClean="0"/>
              <a:t>Kuvassa on suuri </a:t>
            </a:r>
            <a:r>
              <a:rPr lang="fi-FI" dirty="0" err="1" smtClean="0"/>
              <a:t>omofori</a:t>
            </a:r>
            <a:r>
              <a:rPr lang="fi-FI" dirty="0" smtClean="0"/>
              <a:t>.</a:t>
            </a:r>
          </a:p>
          <a:p>
            <a:endParaRPr lang="fi-FI" dirty="0"/>
          </a:p>
        </p:txBody>
      </p:sp>
      <p:pic>
        <p:nvPicPr>
          <p:cNvPr id="26626" name="Picture 2" descr="D:\KIRSI\Kuvitukset\Ullan nettisivut\Esineet\omofor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5975" y="476672"/>
            <a:ext cx="4493297" cy="56166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MITRA</a:t>
            </a:r>
            <a:br>
              <a:rPr lang="fi-FI" dirty="0" smtClean="0"/>
            </a:b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i-FI" sz="1600" dirty="0" smtClean="0"/>
              <a:t>Päässään piispat pitävät </a:t>
            </a:r>
            <a:r>
              <a:rPr lang="fi-FI" sz="1600" b="1" dirty="0" err="1" smtClean="0"/>
              <a:t>mitraa</a:t>
            </a:r>
            <a:r>
              <a:rPr lang="fi-FI" sz="1600" b="1" dirty="0" smtClean="0"/>
              <a:t>. </a:t>
            </a:r>
            <a:r>
              <a:rPr lang="fi-FI" sz="1600" dirty="0" smtClean="0"/>
              <a:t>Se on melko kookas, kupumainen päähine, joka on koristeltu mm. ikoneilla. </a:t>
            </a:r>
          </a:p>
          <a:p>
            <a:endParaRPr lang="fi-FI" sz="1600" dirty="0" smtClean="0"/>
          </a:p>
          <a:p>
            <a:r>
              <a:rPr lang="fi-FI" sz="1600" dirty="0" smtClean="0"/>
              <a:t>Mitra symboloi mm. Kristuksen orjantappurakruunua. </a:t>
            </a:r>
          </a:p>
          <a:p>
            <a:endParaRPr lang="fi-FI" sz="1600" dirty="0" smtClean="0"/>
          </a:p>
          <a:p>
            <a:r>
              <a:rPr lang="fi-FI" sz="1600" dirty="0" smtClean="0"/>
              <a:t>Pukeutumisrukous:</a:t>
            </a:r>
          </a:p>
          <a:p>
            <a:endParaRPr lang="fi-FI" sz="1600" dirty="0" smtClean="0"/>
          </a:p>
          <a:p>
            <a:r>
              <a:rPr lang="fi-FI" sz="1600" i="1" dirty="0" smtClean="0"/>
              <a:t>"Herra panee päähäsi kultaisen kruunun. Sinä anoit Häneltä elämää, sen Hän sinulle antoi, iän pitkän, ainaisen, iankaikkisen.”</a:t>
            </a:r>
          </a:p>
          <a:p>
            <a:endParaRPr lang="fi-FI" sz="1600" i="1" dirty="0" smtClean="0"/>
          </a:p>
          <a:p>
            <a:r>
              <a:rPr lang="fi-FI" sz="1600" dirty="0" smtClean="0"/>
              <a:t>Päähineistä piispat käyttävät myös </a:t>
            </a:r>
            <a:r>
              <a:rPr lang="fi-FI" sz="1600" dirty="0" err="1" smtClean="0"/>
              <a:t>skufiaa</a:t>
            </a:r>
            <a:r>
              <a:rPr lang="fi-FI" sz="1600" dirty="0" smtClean="0"/>
              <a:t> ja </a:t>
            </a:r>
            <a:r>
              <a:rPr lang="fi-FI" sz="1600" dirty="0" err="1" smtClean="0"/>
              <a:t>klobukkia</a:t>
            </a:r>
            <a:r>
              <a:rPr lang="fi-FI" sz="1600" dirty="0" smtClean="0"/>
              <a:t>. </a:t>
            </a:r>
          </a:p>
          <a:p>
            <a:endParaRPr lang="fi-FI" dirty="0"/>
          </a:p>
        </p:txBody>
      </p:sp>
      <p:pic>
        <p:nvPicPr>
          <p:cNvPr id="27650" name="Picture 2" descr="D:\KIRSI\Kuvitukset\Ullan nettisivut\Esineet\Mitr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4838" y="646342"/>
            <a:ext cx="4297562" cy="53749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DIAKONI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i-FI" sz="2000" dirty="0" smtClean="0"/>
          </a:p>
          <a:p>
            <a:r>
              <a:rPr lang="fi-FI" sz="2000" dirty="0" smtClean="0"/>
              <a:t>Diakonin jumalanpalvelusasuun kuuluu kolme osaa: </a:t>
            </a:r>
          </a:p>
          <a:p>
            <a:endParaRPr lang="fi-FI" sz="2000" dirty="0" smtClean="0"/>
          </a:p>
          <a:p>
            <a:pPr>
              <a:buFontTx/>
              <a:buChar char="-"/>
            </a:pPr>
            <a:r>
              <a:rPr lang="fi-FI" sz="2000" dirty="0" smtClean="0"/>
              <a:t> </a:t>
            </a:r>
            <a:r>
              <a:rPr lang="fi-FI" sz="2000" dirty="0" err="1" smtClean="0"/>
              <a:t>stikari</a:t>
            </a:r>
            <a:endParaRPr lang="fi-FI" sz="2000" dirty="0" smtClean="0"/>
          </a:p>
          <a:p>
            <a:pPr>
              <a:buFontTx/>
              <a:buChar char="-"/>
            </a:pPr>
            <a:r>
              <a:rPr lang="fi-FI" sz="2000" dirty="0" smtClean="0"/>
              <a:t> hihat</a:t>
            </a:r>
          </a:p>
          <a:p>
            <a:pPr>
              <a:buFontTx/>
              <a:buChar char="-"/>
            </a:pPr>
            <a:r>
              <a:rPr lang="fi-FI" sz="2000" dirty="0"/>
              <a:t> </a:t>
            </a:r>
            <a:r>
              <a:rPr lang="fi-FI" sz="2000" dirty="0" err="1" smtClean="0"/>
              <a:t>orari</a:t>
            </a:r>
            <a:endParaRPr lang="fi-FI" sz="2000" dirty="0" smtClean="0"/>
          </a:p>
          <a:p>
            <a:pPr>
              <a:buFontTx/>
              <a:buChar char="-"/>
            </a:pPr>
            <a:endParaRPr lang="fi-FI" dirty="0"/>
          </a:p>
        </p:txBody>
      </p:sp>
      <p:pic>
        <p:nvPicPr>
          <p:cNvPr id="1026" name="Picture 2" descr="D:\KIRSI\Kuvitukset\Ullan nettisivut\Isä Miihkali\valmiit\IMG_00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7116" y="273050"/>
            <a:ext cx="3907618" cy="5853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PANAGIA</a:t>
            </a:r>
            <a:br>
              <a:rPr lang="fi-FI" dirty="0" smtClean="0"/>
            </a:b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Piispat käyttävät kaularistin sijasta palveluksissa </a:t>
            </a:r>
            <a:r>
              <a:rPr lang="fi-FI" b="1" dirty="0" err="1" smtClean="0"/>
              <a:t>panagiaa</a:t>
            </a:r>
            <a:r>
              <a:rPr lang="fi-FI" dirty="0" smtClean="0"/>
              <a:t>. Sana viittaa Jumalansynnyttäjään (</a:t>
            </a:r>
            <a:r>
              <a:rPr lang="fi-FI" i="1" dirty="0" err="1" smtClean="0"/>
              <a:t>Panagia</a:t>
            </a:r>
            <a:r>
              <a:rPr lang="fi-FI" dirty="0" smtClean="0"/>
              <a:t>). </a:t>
            </a:r>
          </a:p>
          <a:p>
            <a:endParaRPr lang="fi-FI" dirty="0" smtClean="0"/>
          </a:p>
          <a:p>
            <a:r>
              <a:rPr lang="fi-FI" dirty="0" smtClean="0"/>
              <a:t>Se on ikoni, johon on yleensä kuvattu Neitsyt Maria, Kristus tai joku pyhistä. Piispa kantaa kaulassaan </a:t>
            </a:r>
            <a:r>
              <a:rPr lang="fi-FI" dirty="0" err="1" smtClean="0"/>
              <a:t>panagiaa</a:t>
            </a:r>
            <a:r>
              <a:rPr lang="fi-FI" dirty="0" smtClean="0"/>
              <a:t> uskon sinettinä. </a:t>
            </a:r>
          </a:p>
          <a:p>
            <a:endParaRPr lang="fi-FI" dirty="0" smtClean="0"/>
          </a:p>
          <a:p>
            <a:r>
              <a:rPr lang="fi-FI" dirty="0" smtClean="0"/>
              <a:t>Arkkipiispalla </a:t>
            </a:r>
            <a:r>
              <a:rPr lang="fi-FI" dirty="0" err="1" smtClean="0"/>
              <a:t>panagioita</a:t>
            </a:r>
            <a:r>
              <a:rPr lang="fi-FI" dirty="0" smtClean="0"/>
              <a:t> on joskus kaulassaan useampiakin.</a:t>
            </a:r>
          </a:p>
          <a:p>
            <a:endParaRPr lang="fi-FI" dirty="0" smtClean="0"/>
          </a:p>
          <a:p>
            <a:r>
              <a:rPr lang="fi-FI" dirty="0" smtClean="0"/>
              <a:t>Pukeutumisrukous:</a:t>
            </a:r>
          </a:p>
          <a:p>
            <a:r>
              <a:rPr lang="fi-FI" i="1" dirty="0" smtClean="0"/>
              <a:t>"Jumala luo sinuun puhtaan sydämen ja uudistaa sisässäsi totuuden Hengen alati, nyt ja aina ja iankaikkisesti. </a:t>
            </a:r>
            <a:r>
              <a:rPr lang="fi-FI" i="1" dirty="0" err="1" smtClean="0"/>
              <a:t>Amen</a:t>
            </a:r>
            <a:r>
              <a:rPr lang="fi-FI" i="1" dirty="0" smtClean="0"/>
              <a:t>."</a:t>
            </a:r>
            <a:endParaRPr lang="fi-FI" dirty="0" smtClean="0"/>
          </a:p>
          <a:p>
            <a:endParaRPr lang="fi-FI" dirty="0"/>
          </a:p>
        </p:txBody>
      </p:sp>
      <p:pic>
        <p:nvPicPr>
          <p:cNvPr id="28674" name="Picture 2" descr="D:\KIRSI\Kuvitukset\Ullan nettisivut\Esineet\panagi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6398" y="908720"/>
            <a:ext cx="3917235" cy="48965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MANTIA</a:t>
            </a:r>
            <a:br>
              <a:rPr lang="fi-FI" dirty="0" smtClean="0"/>
            </a:b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fi-FI" sz="1800" dirty="0" err="1" smtClean="0"/>
              <a:t>Mantia</a:t>
            </a:r>
            <a:r>
              <a:rPr lang="fi-FI" sz="1800" dirty="0" smtClean="0"/>
              <a:t> (ven. </a:t>
            </a:r>
            <a:r>
              <a:rPr lang="fi-FI" sz="1800" dirty="0" err="1" smtClean="0"/>
              <a:t>мантия</a:t>
            </a:r>
            <a:r>
              <a:rPr lang="fi-FI" sz="1800" dirty="0" smtClean="0"/>
              <a:t>, kreik. </a:t>
            </a:r>
            <a:r>
              <a:rPr lang="fi-FI" sz="1800" dirty="0" err="1" smtClean="0"/>
              <a:t>μανδύας</a:t>
            </a:r>
            <a:r>
              <a:rPr lang="fi-FI" sz="1800" dirty="0" smtClean="0"/>
              <a:t>) on piispojen ja munkkien käyttämä pitkä päällysviitta, joka ulottuu maahan asti ja on laskostettu takaa. </a:t>
            </a:r>
          </a:p>
          <a:p>
            <a:endParaRPr lang="fi-FI" sz="1800" dirty="0" smtClean="0"/>
          </a:p>
          <a:p>
            <a:r>
              <a:rPr lang="fi-FI" sz="1800" dirty="0" err="1" smtClean="0"/>
              <a:t>Mantia</a:t>
            </a:r>
            <a:r>
              <a:rPr lang="fi-FI" sz="1800" dirty="0" smtClean="0"/>
              <a:t> symboloi enkelien siipiä ja laskokset Jumalan voimaa. Piispan </a:t>
            </a:r>
            <a:r>
              <a:rPr lang="fi-FI" sz="1800" dirty="0" err="1" smtClean="0"/>
              <a:t>mantia</a:t>
            </a:r>
            <a:r>
              <a:rPr lang="fi-FI" sz="1800" dirty="0" smtClean="0"/>
              <a:t> on auki edestä ja se on koristeltu kuvin ja kulkusin. </a:t>
            </a:r>
          </a:p>
          <a:p>
            <a:endParaRPr lang="fi-FI" sz="1800" dirty="0" smtClean="0"/>
          </a:p>
          <a:p>
            <a:r>
              <a:rPr lang="fi-FI" sz="1800" dirty="0" smtClean="0"/>
              <a:t>Munkin </a:t>
            </a:r>
            <a:r>
              <a:rPr lang="fi-FI" sz="1800" dirty="0" err="1" smtClean="0"/>
              <a:t>mantia</a:t>
            </a:r>
            <a:r>
              <a:rPr lang="fi-FI" sz="1800" dirty="0" smtClean="0"/>
              <a:t> on kiinni edestä ja on musta, eikä siinä ole koristeita.</a:t>
            </a:r>
          </a:p>
          <a:p>
            <a:r>
              <a:rPr lang="fi-FI" sz="1800" dirty="0" smtClean="0"/>
              <a:t>Kuva: </a:t>
            </a:r>
            <a:r>
              <a:rPr lang="fi-FI" sz="1800" dirty="0" err="1" smtClean="0"/>
              <a:t>ortodoksi.net</a:t>
            </a:r>
            <a:endParaRPr lang="fi-FI" sz="1800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340768"/>
            <a:ext cx="427053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LITURGISET VÄRIT</a:t>
            </a:r>
            <a:br>
              <a:rPr lang="fi-FI" dirty="0" smtClean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i-FI" sz="1600" dirty="0" smtClean="0"/>
              <a:t>Liturgisten tekstiilien, kuten jumalanpalveluspukujen väri vaihtuu kirkkovuoden juhlien ja paastoaikojen mukaan. </a:t>
            </a:r>
          </a:p>
          <a:p>
            <a:endParaRPr lang="fi-FI" sz="1600" dirty="0" smtClean="0"/>
          </a:p>
          <a:p>
            <a:r>
              <a:rPr lang="fi-FI" sz="1600" dirty="0" smtClean="0"/>
              <a:t>Yleisimpiä värejä ovat keltainen ja vihreä ja paastoaikoina violetti. Muutoin jumalanpalveluksissa käytettäviä värejä ovat esim.</a:t>
            </a:r>
          </a:p>
          <a:p>
            <a:pPr>
              <a:buFontTx/>
              <a:buChar char="-"/>
            </a:pPr>
            <a:r>
              <a:rPr lang="fi-FI" sz="1600" dirty="0" smtClean="0"/>
              <a:t> kulta (</a:t>
            </a:r>
            <a:r>
              <a:rPr lang="fi-FI" sz="1600" i="1" dirty="0" smtClean="0"/>
              <a:t>Kristuksen juhlissa</a:t>
            </a:r>
            <a:r>
              <a:rPr lang="fi-FI" sz="1600" dirty="0" smtClean="0"/>
              <a:t>)</a:t>
            </a:r>
          </a:p>
          <a:p>
            <a:pPr>
              <a:buFontTx/>
              <a:buChar char="-"/>
            </a:pPr>
            <a:r>
              <a:rPr lang="fi-FI" sz="1600" dirty="0" smtClean="0"/>
              <a:t> valkoinen (</a:t>
            </a:r>
            <a:r>
              <a:rPr lang="fi-FI" sz="1600" i="1" dirty="0" smtClean="0"/>
              <a:t>mm. kaste, hautaus , avioliitto</a:t>
            </a:r>
            <a:r>
              <a:rPr lang="fi-FI" sz="1600" dirty="0" smtClean="0"/>
              <a:t>), </a:t>
            </a:r>
          </a:p>
          <a:p>
            <a:pPr>
              <a:buFontTx/>
              <a:buChar char="-"/>
            </a:pPr>
            <a:r>
              <a:rPr lang="fi-FI" sz="1600" dirty="0" smtClean="0"/>
              <a:t> taivaansininen (</a:t>
            </a:r>
            <a:r>
              <a:rPr lang="fi-FI" sz="1600" i="1" dirty="0" smtClean="0"/>
              <a:t>Jumalansynnyttäjän juhlissa</a:t>
            </a:r>
            <a:r>
              <a:rPr lang="fi-FI" sz="1600" dirty="0" smtClean="0"/>
              <a:t>) </a:t>
            </a:r>
          </a:p>
          <a:p>
            <a:pPr>
              <a:buFontTx/>
              <a:buChar char="-"/>
            </a:pPr>
            <a:r>
              <a:rPr lang="fi-FI" sz="1600" dirty="0" smtClean="0"/>
              <a:t> punainen (</a:t>
            </a:r>
            <a:r>
              <a:rPr lang="fi-FI" sz="1600" i="1" dirty="0" smtClean="0"/>
              <a:t>mm. marttyyrien juhlissa</a:t>
            </a:r>
            <a:r>
              <a:rPr lang="fi-FI" sz="1600" dirty="0" smtClean="0"/>
              <a:t>).</a:t>
            </a:r>
          </a:p>
          <a:p>
            <a:endParaRPr lang="fi-FI" dirty="0"/>
          </a:p>
        </p:txBody>
      </p:sp>
      <p:pic>
        <p:nvPicPr>
          <p:cNvPr id="1026" name="Picture 2" descr="C:\Documents and Settings\Kirsi Vuomajoki\Työpöytä\alusviit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32656"/>
            <a:ext cx="2088232" cy="2610003"/>
          </a:xfrm>
          <a:prstGeom prst="rect">
            <a:avLst/>
          </a:prstGeom>
          <a:noFill/>
        </p:spPr>
      </p:pic>
      <p:pic>
        <p:nvPicPr>
          <p:cNvPr id="1027" name="Picture 3" descr="C:\Documents and Settings\Kirsi Vuomajoki\Työpöytä\felo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04664"/>
            <a:ext cx="2160151" cy="2700189"/>
          </a:xfrm>
          <a:prstGeom prst="rect">
            <a:avLst/>
          </a:prstGeom>
          <a:noFill/>
        </p:spPr>
      </p:pic>
      <p:pic>
        <p:nvPicPr>
          <p:cNvPr id="1028" name="Picture 4" descr="C:\Documents and Settings\Kirsi Vuomajoki\Työpöytä\IMG_01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501008"/>
            <a:ext cx="3600400" cy="24002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STIKARI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i-FI" sz="1600" dirty="0" err="1" smtClean="0"/>
              <a:t>Stikari</a:t>
            </a:r>
            <a:r>
              <a:rPr lang="fi-FI" sz="1600" dirty="0" smtClean="0"/>
              <a:t> on pitkä, hihallinen jumalanpalveluspuku. </a:t>
            </a:r>
          </a:p>
          <a:p>
            <a:endParaRPr lang="fi-FI" sz="1600" dirty="0" smtClean="0"/>
          </a:p>
          <a:p>
            <a:r>
              <a:rPr lang="fi-FI" sz="1600" dirty="0" smtClean="0"/>
              <a:t>Brokadikankaista </a:t>
            </a:r>
            <a:r>
              <a:rPr lang="fi-FI" sz="1600" dirty="0" err="1" smtClean="0"/>
              <a:t>stikaria</a:t>
            </a:r>
            <a:r>
              <a:rPr lang="fi-FI" sz="1600" dirty="0" smtClean="0"/>
              <a:t> käyttävät diakonit ja </a:t>
            </a:r>
            <a:r>
              <a:rPr lang="fi-FI" sz="1600" dirty="0" err="1" smtClean="0"/>
              <a:t>ponomarit</a:t>
            </a:r>
            <a:r>
              <a:rPr lang="fi-FI" sz="1600" dirty="0" smtClean="0"/>
              <a:t>.</a:t>
            </a:r>
          </a:p>
          <a:p>
            <a:endParaRPr lang="fi-FI" sz="1600" dirty="0" smtClean="0"/>
          </a:p>
          <a:p>
            <a:r>
              <a:rPr lang="fi-FI" sz="1600" dirty="0" smtClean="0"/>
              <a:t>Papit ja piispat käyttävät yleensä ns. </a:t>
            </a:r>
            <a:r>
              <a:rPr lang="fi-FI" sz="1600" dirty="0" err="1" smtClean="0"/>
              <a:t>alusstikaria</a:t>
            </a:r>
            <a:r>
              <a:rPr lang="fi-FI" sz="1600" dirty="0" smtClean="0"/>
              <a:t>, joka on valkoinen, yksinkertaisempi ja ohuempi. </a:t>
            </a:r>
          </a:p>
          <a:p>
            <a:endParaRPr lang="fi-FI" sz="1600" dirty="0" smtClean="0"/>
          </a:p>
          <a:p>
            <a:r>
              <a:rPr lang="fi-FI" sz="1600" dirty="0" err="1" smtClean="0"/>
              <a:t>Stikari</a:t>
            </a:r>
            <a:r>
              <a:rPr lang="fi-FI" sz="1600" dirty="0" smtClean="0"/>
              <a:t> symbolisoi enkelin asua ja tahrattomuutta, Kristuksen valkoista vaippaa ja kristityn kastepukua. </a:t>
            </a:r>
          </a:p>
          <a:p>
            <a:endParaRPr lang="fi-FI" dirty="0" smtClean="0"/>
          </a:p>
          <a:p>
            <a:endParaRPr lang="fi-FI" dirty="0"/>
          </a:p>
        </p:txBody>
      </p:sp>
      <p:pic>
        <p:nvPicPr>
          <p:cNvPr id="2050" name="Picture 2" descr="D:\KIRSI\Kuvapankki nettiin\Vaatteet\IMG_01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9887" y="273050"/>
            <a:ext cx="3902075" cy="5853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 sz="1800" dirty="0" err="1" smtClean="0"/>
              <a:t>Stikaria</a:t>
            </a:r>
            <a:r>
              <a:rPr lang="fi-FI" sz="1800" dirty="0" smtClean="0"/>
              <a:t> (kuten muitakin jumalanpalveluspukuja)päälle puettaessa luetaan tietty rukous. </a:t>
            </a:r>
          </a:p>
          <a:p>
            <a:endParaRPr lang="fi-FI" sz="1800" dirty="0" smtClean="0"/>
          </a:p>
          <a:p>
            <a:r>
              <a:rPr lang="fi-FI" sz="1800" dirty="0" err="1" smtClean="0"/>
              <a:t>Stikarin</a:t>
            </a:r>
            <a:r>
              <a:rPr lang="fi-FI" sz="1800" dirty="0" smtClean="0"/>
              <a:t> yhteydessä se on: </a:t>
            </a:r>
          </a:p>
          <a:p>
            <a:r>
              <a:rPr lang="fi-FI" sz="1800" i="1" dirty="0" smtClean="0"/>
              <a:t>"Minä iloitsen suuresti Herrassa, minun sieluni riemuitsee Jumalassani, sillä Hän pukee minun ylleni autuuden vaatteet ja verhoaa minut vanhurskauden viittaan. </a:t>
            </a:r>
            <a:r>
              <a:rPr lang="fi-FI" sz="1800" i="1" dirty="0" err="1" smtClean="0"/>
              <a:t>Yljän</a:t>
            </a:r>
            <a:r>
              <a:rPr lang="fi-FI" sz="1800" i="1" dirty="0" smtClean="0"/>
              <a:t> kaltaiseksi hän minut seppelöi ja niin kuin morsiamen, koristaa minut kauneudellaan."</a:t>
            </a:r>
            <a:r>
              <a:rPr lang="fi-FI" sz="1800" dirty="0" smtClean="0"/>
              <a:t> </a:t>
            </a:r>
          </a:p>
          <a:p>
            <a:endParaRPr lang="fi-FI" dirty="0"/>
          </a:p>
        </p:txBody>
      </p:sp>
      <p:pic>
        <p:nvPicPr>
          <p:cNvPr id="3074" name="Picture 2" descr="D:\KIRSI\Kuvapankki nettiin\Vaatteet\IMG_01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9887" y="273050"/>
            <a:ext cx="3902075" cy="5853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ORARI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i-FI" sz="1600" b="1" dirty="0" err="1" smtClean="0"/>
              <a:t>Orari</a:t>
            </a:r>
            <a:r>
              <a:rPr lang="fi-FI" sz="1600" dirty="0" smtClean="0"/>
              <a:t> (lat. </a:t>
            </a:r>
            <a:r>
              <a:rPr lang="fi-FI" sz="1600" i="1" dirty="0" err="1" smtClean="0"/>
              <a:t>orare</a:t>
            </a:r>
            <a:r>
              <a:rPr lang="fi-FI" sz="1600" dirty="0" smtClean="0"/>
              <a:t> 'rukoilla') on diakonin jumalanpalveluspukuun kuuluva tärkein tunnus, noin 3 metriä pitkä ja noin 10 cm leveä olkanauha, joka on koristeltu seitsemällä ristillä. </a:t>
            </a:r>
          </a:p>
          <a:p>
            <a:endParaRPr lang="fi-FI" sz="1600" dirty="0" smtClean="0"/>
          </a:p>
          <a:p>
            <a:r>
              <a:rPr lang="fi-FI" sz="1600" dirty="0" err="1" smtClean="0"/>
              <a:t>Orari</a:t>
            </a:r>
            <a:r>
              <a:rPr lang="fi-FI" sz="1600" dirty="0" smtClean="0"/>
              <a:t> kuvaa diakonin rukouksellista vastuuta ja Pyhän Hengen armoa. </a:t>
            </a:r>
          </a:p>
          <a:p>
            <a:endParaRPr lang="fi-FI" sz="1600" dirty="0" smtClean="0"/>
          </a:p>
          <a:p>
            <a:r>
              <a:rPr lang="fi-FI" sz="1600" dirty="0" smtClean="0"/>
              <a:t>Kaikilla pappeuden asteiden tunnuksena on nauha: diakonilla </a:t>
            </a:r>
            <a:r>
              <a:rPr lang="fi-FI" sz="1600" dirty="0" err="1" smtClean="0"/>
              <a:t>orari</a:t>
            </a:r>
            <a:r>
              <a:rPr lang="fi-FI" sz="1600" dirty="0" smtClean="0"/>
              <a:t>, papilla </a:t>
            </a:r>
            <a:r>
              <a:rPr lang="fi-FI" sz="1600" dirty="0" err="1" smtClean="0"/>
              <a:t>epitrakiili</a:t>
            </a:r>
            <a:r>
              <a:rPr lang="fi-FI" sz="1600" dirty="0" smtClean="0"/>
              <a:t> ja piispalla </a:t>
            </a:r>
            <a:r>
              <a:rPr lang="fi-FI" sz="1600" dirty="0" err="1" smtClean="0"/>
              <a:t>omofori</a:t>
            </a:r>
            <a:r>
              <a:rPr lang="fi-FI" sz="1600" dirty="0" smtClean="0"/>
              <a:t>. </a:t>
            </a:r>
          </a:p>
          <a:p>
            <a:endParaRPr lang="fi-FI" sz="1600" dirty="0" smtClean="0"/>
          </a:p>
          <a:p>
            <a:endParaRPr lang="fi-FI" dirty="0" smtClean="0"/>
          </a:p>
          <a:p>
            <a:endParaRPr lang="fi-FI" dirty="0"/>
          </a:p>
        </p:txBody>
      </p:sp>
      <p:pic>
        <p:nvPicPr>
          <p:cNvPr id="1026" name="Picture 2" descr="D:\KIRSI\Kuvapankki nettiin\Vaatteet\IMG_01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9887" y="273050"/>
            <a:ext cx="3902075" cy="5853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ORARIN KÄYTTÖ</a:t>
            </a:r>
            <a:br>
              <a:rPr lang="fi-FI" dirty="0" smtClean="0"/>
            </a:b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 dirty="0" smtClean="0"/>
              <a:t>Diakonilla </a:t>
            </a:r>
            <a:r>
              <a:rPr lang="fi-FI" dirty="0" err="1" smtClean="0"/>
              <a:t>orari</a:t>
            </a:r>
            <a:r>
              <a:rPr lang="fi-FI" dirty="0" smtClean="0"/>
              <a:t> kiinnitetään </a:t>
            </a:r>
            <a:r>
              <a:rPr lang="fi-FI" dirty="0" err="1" smtClean="0"/>
              <a:t>stikarin</a:t>
            </a:r>
            <a:r>
              <a:rPr lang="fi-FI" dirty="0" smtClean="0"/>
              <a:t> vasempaan olkapäähän napilla. Takaa </a:t>
            </a:r>
            <a:r>
              <a:rPr lang="fi-FI" dirty="0" err="1" smtClean="0"/>
              <a:t>orari</a:t>
            </a:r>
            <a:r>
              <a:rPr lang="fi-FI" dirty="0" smtClean="0"/>
              <a:t> riippuu alas, mutta edessä se on laskostettu vasemmalle käsivarrelle. </a:t>
            </a:r>
            <a:r>
              <a:rPr lang="fi-FI" dirty="0" err="1" smtClean="0"/>
              <a:t>Ekteniaa</a:t>
            </a:r>
            <a:r>
              <a:rPr lang="fi-FI" dirty="0" smtClean="0"/>
              <a:t> lausuessaan diakoni kohottaa oikealla kädellään </a:t>
            </a:r>
            <a:r>
              <a:rPr lang="fi-FI" dirty="0" err="1" smtClean="0"/>
              <a:t>oraria</a:t>
            </a:r>
            <a:r>
              <a:rPr lang="fi-FI" dirty="0" smtClean="0"/>
              <a:t> sivulle ylös rukouksen merkkinä. </a:t>
            </a:r>
            <a:r>
              <a:rPr lang="fi-FI" dirty="0" err="1" smtClean="0"/>
              <a:t>Ipodiakonit</a:t>
            </a:r>
            <a:r>
              <a:rPr lang="fi-FI" dirty="0" smtClean="0"/>
              <a:t> pukevat </a:t>
            </a:r>
            <a:r>
              <a:rPr lang="fi-FI" dirty="0" err="1" smtClean="0"/>
              <a:t>orarin</a:t>
            </a:r>
            <a:r>
              <a:rPr lang="fi-FI" dirty="0" smtClean="0"/>
              <a:t> ristinmuotoisesti rinnan yli.</a:t>
            </a:r>
          </a:p>
          <a:p>
            <a:endParaRPr lang="fi-FI" dirty="0" smtClean="0"/>
          </a:p>
          <a:p>
            <a:r>
              <a:rPr lang="fi-FI" dirty="0" smtClean="0"/>
              <a:t>Valmistautuessaan ehtoolliseen diakoni sitoo </a:t>
            </a:r>
            <a:r>
              <a:rPr lang="fi-FI" dirty="0" err="1" smtClean="0"/>
              <a:t>orarin</a:t>
            </a:r>
            <a:r>
              <a:rPr lang="fi-FI" dirty="0" smtClean="0"/>
              <a:t> vyötäisilleen niin, että selkään ja rinnan päälle muodostuu </a:t>
            </a:r>
            <a:r>
              <a:rPr lang="fi-FI" dirty="0" err="1" smtClean="0"/>
              <a:t>orarista</a:t>
            </a:r>
            <a:r>
              <a:rPr lang="fi-FI" dirty="0" smtClean="0"/>
              <a:t> X:n muotoinen risti.</a:t>
            </a:r>
          </a:p>
          <a:p>
            <a:endParaRPr lang="fi-FI" dirty="0" smtClean="0"/>
          </a:p>
          <a:p>
            <a:r>
              <a:rPr lang="fi-FI" dirty="0" err="1" smtClean="0"/>
              <a:t>Kierreorari</a:t>
            </a:r>
            <a:r>
              <a:rPr lang="fi-FI" dirty="0" smtClean="0"/>
              <a:t> on pidempi ja nimensä se on saanut siitä, että vasemmalle olkapäälle kiinnitetty </a:t>
            </a:r>
            <a:r>
              <a:rPr lang="fi-FI" dirty="0" err="1" smtClean="0"/>
              <a:t>orari</a:t>
            </a:r>
            <a:r>
              <a:rPr lang="fi-FI" dirty="0" smtClean="0"/>
              <a:t> kiertää oikean kyljen ympäri.</a:t>
            </a:r>
          </a:p>
          <a:p>
            <a:endParaRPr lang="fi-FI" dirty="0"/>
          </a:p>
        </p:txBody>
      </p:sp>
      <p:pic>
        <p:nvPicPr>
          <p:cNvPr id="4098" name="Picture 2" descr="D:\KIRSI\Kuvitukset\Ullan nettisivut\Isä Miihkali\valmiit\IMG_00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7116" y="273050"/>
            <a:ext cx="3907618" cy="5853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HIHAT</a:t>
            </a:r>
            <a:br>
              <a:rPr lang="fi-FI" dirty="0" smtClean="0"/>
            </a:b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i-FI" sz="1600" dirty="0" smtClean="0"/>
              <a:t/>
            </a:r>
            <a:br>
              <a:rPr lang="fi-FI" sz="1600" dirty="0" smtClean="0"/>
            </a:br>
            <a:r>
              <a:rPr lang="fi-FI" sz="1600" dirty="0" smtClean="0"/>
              <a:t>Alun perin </a:t>
            </a:r>
            <a:r>
              <a:rPr lang="fi-FI" sz="1600" dirty="0" err="1" smtClean="0"/>
              <a:t>stikareiden</a:t>
            </a:r>
            <a:r>
              <a:rPr lang="fi-FI" sz="1600" dirty="0" smtClean="0"/>
              <a:t> hihat olivat väljät ja sen vuoksi ne solmittiin kiinni erillisillä </a:t>
            </a:r>
            <a:r>
              <a:rPr lang="fi-FI" sz="1600" b="1" dirty="0" smtClean="0"/>
              <a:t>hihoilla.</a:t>
            </a:r>
          </a:p>
          <a:p>
            <a:endParaRPr lang="fi-FI" sz="1600" dirty="0" smtClean="0"/>
          </a:p>
          <a:p>
            <a:r>
              <a:rPr lang="fi-FI" sz="1600" dirty="0" smtClean="0"/>
              <a:t>Hihat kuvastavat siteitä, joilla Kristus oli sidottu, kun hän kohtasi Pontius Pilatuksen. Hihat symboloivat Jumalan luomisvoimaa.</a:t>
            </a:r>
          </a:p>
          <a:p>
            <a:endParaRPr lang="fi-FI" sz="1600" dirty="0" smtClean="0"/>
          </a:p>
          <a:p>
            <a:r>
              <a:rPr lang="fi-FI" sz="1600" dirty="0" smtClean="0"/>
              <a:t>Diakoneille, papeille ja piispoille hihat toimivat muistutuksena heidän toimittaessaan pyhiä mysteerioita, etteivät luottaisi omiin voimiinsa ,vaan pyytäisivät Jumalan apua. </a:t>
            </a:r>
          </a:p>
          <a:p>
            <a:endParaRPr lang="fi-FI" dirty="0" smtClean="0"/>
          </a:p>
          <a:p>
            <a:endParaRPr lang="fi-FI" dirty="0"/>
          </a:p>
        </p:txBody>
      </p:sp>
      <p:pic>
        <p:nvPicPr>
          <p:cNvPr id="7170" name="Picture 2" descr="D:\KIRSI\Kuvapankki nettiin\Vaatteet\IMG_01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1495690"/>
            <a:ext cx="5111750" cy="34078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1800" dirty="0" smtClean="0"/>
              <a:t>RUKOUKSET PUETTAESSA</a:t>
            </a:r>
            <a:r>
              <a:rPr lang="fi-FI" dirty="0" smtClean="0"/>
              <a:t/>
            </a:r>
            <a:br>
              <a:rPr lang="fi-FI" dirty="0" smtClean="0"/>
            </a:b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fi-FI" sz="1800" dirty="0" smtClean="0"/>
              <a:t>Oikean käden hihaa puettaessa rukoillaan:</a:t>
            </a:r>
          </a:p>
          <a:p>
            <a:r>
              <a:rPr lang="fi-FI" sz="1800" i="1" dirty="0" smtClean="0"/>
              <a:t>"Herra, Sinun oikea kätesi osoittautui voimalliseksi väkevyydessä. Herra, Sinun oikea kätesi on lyönyt vihollisen. Suuressa mahtavuudessasi olet Sinä kukistanut vihollisesi.”</a:t>
            </a:r>
          </a:p>
          <a:p>
            <a:endParaRPr lang="fi-FI" sz="1800" dirty="0" smtClean="0"/>
          </a:p>
          <a:p>
            <a:r>
              <a:rPr lang="fi-FI" sz="1800" dirty="0" smtClean="0"/>
              <a:t>Vasemman hihan kohdalla rukoillaan:</a:t>
            </a:r>
          </a:p>
          <a:p>
            <a:r>
              <a:rPr lang="fi-FI" sz="1800" i="1" dirty="0" smtClean="0"/>
              <a:t>"Sinun kätesi ovat minut tehneet ja valmistaneet. Anna minulle ymmärrys oppiakseni Sinun käskysi."</a:t>
            </a:r>
            <a:endParaRPr lang="fi-FI" sz="1800" dirty="0" smtClean="0"/>
          </a:p>
          <a:p>
            <a:endParaRPr lang="fi-FI" dirty="0"/>
          </a:p>
        </p:txBody>
      </p:sp>
      <p:pic>
        <p:nvPicPr>
          <p:cNvPr id="5123" name="Picture 3" descr="D:\KIRSI\Kuvitukset\Ullan nettisivut\Isä Miihkali\valmiit\IMG_00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7116" y="273050"/>
            <a:ext cx="3907618" cy="5853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</TotalTime>
  <Words>1474</Words>
  <Application>Microsoft Office PowerPoint</Application>
  <PresentationFormat>Näytössä katseltava diaesitys (4:3)</PresentationFormat>
  <Paragraphs>210</Paragraphs>
  <Slides>32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32</vt:i4>
      </vt:variant>
    </vt:vector>
  </HeadingPairs>
  <TitlesOfParts>
    <vt:vector size="33" baseType="lpstr">
      <vt:lpstr>Office-teema</vt:lpstr>
      <vt:lpstr>Diakonin, papin ja piispan liturgiset vaatteet</vt:lpstr>
      <vt:lpstr>VIITTA </vt:lpstr>
      <vt:lpstr>DIAKONI</vt:lpstr>
      <vt:lpstr>STIKARI</vt:lpstr>
      <vt:lpstr> </vt:lpstr>
      <vt:lpstr>ORARI</vt:lpstr>
      <vt:lpstr>ORARIN KÄYTTÖ </vt:lpstr>
      <vt:lpstr>HIHAT </vt:lpstr>
      <vt:lpstr>RUKOUKSET PUETTAESSA </vt:lpstr>
      <vt:lpstr>PAPIN ASUUN  KUULUVAT OSAT: </vt:lpstr>
      <vt:lpstr>ALUSSTIKARI</vt:lpstr>
      <vt:lpstr>EPITRAKIILI </vt:lpstr>
      <vt:lpstr>EPITRAKIILIN SYMBOLIIKKA </vt:lpstr>
      <vt:lpstr>Dia 14</vt:lpstr>
      <vt:lpstr>VYÖ </vt:lpstr>
      <vt:lpstr>RUKOUS PUETTAESSA </vt:lpstr>
      <vt:lpstr>KUVEVAATE </vt:lpstr>
      <vt:lpstr>EPIGONAATIO </vt:lpstr>
      <vt:lpstr> </vt:lpstr>
      <vt:lpstr>FELONI </vt:lpstr>
      <vt:lpstr>RUKOUS PUETTAESSA: </vt:lpstr>
      <vt:lpstr>KAULARISTI </vt:lpstr>
      <vt:lpstr> </vt:lpstr>
      <vt:lpstr>PÄÄHINEET </vt:lpstr>
      <vt:lpstr>PIISPAN JUMALANPALVELUSPUKU </vt:lpstr>
      <vt:lpstr>PIISPAN ASUUN KUULUU MYÖS: </vt:lpstr>
      <vt:lpstr>SAKKOS </vt:lpstr>
      <vt:lpstr>OMOFORI </vt:lpstr>
      <vt:lpstr>MITRA </vt:lpstr>
      <vt:lpstr>PANAGIA </vt:lpstr>
      <vt:lpstr>MANTIA </vt:lpstr>
      <vt:lpstr> LITURGISET VÄRIT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Diakonin ja papin liturgiset vaatteet</dc:title>
  <dc:creator>Kirsi Pajarinen</dc:creator>
  <cp:lastModifiedBy>Sami</cp:lastModifiedBy>
  <cp:revision>65</cp:revision>
  <dcterms:created xsi:type="dcterms:W3CDTF">2012-01-04T22:40:20Z</dcterms:created>
  <dcterms:modified xsi:type="dcterms:W3CDTF">2019-02-20T16:35:27Z</dcterms:modified>
</cp:coreProperties>
</file>