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59" r:id="rId10"/>
    <p:sldId id="265" r:id="rId11"/>
    <p:sldId id="266" r:id="rId12"/>
    <p:sldId id="267" r:id="rId13"/>
    <p:sldId id="260" r:id="rId14"/>
    <p:sldId id="261" r:id="rId15"/>
    <p:sldId id="262" r:id="rId16"/>
    <p:sldId id="274" r:id="rId17"/>
    <p:sldId id="263" r:id="rId18"/>
    <p:sldId id="268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B051-9895-4C20-98C9-6E600998C64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9CC9-6915-4B52-98A6-1D27F0ECEA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DB835-0F3D-4F1E-BC69-A51EA231DC41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440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828BC-57D5-49DC-BBF0-8DE82E95851A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1708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3FC60-C5FA-4C86-BEC7-BC9E97FF3BF9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780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E511-CA87-4D5E-B569-F068ADB15EEC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366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6704D-8635-46B6-999A-9CF025A36DCE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803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89CD8-466C-4C11-B28F-0BA31BC0F7FB}" type="slidenum">
              <a:rPr lang="fi-FI" altLang="fi-FI"/>
              <a:pPr/>
              <a:t>16</a:t>
            </a:fld>
            <a:endParaRPr lang="fi-FI" altLang="fi-FI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080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0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03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72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97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61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34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49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5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4824-2A1A-4787-80A9-9EB218E2C11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38D0-0B97-467D-9ADE-B9C85AA05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3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Eksogeeniset </a:t>
            </a:r>
            <a:r>
              <a:rPr lang="fi-FI" dirty="0"/>
              <a:t>tapahtumat (ulkosyntyiset </a:t>
            </a:r>
            <a:r>
              <a:rPr lang="fi-FI" dirty="0" smtClean="0"/>
              <a:t>tapahtumat)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Lähtökohtana rapautuminen</a:t>
            </a:r>
            <a:endParaRPr lang="fi-FI" dirty="0"/>
          </a:p>
          <a:p>
            <a:pPr lvl="0"/>
            <a:r>
              <a:rPr lang="fi-FI" dirty="0" smtClean="0"/>
              <a:t>energia </a:t>
            </a:r>
            <a:r>
              <a:rPr lang="fi-FI" dirty="0"/>
              <a:t>suoraan tai välillisesti peräisin Auringon </a:t>
            </a:r>
            <a:r>
              <a:rPr lang="fi-FI" dirty="0" smtClean="0"/>
              <a:t>säteilystä </a:t>
            </a:r>
            <a:r>
              <a:rPr lang="fi-FI" smtClean="0"/>
              <a:t>(+maan </a:t>
            </a:r>
            <a:r>
              <a:rPr lang="fi-FI" dirty="0" smtClean="0"/>
              <a:t>vetovoima)</a:t>
            </a:r>
          </a:p>
          <a:p>
            <a:pPr marL="514350" lvl="0" indent="-514350">
              <a:buAutoNum type="arabicPeriod"/>
            </a:pPr>
            <a:r>
              <a:rPr lang="fi-FI" dirty="0" smtClean="0"/>
              <a:t>Rapautuminen</a:t>
            </a:r>
            <a:endParaRPr lang="fi-FI" dirty="0"/>
          </a:p>
          <a:p>
            <a:pPr marL="0" lvl="0" indent="0">
              <a:buNone/>
            </a:pPr>
            <a:r>
              <a:rPr lang="fi-FI" sz="2800" dirty="0" smtClean="0"/>
              <a:t>a) mekaaninen </a:t>
            </a:r>
            <a:r>
              <a:rPr lang="fi-FI" sz="2800" dirty="0"/>
              <a:t>eli fysikaalinen rapautuminen</a:t>
            </a:r>
          </a:p>
          <a:p>
            <a:pPr marL="0" indent="0">
              <a:buNone/>
            </a:pPr>
            <a:r>
              <a:rPr lang="fi-FI" dirty="0"/>
              <a:t>1) </a:t>
            </a:r>
            <a:r>
              <a:rPr lang="fi-FI" dirty="0" smtClean="0"/>
              <a:t>lämpörapautuminen, tyypillistä aavikoilla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2) pakkasrapautuminen (vesi tai suolakiteet</a:t>
            </a:r>
            <a:r>
              <a:rPr lang="fi-FI" dirty="0" smtClean="0"/>
              <a:t>), mm. rakkakivikot Lapissa</a:t>
            </a:r>
          </a:p>
          <a:p>
            <a:pPr marL="0" indent="0">
              <a:buNone/>
            </a:pPr>
            <a:r>
              <a:rPr lang="fi-FI" dirty="0" smtClean="0"/>
              <a:t>=&gt; kemiallinen koostumus ei muutu, kiviaines murenee (sora </a:t>
            </a:r>
            <a:r>
              <a:rPr lang="fi-FI" dirty="0" err="1" smtClean="0"/>
              <a:t>ym</a:t>
            </a:r>
            <a:r>
              <a:rPr lang="fi-FI" dirty="0" smtClean="0"/>
              <a:t> pienempi kiviaines)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7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Maanvyöryjä</a:t>
            </a:r>
            <a:endParaRPr lang="fi-FI" dirty="0"/>
          </a:p>
        </p:txBody>
      </p:sp>
      <p:pic>
        <p:nvPicPr>
          <p:cNvPr id="2050" name="Picture 2" descr="https://upload.wikimedia.org/wikipedia/commons/thumb/7/73/ElSalvadorslide.jpg/250px-ElSalvadorsl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0" y="1351105"/>
            <a:ext cx="3843599" cy="51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maanvyÃ¶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19" y="2300749"/>
            <a:ext cx="6404426" cy="35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Kivivyöry + lumivyöry</a:t>
            </a:r>
            <a:endParaRPr lang="fi-FI" dirty="0"/>
          </a:p>
        </p:txBody>
      </p:sp>
      <p:pic>
        <p:nvPicPr>
          <p:cNvPr id="3074" name="Picture 2" descr="Kuvahaun tulos haulle kivivyÃ¶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89" y="179612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 haulle lumivyÃ¶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7561"/>
            <a:ext cx="5504631" cy="41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Mutavyöry</a:t>
            </a:r>
            <a:endParaRPr lang="fi-FI" dirty="0"/>
          </a:p>
        </p:txBody>
      </p:sp>
      <p:pic>
        <p:nvPicPr>
          <p:cNvPr id="4108" name="Picture 12" descr="Kuvahaun tulos haulle mutavyÃ¶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96" y="2002605"/>
            <a:ext cx="77214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4000" dirty="0" smtClean="0"/>
              <a:t>3.Eroosiovoimat</a:t>
            </a:r>
            <a:endParaRPr lang="fi-FI" sz="4000" dirty="0"/>
          </a:p>
          <a:p>
            <a:pPr marL="457200" lvl="1" indent="0">
              <a:buNone/>
            </a:pPr>
            <a:r>
              <a:rPr lang="fi-FI" dirty="0"/>
              <a:t>a)</a:t>
            </a:r>
            <a:r>
              <a:rPr lang="fi-FI" sz="800" dirty="0"/>
              <a:t>              </a:t>
            </a:r>
            <a:r>
              <a:rPr lang="fi-FI" dirty="0"/>
              <a:t>virtaava vesi</a:t>
            </a:r>
            <a:endParaRPr lang="fi-FI" sz="1800" dirty="0"/>
          </a:p>
          <a:p>
            <a:pPr lvl="1"/>
            <a:r>
              <a:rPr lang="fi-FI" dirty="0" smtClean="0"/>
              <a:t>kuluttaa</a:t>
            </a:r>
            <a:r>
              <a:rPr lang="fi-FI" dirty="0"/>
              <a:t>, kuljettaa, lajittelee ja kasaa rapautumistuotteita</a:t>
            </a:r>
            <a:endParaRPr lang="fi-FI" sz="1800" dirty="0"/>
          </a:p>
          <a:p>
            <a:pPr lvl="1"/>
            <a:r>
              <a:rPr lang="fi-FI" dirty="0" smtClean="0"/>
              <a:t>kulutuksen </a:t>
            </a:r>
            <a:r>
              <a:rPr lang="fi-FI" dirty="0"/>
              <a:t>teho riippuu veden virtausnopeudesta, määrästä (virtaamasta) ja alustan </a:t>
            </a:r>
            <a:r>
              <a:rPr lang="fi-FI" dirty="0" smtClean="0"/>
              <a:t>laadusta</a:t>
            </a:r>
          </a:p>
          <a:p>
            <a:pPr lvl="1"/>
            <a:r>
              <a:rPr lang="fi-FI" sz="800" dirty="0" smtClean="0"/>
              <a:t> </a:t>
            </a:r>
            <a:r>
              <a:rPr lang="fi-FI" dirty="0"/>
              <a:t>koskissa syntyy hiidenkirnuja</a:t>
            </a:r>
            <a:endParaRPr lang="fi-FI" sz="1800" dirty="0"/>
          </a:p>
          <a:p>
            <a:pPr lvl="1"/>
            <a:r>
              <a:rPr lang="fi-FI" dirty="0" smtClean="0"/>
              <a:t>vuolaasti </a:t>
            </a:r>
            <a:r>
              <a:rPr lang="fi-FI" dirty="0"/>
              <a:t>virtaava vesi kuluttaa eniten pohjaa </a:t>
            </a:r>
            <a:r>
              <a:rPr lang="fi-FI" dirty="0" smtClean="0"/>
              <a:t>(pohjaeroosio)</a:t>
            </a:r>
            <a:endParaRPr lang="fi-FI" sz="1800" dirty="0"/>
          </a:p>
          <a:p>
            <a:pPr marL="0" indent="0">
              <a:buNone/>
            </a:pPr>
            <a:r>
              <a:rPr lang="fi-FI" dirty="0" smtClean="0"/>
              <a:t>→ v-laakso (esim. Grand </a:t>
            </a:r>
            <a:r>
              <a:rPr lang="fi-FI" dirty="0" err="1" smtClean="0"/>
              <a:t>Canyon</a:t>
            </a:r>
            <a:r>
              <a:rPr lang="fi-FI" dirty="0" smtClean="0"/>
              <a:t>)</a:t>
            </a:r>
            <a:endParaRPr lang="fi-FI" sz="2000" dirty="0"/>
          </a:p>
          <a:p>
            <a:pPr marL="0" indent="0">
              <a:buNone/>
            </a:pPr>
            <a:r>
              <a:rPr lang="fi-FI" dirty="0" smtClean="0"/>
              <a:t>-&gt; tasangolla </a:t>
            </a:r>
            <a:r>
              <a:rPr lang="fi-FI" dirty="0"/>
              <a:t>virtausnopeus hidastuu → sivueroosio </a:t>
            </a:r>
            <a:r>
              <a:rPr lang="fi-FI" dirty="0" smtClean="0"/>
              <a:t>voimistuu ja </a:t>
            </a:r>
            <a:r>
              <a:rPr lang="fi-FI" dirty="0"/>
              <a:t>joki alkaa </a:t>
            </a:r>
            <a:r>
              <a:rPr lang="fi-FI" dirty="0" err="1" smtClean="0"/>
              <a:t>meanderoida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-&gt; aines lajittuu ja kasautuu esim. suistomaaksi tai tulvatasangoksi (mm. Niilillä laaja suisto)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1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kieroos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2" y="1533117"/>
            <a:ext cx="3667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Meanderoiva</a:t>
            </a:r>
            <a:r>
              <a:rPr lang="fi-FI" dirty="0" smtClean="0"/>
              <a:t> joki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3173891" y="2564917"/>
            <a:ext cx="7085687" cy="679938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075" name="Picture 3" descr="meand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5" y="1825626"/>
            <a:ext cx="4762792" cy="37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860612"/>
            <a:ext cx="5181600" cy="5316351"/>
          </a:xfrm>
        </p:spPr>
        <p:txBody>
          <a:bodyPr>
            <a:normAutofit/>
          </a:bodyPr>
          <a:lstStyle/>
          <a:p>
            <a:pPr lvl="1"/>
            <a:r>
              <a:rPr lang="fi-FI" sz="3600" dirty="0"/>
              <a:t>virtausnopeuden hidastuessa alkaa </a:t>
            </a:r>
            <a:r>
              <a:rPr lang="fi-FI" sz="3600" dirty="0" smtClean="0"/>
              <a:t>kerrostuminen:</a:t>
            </a:r>
          </a:p>
          <a:p>
            <a:pPr lvl="1"/>
            <a:r>
              <a:rPr lang="fi-FI" sz="3600" dirty="0" smtClean="0"/>
              <a:t>tulvatasanko</a:t>
            </a:r>
            <a:endParaRPr lang="fi-FI" sz="3600" dirty="0"/>
          </a:p>
          <a:p>
            <a:pPr lvl="1"/>
            <a:r>
              <a:rPr lang="fi-FI" sz="3600" dirty="0" err="1" smtClean="0"/>
              <a:t>sanduri</a:t>
            </a:r>
            <a:r>
              <a:rPr lang="fi-FI" sz="3600" dirty="0" smtClean="0"/>
              <a:t> </a:t>
            </a:r>
            <a:r>
              <a:rPr lang="fi-FI" sz="3600" dirty="0"/>
              <a:t>= kuivan maan </a:t>
            </a:r>
            <a:r>
              <a:rPr lang="fi-FI" sz="3600" dirty="0" smtClean="0"/>
              <a:t>delta</a:t>
            </a:r>
            <a:endParaRPr lang="fi-FI" sz="3600" dirty="0"/>
          </a:p>
          <a:p>
            <a:pPr lvl="1"/>
            <a:r>
              <a:rPr lang="fi-FI" sz="3600" dirty="0" smtClean="0"/>
              <a:t>suisto </a:t>
            </a:r>
            <a:r>
              <a:rPr lang="fi-FI" sz="3600" dirty="0"/>
              <a:t>eli </a:t>
            </a:r>
            <a:r>
              <a:rPr lang="fi-FI" sz="3600" dirty="0" smtClean="0"/>
              <a:t>delta</a:t>
            </a:r>
            <a:endParaRPr lang="fi-FI" sz="3600" dirty="0"/>
          </a:p>
          <a:p>
            <a:pPr marL="914400" lvl="2" indent="0">
              <a:buNone/>
            </a:pPr>
            <a:endParaRPr lang="fi-FI" sz="3600" dirty="0" smtClean="0"/>
          </a:p>
          <a:p>
            <a:pPr marL="914400" lvl="2" indent="0">
              <a:buNone/>
            </a:pPr>
            <a:endParaRPr lang="fi-FI" sz="3600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12404118" y="2979150"/>
            <a:ext cx="7780749" cy="712704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4098" name="Picture 2" descr="meanderijo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82" y="2931460"/>
            <a:ext cx="5117118" cy="25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622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fi-FI" altLang="fi-FI"/>
              <a:t>Meanderit + makkarajärvet</a:t>
            </a:r>
          </a:p>
        </p:txBody>
      </p:sp>
    </p:spTree>
    <p:extLst>
      <p:ext uri="{BB962C8B-B14F-4D97-AF65-F5344CB8AC3E}">
        <p14:creationId xmlns:p14="http://schemas.microsoft.com/office/powerpoint/2010/main" val="390795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Tuuli eroosiovoimana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sz="2800" dirty="0" smtClean="0"/>
              <a:t>b)</a:t>
            </a:r>
            <a:r>
              <a:rPr lang="fi-FI" sz="2800" dirty="0"/>
              <a:t>    </a:t>
            </a:r>
            <a:r>
              <a:rPr lang="fi-FI" sz="2800" dirty="0" smtClean="0"/>
              <a:t>tuuli</a:t>
            </a:r>
          </a:p>
          <a:p>
            <a:pPr lvl="1"/>
            <a:r>
              <a:rPr lang="fi-FI" dirty="0" smtClean="0"/>
              <a:t>kuluttaa </a:t>
            </a:r>
            <a:r>
              <a:rPr lang="fi-FI" dirty="0"/>
              <a:t>(mm. sienikalliot</a:t>
            </a:r>
            <a:r>
              <a:rPr lang="fi-FI" dirty="0" smtClean="0"/>
              <a:t>)</a:t>
            </a:r>
            <a:endParaRPr lang="fi-FI" sz="1800" dirty="0"/>
          </a:p>
          <a:p>
            <a:pPr lvl="1"/>
            <a:r>
              <a:rPr lang="fi-FI" sz="800" dirty="0" smtClean="0"/>
              <a:t> </a:t>
            </a:r>
            <a:r>
              <a:rPr lang="fi-FI" dirty="0"/>
              <a:t>kuljettaa</a:t>
            </a:r>
            <a:endParaRPr lang="fi-FI" sz="1800" dirty="0"/>
          </a:p>
          <a:p>
            <a:pPr marL="914400" lvl="2" indent="0">
              <a:buNone/>
            </a:pPr>
            <a:r>
              <a:rPr lang="fi-FI" dirty="0" smtClean="0"/>
              <a:t>vain </a:t>
            </a:r>
            <a:r>
              <a:rPr lang="fi-FI" dirty="0"/>
              <a:t>hiekkaa ja sitä hienompaa </a:t>
            </a:r>
            <a:r>
              <a:rPr lang="fi-FI" dirty="0" smtClean="0"/>
              <a:t>ainesta</a:t>
            </a:r>
            <a:endParaRPr lang="fi-FI" sz="1600" dirty="0" smtClean="0"/>
          </a:p>
          <a:p>
            <a:pPr marL="914400" lvl="2" indent="0">
              <a:buNone/>
            </a:pPr>
            <a:r>
              <a:rPr lang="fi-FI" dirty="0" smtClean="0"/>
              <a:t>pölymaa </a:t>
            </a:r>
            <a:r>
              <a:rPr lang="fi-FI" dirty="0"/>
              <a:t>eli lössi</a:t>
            </a:r>
            <a:endParaRPr lang="fi-FI" sz="1600" dirty="0"/>
          </a:p>
          <a:p>
            <a:pPr marL="457200" lvl="1" indent="0">
              <a:buNone/>
            </a:pPr>
            <a:r>
              <a:rPr lang="fi-FI" dirty="0" smtClean="0"/>
              <a:t>kasaa</a:t>
            </a:r>
          </a:p>
          <a:p>
            <a:pPr lvl="1"/>
            <a:r>
              <a:rPr lang="fi-FI" dirty="0" smtClean="0"/>
              <a:t>dyynit (pitkittäisdyynit, poikittaisdyynit ja </a:t>
            </a:r>
            <a:r>
              <a:rPr lang="fi-FI" dirty="0" err="1" smtClean="0"/>
              <a:t>barkaanit</a:t>
            </a:r>
            <a:r>
              <a:rPr lang="fi-FI" dirty="0" smtClean="0"/>
              <a:t>)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795069" y="3511550"/>
            <a:ext cx="5181600" cy="435133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122" name="Picture 2" descr="sienikal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32" y="1690688"/>
            <a:ext cx="29337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yy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9251"/>
            <a:ext cx="4237966" cy="24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sz="3200" dirty="0"/>
              <a:t>d)     aallot </a:t>
            </a:r>
          </a:p>
          <a:p>
            <a:pPr lvl="1"/>
            <a:r>
              <a:rPr lang="fi-FI" dirty="0"/>
              <a:t>kuluttavat rantoja ja rantatörmiä → törmärannikot</a:t>
            </a:r>
            <a:endParaRPr lang="fi-FI" sz="2000" dirty="0"/>
          </a:p>
          <a:p>
            <a:pPr lvl="1"/>
            <a:r>
              <a:rPr lang="fi-FI" dirty="0"/>
              <a:t>kasaa rantatasanteita ja särkkiä</a:t>
            </a:r>
          </a:p>
          <a:p>
            <a:pPr lvl="1"/>
            <a:r>
              <a:rPr lang="fi-FI" dirty="0"/>
              <a:t>rantakivikot (aallot + jää kuluttavat) -&gt; mm. muinaisrannat keskellä metsiä</a:t>
            </a:r>
          </a:p>
          <a:p>
            <a:pPr lvl="1"/>
            <a:r>
              <a:rPr lang="fi-FI" dirty="0"/>
              <a:t>lohkeilevat kalliotörmät (mm. Iso-Britannia)</a:t>
            </a:r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91033"/>
            <a:ext cx="5178560" cy="3443743"/>
          </a:xfrm>
        </p:spPr>
      </p:pic>
    </p:spTree>
    <p:extLst>
      <p:ext uri="{BB962C8B-B14F-4D97-AF65-F5344CB8AC3E}">
        <p14:creationId xmlns:p14="http://schemas.microsoft.com/office/powerpoint/2010/main" val="385716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485708" y="1758814"/>
            <a:ext cx="3932237" cy="253419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idx="1"/>
          </p:nvPr>
        </p:nvSpPr>
        <p:spPr>
          <a:xfrm>
            <a:off x="12663563" y="1627098"/>
            <a:ext cx="10976720" cy="8126468"/>
          </a:xfrm>
        </p:spPr>
      </p:sp>
      <p:pic>
        <p:nvPicPr>
          <p:cNvPr id="1033" name="Picture 9" descr="murenem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37" y="1174296"/>
            <a:ext cx="4612177" cy="25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ilse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76" y="3734525"/>
            <a:ext cx="4831866" cy="26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hkei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50" y="2591116"/>
            <a:ext cx="3980755" cy="22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7799703" y="1325348"/>
            <a:ext cx="4497994" cy="46857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575187"/>
            <a:ext cx="5181600" cy="560177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i-FI" sz="3200" dirty="0"/>
              <a:t>b) </a:t>
            </a:r>
            <a:r>
              <a:rPr lang="fi-FI" sz="3200" dirty="0" smtClean="0"/>
              <a:t>kemiallinen </a:t>
            </a:r>
            <a:r>
              <a:rPr lang="fi-FI" sz="3200" dirty="0"/>
              <a:t>rapautuminen</a:t>
            </a:r>
          </a:p>
          <a:p>
            <a:pPr lvl="1"/>
            <a:r>
              <a:rPr lang="fi-FI" sz="3200" dirty="0" smtClean="0"/>
              <a:t> </a:t>
            </a:r>
            <a:r>
              <a:rPr lang="fi-FI" sz="3200" dirty="0"/>
              <a:t>vesi + maaperästä liuenneet </a:t>
            </a:r>
            <a:r>
              <a:rPr lang="fi-FI" sz="3200" dirty="0" smtClean="0"/>
              <a:t>hapot liuottavat kiviaineksesta </a:t>
            </a:r>
            <a:r>
              <a:rPr lang="fi-FI" sz="3200" dirty="0" err="1" smtClean="0"/>
              <a:t>minberaaleja</a:t>
            </a:r>
            <a:r>
              <a:rPr lang="fi-FI" sz="3200" dirty="0" smtClean="0"/>
              <a:t> (mm. humushapot, hiilihappo)</a:t>
            </a:r>
          </a:p>
          <a:p>
            <a:pPr lvl="1"/>
            <a:r>
              <a:rPr lang="fi-FI" sz="3200" dirty="0" smtClean="0"/>
              <a:t>esim. tippukiviluolat kalkkikallioalueilla (karstimaa)</a:t>
            </a:r>
            <a:endParaRPr lang="fi-FI" sz="3200" dirty="0"/>
          </a:p>
          <a:p>
            <a:pPr marL="457200" lvl="1" indent="0">
              <a:buNone/>
            </a:pPr>
            <a:r>
              <a:rPr lang="fi-FI" sz="3200" dirty="0" smtClean="0"/>
              <a:t>=&gt; kemiallinen koostumus muuttuu</a:t>
            </a:r>
            <a:endParaRPr lang="fi-FI" sz="3200" dirty="0"/>
          </a:p>
          <a:p>
            <a:pPr marL="457200" lvl="1" indent="0">
              <a:buNone/>
            </a:pPr>
            <a:r>
              <a:rPr lang="fi-FI" sz="3200" dirty="0"/>
              <a:t>c)  </a:t>
            </a:r>
            <a:r>
              <a:rPr lang="fi-FI" sz="3200" dirty="0" smtClean="0"/>
              <a:t>organogeeninen </a:t>
            </a:r>
            <a:r>
              <a:rPr lang="fi-FI" sz="3200" dirty="0"/>
              <a:t>eli eliöiden aiheuttama </a:t>
            </a:r>
            <a:r>
              <a:rPr lang="fi-FI" sz="3200" dirty="0" smtClean="0"/>
              <a:t>rapautuminen</a:t>
            </a:r>
          </a:p>
          <a:p>
            <a:pPr marL="457200" lvl="1" indent="0">
              <a:buNone/>
            </a:pPr>
            <a:r>
              <a:rPr lang="fi-FI" sz="3200" dirty="0" smtClean="0"/>
              <a:t>sekä </a:t>
            </a:r>
            <a:r>
              <a:rPr lang="fi-FI" sz="3200" dirty="0"/>
              <a:t>fysikaalista että kemiallista</a:t>
            </a:r>
          </a:p>
          <a:p>
            <a:endParaRPr lang="fi-FI" dirty="0"/>
          </a:p>
        </p:txBody>
      </p:sp>
      <p:pic>
        <p:nvPicPr>
          <p:cNvPr id="9" name="Picture 3" descr="organogeeninen_rapautumin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012" y="3913238"/>
            <a:ext cx="2096081" cy="30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karstim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8" y="464105"/>
            <a:ext cx="5104478" cy="29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6200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125538"/>
            <a:ext cx="429895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8229600" cy="1052513"/>
          </a:xfrm>
        </p:spPr>
        <p:txBody>
          <a:bodyPr/>
          <a:lstStyle/>
          <a:p>
            <a:r>
              <a:rPr lang="fi-FI" altLang="fi-FI"/>
              <a:t>Stalagmiitti</a:t>
            </a:r>
          </a:p>
        </p:txBody>
      </p:sp>
    </p:spTree>
    <p:extLst>
      <p:ext uri="{BB962C8B-B14F-4D97-AF65-F5344CB8AC3E}">
        <p14:creationId xmlns:p14="http://schemas.microsoft.com/office/powerpoint/2010/main" val="2492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6200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484313"/>
            <a:ext cx="3910013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fi-FI" altLang="fi-FI"/>
              <a:t>Kiinnikasvanut pylväs</a:t>
            </a:r>
          </a:p>
        </p:txBody>
      </p:sp>
    </p:spTree>
    <p:extLst>
      <p:ext uri="{BB962C8B-B14F-4D97-AF65-F5344CB8AC3E}">
        <p14:creationId xmlns:p14="http://schemas.microsoft.com/office/powerpoint/2010/main" val="4382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6200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68414"/>
            <a:ext cx="720090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fi-FI" altLang="fi-FI"/>
              <a:t>Stalaktiitteja</a:t>
            </a:r>
          </a:p>
        </p:txBody>
      </p:sp>
    </p:spTree>
    <p:extLst>
      <p:ext uri="{BB962C8B-B14F-4D97-AF65-F5344CB8AC3E}">
        <p14:creationId xmlns:p14="http://schemas.microsoft.com/office/powerpoint/2010/main" val="42807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Stalagmiitteja</a:t>
            </a:r>
          </a:p>
        </p:txBody>
      </p:sp>
      <p:pic>
        <p:nvPicPr>
          <p:cNvPr id="9220" name="Picture 4" descr="P6210139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9"/>
            <a:ext cx="6769100" cy="507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6200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828676"/>
            <a:ext cx="4522788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8229600" cy="981075"/>
          </a:xfrm>
        </p:spPr>
        <p:txBody>
          <a:bodyPr/>
          <a:lstStyle/>
          <a:p>
            <a:r>
              <a:rPr lang="fi-FI" altLang="fi-FI"/>
              <a:t>Kalkkikivikalliota</a:t>
            </a:r>
          </a:p>
        </p:txBody>
      </p:sp>
    </p:spTree>
    <p:extLst>
      <p:ext uri="{BB962C8B-B14F-4D97-AF65-F5344CB8AC3E}">
        <p14:creationId xmlns:p14="http://schemas.microsoft.com/office/powerpoint/2010/main" val="354768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Massaliikunnot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317812"/>
            <a:ext cx="5181600" cy="485915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fi-FI" dirty="0" smtClean="0"/>
              <a:t>2.</a:t>
            </a:r>
            <a:r>
              <a:rPr lang="fi-FI" sz="800" dirty="0" smtClean="0"/>
              <a:t>            </a:t>
            </a:r>
            <a:r>
              <a:rPr lang="fi-FI" sz="3500" dirty="0" smtClean="0"/>
              <a:t>   Massaliikunnot</a:t>
            </a:r>
          </a:p>
          <a:p>
            <a:pPr marL="0" indent="0">
              <a:buNone/>
            </a:pPr>
            <a:r>
              <a:rPr lang="fi-FI" dirty="0" smtClean="0"/>
              <a:t>= painovoiman aiheuttama maa- tai kiviaineksen liikkuminen alaspäin</a:t>
            </a:r>
            <a:endParaRPr lang="fi-FI" sz="2000" dirty="0" smtClean="0"/>
          </a:p>
          <a:p>
            <a:pPr marL="0" indent="0">
              <a:buNone/>
            </a:pPr>
            <a:r>
              <a:rPr lang="fi-FI" sz="3200" dirty="0" smtClean="0"/>
              <a:t>a) maanvieremät</a:t>
            </a:r>
          </a:p>
          <a:p>
            <a:pPr marL="0" indent="0">
              <a:buNone/>
            </a:pPr>
            <a:r>
              <a:rPr lang="fi-FI" sz="800" dirty="0" smtClean="0"/>
              <a:t>  </a:t>
            </a:r>
            <a:r>
              <a:rPr lang="fi-FI" dirty="0" smtClean="0"/>
              <a:t>maamassat vettyvät ja liukastuvat</a:t>
            </a:r>
          </a:p>
          <a:p>
            <a:pPr marL="0" indent="0">
              <a:buNone/>
            </a:pPr>
            <a:r>
              <a:rPr lang="fi-FI" dirty="0" smtClean="0"/>
              <a:t>b)</a:t>
            </a:r>
            <a:r>
              <a:rPr lang="fi-FI" sz="800" dirty="0" smtClean="0"/>
              <a:t>    </a:t>
            </a:r>
            <a:r>
              <a:rPr lang="fi-FI" dirty="0" smtClean="0"/>
              <a:t>maan- ja kivivyöryt</a:t>
            </a:r>
            <a:endParaRPr lang="fi-FI" sz="1800" dirty="0"/>
          </a:p>
          <a:p>
            <a:pPr marL="0" indent="0">
              <a:buNone/>
            </a:pPr>
            <a:r>
              <a:rPr lang="fi-FI" dirty="0" smtClean="0"/>
              <a:t>vedellä ei osuutta</a:t>
            </a:r>
          </a:p>
          <a:p>
            <a:pPr marL="0" indent="0">
              <a:buNone/>
            </a:pPr>
            <a:r>
              <a:rPr lang="fi-FI" dirty="0" smtClean="0"/>
              <a:t>vyörysorakeilat eli </a:t>
            </a:r>
            <a:r>
              <a:rPr lang="fi-FI" dirty="0" err="1" smtClean="0"/>
              <a:t>talukset</a:t>
            </a:r>
            <a:endParaRPr lang="fi-FI" dirty="0" smtClean="0"/>
          </a:p>
          <a:p>
            <a:pPr marL="0" indent="0">
              <a:buNone/>
            </a:pPr>
            <a:r>
              <a:rPr lang="fi-FI" sz="3400" dirty="0" smtClean="0"/>
              <a:t>c) mutavyöryt</a:t>
            </a:r>
          </a:p>
          <a:p>
            <a:pPr marL="0" indent="0">
              <a:buNone/>
            </a:pPr>
            <a:r>
              <a:rPr lang="fi-FI" sz="800" dirty="0" smtClean="0"/>
              <a:t> </a:t>
            </a:r>
            <a:r>
              <a:rPr lang="fi-FI" dirty="0" smtClean="0"/>
              <a:t>rankkasateet vuoristorinteillä</a:t>
            </a:r>
            <a:endParaRPr lang="fi-FI" sz="1800" dirty="0" smtClean="0"/>
          </a:p>
          <a:p>
            <a:pPr marL="0" indent="0">
              <a:buNone/>
            </a:pPr>
            <a:r>
              <a:rPr lang="fi-FI" sz="3300" dirty="0" smtClean="0"/>
              <a:t>d) vuotomaat</a:t>
            </a:r>
          </a:p>
          <a:p>
            <a:pPr marL="0" indent="0">
              <a:buNone/>
            </a:pPr>
            <a:r>
              <a:rPr lang="fi-FI" dirty="0" smtClean="0"/>
              <a:t>hidasta maan pintaosien liikettä</a:t>
            </a:r>
          </a:p>
          <a:p>
            <a:pPr marL="0" indent="0">
              <a:buNone/>
            </a:pPr>
            <a:r>
              <a:rPr lang="fi-FI" sz="3000" dirty="0" smtClean="0"/>
              <a:t>e)</a:t>
            </a:r>
            <a:r>
              <a:rPr lang="fi-FI" sz="3000" dirty="0"/>
              <a:t> </a:t>
            </a:r>
            <a:r>
              <a:rPr lang="fi-FI" sz="3000" dirty="0" smtClean="0"/>
              <a:t>lumivyöryt</a:t>
            </a:r>
          </a:p>
          <a:p>
            <a:pPr marL="0" indent="0">
              <a:buNone/>
            </a:pPr>
            <a:r>
              <a:rPr lang="fi-FI" sz="800" dirty="0" smtClean="0"/>
              <a:t> </a:t>
            </a:r>
            <a:r>
              <a:rPr lang="fi-FI" dirty="0"/>
              <a:t>jyrkillä rinteillä</a:t>
            </a:r>
            <a:endParaRPr lang="fi-FI" sz="1800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sz="1800" dirty="0" smtClean="0"/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2598741" y="2128266"/>
            <a:ext cx="7665879" cy="6447783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  <p:pic>
        <p:nvPicPr>
          <p:cNvPr id="7170" name="Picture 2" descr="maanvierem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039751"/>
            <a:ext cx="2865158" cy="17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t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167188"/>
            <a:ext cx="47910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uotom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04" y="2039751"/>
            <a:ext cx="2311432" cy="15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108</Words>
  <Application>Microsoft Office PowerPoint</Application>
  <PresentationFormat>Laajakuva</PresentationFormat>
  <Paragraphs>72</Paragraphs>
  <Slides>18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Eksogeeniset tapahtumat (ulkosyntyiset tapahtumat)</vt:lpstr>
      <vt:lpstr>PowerPoint-esitys</vt:lpstr>
      <vt:lpstr>PowerPoint-esitys</vt:lpstr>
      <vt:lpstr>Stalagmiitti</vt:lpstr>
      <vt:lpstr>Kiinnikasvanut pylväs</vt:lpstr>
      <vt:lpstr>Stalaktiitteja</vt:lpstr>
      <vt:lpstr>Stalagmiitteja</vt:lpstr>
      <vt:lpstr>Kalkkikivikalliota</vt:lpstr>
      <vt:lpstr>Massaliikunnot</vt:lpstr>
      <vt:lpstr>Maanvyöryjä</vt:lpstr>
      <vt:lpstr>Kivivyöry + lumivyöry</vt:lpstr>
      <vt:lpstr>Mutavyöry</vt:lpstr>
      <vt:lpstr>PowerPoint-esitys</vt:lpstr>
      <vt:lpstr>Meanderoiva joki</vt:lpstr>
      <vt:lpstr>PowerPoint-esitys</vt:lpstr>
      <vt:lpstr>Meanderit + makkarajärvet</vt:lpstr>
      <vt:lpstr>Tuuli eroosiovoimana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Eksogeeniset tapahtumat</dc:title>
  <dc:creator>Koskihaara Kirsi Hannele</dc:creator>
  <cp:lastModifiedBy>Koskihaara Kirsi Hannele</cp:lastModifiedBy>
  <cp:revision>13</cp:revision>
  <dcterms:created xsi:type="dcterms:W3CDTF">2017-09-14T11:05:34Z</dcterms:created>
  <dcterms:modified xsi:type="dcterms:W3CDTF">2019-09-19T11:32:43Z</dcterms:modified>
</cp:coreProperties>
</file>