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71" r:id="rId5"/>
    <p:sldId id="268" r:id="rId6"/>
    <p:sldId id="270" r:id="rId7"/>
    <p:sldId id="260" r:id="rId8"/>
    <p:sldId id="261" r:id="rId9"/>
    <p:sldId id="269" r:id="rId10"/>
    <p:sldId id="262" r:id="rId11"/>
    <p:sldId id="257" r:id="rId12"/>
    <p:sldId id="266" r:id="rId13"/>
    <p:sldId id="263" r:id="rId14"/>
    <p:sldId id="265" r:id="rId15"/>
    <p:sldId id="267"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p:restoredTop sz="94624"/>
  </p:normalViewPr>
  <p:slideViewPr>
    <p:cSldViewPr snapToGrid="0" snapToObjects="1">
      <p:cViewPr varScale="1">
        <p:scale>
          <a:sx n="106" d="100"/>
          <a:sy n="106" d="100"/>
        </p:scale>
        <p:origin x="15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C274EA-D2AA-ED40-92F0-0C9FF363F0E9}" type="datetimeFigureOut">
              <a:rPr lang="en-US" smtClean="0"/>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93508B-5FDD-AB49-B220-405C48EBDFDE}" type="slidenum">
              <a:rPr lang="en-US" smtClean="0"/>
              <a:t>‹#›</a:t>
            </a:fld>
            <a:endParaRPr lang="en-US" dirty="0"/>
          </a:p>
        </p:txBody>
      </p:sp>
    </p:spTree>
    <p:extLst>
      <p:ext uri="{BB962C8B-B14F-4D97-AF65-F5344CB8AC3E}">
        <p14:creationId xmlns:p14="http://schemas.microsoft.com/office/powerpoint/2010/main" val="124362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D2C274EA-D2AA-ED40-92F0-0C9FF363F0E9}" type="datetimeFigureOut">
              <a:rPr lang="en-US" smtClean="0"/>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93508B-5FDD-AB49-B220-405C48EBDFDE}" type="slidenum">
              <a:rPr lang="en-US" smtClean="0"/>
              <a:t>‹#›</a:t>
            </a:fld>
            <a:endParaRPr lang="en-US" dirty="0"/>
          </a:p>
        </p:txBody>
      </p:sp>
    </p:spTree>
    <p:extLst>
      <p:ext uri="{BB962C8B-B14F-4D97-AF65-F5344CB8AC3E}">
        <p14:creationId xmlns:p14="http://schemas.microsoft.com/office/powerpoint/2010/main" val="1862528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D2C274EA-D2AA-ED40-92F0-0C9FF363F0E9}" type="datetimeFigureOut">
              <a:rPr lang="en-US" smtClean="0"/>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93508B-5FDD-AB49-B220-405C48EBDFDE}" type="slidenum">
              <a:rPr lang="en-US" smtClean="0"/>
              <a:t>‹#›</a:t>
            </a:fld>
            <a:endParaRPr lang="en-US" dirty="0"/>
          </a:p>
        </p:txBody>
      </p:sp>
    </p:spTree>
    <p:extLst>
      <p:ext uri="{BB962C8B-B14F-4D97-AF65-F5344CB8AC3E}">
        <p14:creationId xmlns:p14="http://schemas.microsoft.com/office/powerpoint/2010/main" val="1787213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C274EA-D2AA-ED40-92F0-0C9FF363F0E9}" type="datetimeFigureOut">
              <a:rPr lang="en-US" smtClean="0"/>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93508B-5FDD-AB49-B220-405C48EBDFDE}" type="slidenum">
              <a:rPr lang="en-US" smtClean="0"/>
              <a:t>‹#›</a:t>
            </a:fld>
            <a:endParaRPr lang="en-US" dirty="0"/>
          </a:p>
        </p:txBody>
      </p:sp>
    </p:spTree>
    <p:extLst>
      <p:ext uri="{BB962C8B-B14F-4D97-AF65-F5344CB8AC3E}">
        <p14:creationId xmlns:p14="http://schemas.microsoft.com/office/powerpoint/2010/main" val="104556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Click to edit Master text styles</a:t>
            </a:r>
          </a:p>
        </p:txBody>
      </p:sp>
      <p:sp>
        <p:nvSpPr>
          <p:cNvPr id="4" name="Date Placeholder 3"/>
          <p:cNvSpPr>
            <a:spLocks noGrp="1"/>
          </p:cNvSpPr>
          <p:nvPr>
            <p:ph type="dt" sz="half" idx="10"/>
          </p:nvPr>
        </p:nvSpPr>
        <p:spPr/>
        <p:txBody>
          <a:bodyPr/>
          <a:lstStyle/>
          <a:p>
            <a:fld id="{D2C274EA-D2AA-ED40-92F0-0C9FF363F0E9}" type="datetimeFigureOut">
              <a:rPr lang="en-US" smtClean="0"/>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93508B-5FDD-AB49-B220-405C48EBDFDE}" type="slidenum">
              <a:rPr lang="en-US" smtClean="0"/>
              <a:t>‹#›</a:t>
            </a:fld>
            <a:endParaRPr lang="en-US" dirty="0"/>
          </a:p>
        </p:txBody>
      </p:sp>
    </p:spTree>
    <p:extLst>
      <p:ext uri="{BB962C8B-B14F-4D97-AF65-F5344CB8AC3E}">
        <p14:creationId xmlns:p14="http://schemas.microsoft.com/office/powerpoint/2010/main" val="123710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5" name="Date Placeholder 4"/>
          <p:cNvSpPr>
            <a:spLocks noGrp="1"/>
          </p:cNvSpPr>
          <p:nvPr>
            <p:ph type="dt" sz="half" idx="10"/>
          </p:nvPr>
        </p:nvSpPr>
        <p:spPr/>
        <p:txBody>
          <a:bodyPr/>
          <a:lstStyle/>
          <a:p>
            <a:fld id="{D2C274EA-D2AA-ED40-92F0-0C9FF363F0E9}" type="datetimeFigureOut">
              <a:rPr lang="en-US" smtClean="0"/>
              <a:t>12/14/2017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93508B-5FDD-AB49-B220-405C48EBDFDE}" type="slidenum">
              <a:rPr lang="en-US" smtClean="0"/>
              <a:t>‹#›</a:t>
            </a:fld>
            <a:endParaRPr lang="en-US" dirty="0"/>
          </a:p>
        </p:txBody>
      </p:sp>
    </p:spTree>
    <p:extLst>
      <p:ext uri="{BB962C8B-B14F-4D97-AF65-F5344CB8AC3E}">
        <p14:creationId xmlns:p14="http://schemas.microsoft.com/office/powerpoint/2010/main" val="844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7" name="Date Placeholder 6"/>
          <p:cNvSpPr>
            <a:spLocks noGrp="1"/>
          </p:cNvSpPr>
          <p:nvPr>
            <p:ph type="dt" sz="half" idx="10"/>
          </p:nvPr>
        </p:nvSpPr>
        <p:spPr/>
        <p:txBody>
          <a:bodyPr/>
          <a:lstStyle/>
          <a:p>
            <a:fld id="{D2C274EA-D2AA-ED40-92F0-0C9FF363F0E9}" type="datetimeFigureOut">
              <a:rPr lang="en-US" smtClean="0"/>
              <a:t>12/14/2017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93508B-5FDD-AB49-B220-405C48EBDFDE}" type="slidenum">
              <a:rPr lang="en-US" smtClean="0"/>
              <a:t>‹#›</a:t>
            </a:fld>
            <a:endParaRPr lang="en-US" dirty="0"/>
          </a:p>
        </p:txBody>
      </p:sp>
    </p:spTree>
    <p:extLst>
      <p:ext uri="{BB962C8B-B14F-4D97-AF65-F5344CB8AC3E}">
        <p14:creationId xmlns:p14="http://schemas.microsoft.com/office/powerpoint/2010/main" val="144050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Date Placeholder 2"/>
          <p:cNvSpPr>
            <a:spLocks noGrp="1"/>
          </p:cNvSpPr>
          <p:nvPr>
            <p:ph type="dt" sz="half" idx="10"/>
          </p:nvPr>
        </p:nvSpPr>
        <p:spPr/>
        <p:txBody>
          <a:bodyPr/>
          <a:lstStyle/>
          <a:p>
            <a:fld id="{D2C274EA-D2AA-ED40-92F0-0C9FF363F0E9}" type="datetimeFigureOut">
              <a:rPr lang="en-US" smtClean="0"/>
              <a:t>12/14/2017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93508B-5FDD-AB49-B220-405C48EBDFDE}" type="slidenum">
              <a:rPr lang="en-US" smtClean="0"/>
              <a:t>‹#›</a:t>
            </a:fld>
            <a:endParaRPr lang="en-US" dirty="0"/>
          </a:p>
        </p:txBody>
      </p:sp>
    </p:spTree>
    <p:extLst>
      <p:ext uri="{BB962C8B-B14F-4D97-AF65-F5344CB8AC3E}">
        <p14:creationId xmlns:p14="http://schemas.microsoft.com/office/powerpoint/2010/main" val="842649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C274EA-D2AA-ED40-92F0-0C9FF363F0E9}" type="datetimeFigureOut">
              <a:rPr lang="en-US" smtClean="0"/>
              <a:t>12/14/2017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93508B-5FDD-AB49-B220-405C48EBDFDE}" type="slidenum">
              <a:rPr lang="en-US" smtClean="0"/>
              <a:t>‹#›</a:t>
            </a:fld>
            <a:endParaRPr lang="en-US" dirty="0"/>
          </a:p>
        </p:txBody>
      </p:sp>
    </p:spTree>
    <p:extLst>
      <p:ext uri="{BB962C8B-B14F-4D97-AF65-F5344CB8AC3E}">
        <p14:creationId xmlns:p14="http://schemas.microsoft.com/office/powerpoint/2010/main" val="1906625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D2C274EA-D2AA-ED40-92F0-0C9FF363F0E9}" type="datetimeFigureOut">
              <a:rPr lang="en-US" smtClean="0"/>
              <a:t>12/14/2017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93508B-5FDD-AB49-B220-405C48EBDFDE}" type="slidenum">
              <a:rPr lang="en-US" smtClean="0"/>
              <a:t>‹#›</a:t>
            </a:fld>
            <a:endParaRPr lang="en-US" dirty="0"/>
          </a:p>
        </p:txBody>
      </p:sp>
    </p:spTree>
    <p:extLst>
      <p:ext uri="{BB962C8B-B14F-4D97-AF65-F5344CB8AC3E}">
        <p14:creationId xmlns:p14="http://schemas.microsoft.com/office/powerpoint/2010/main" val="204793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D2C274EA-D2AA-ED40-92F0-0C9FF363F0E9}" type="datetimeFigureOut">
              <a:rPr lang="en-US" smtClean="0"/>
              <a:t>12/14/2017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93508B-5FDD-AB49-B220-405C48EBDFDE}" type="slidenum">
              <a:rPr lang="en-US" smtClean="0"/>
              <a:t>‹#›</a:t>
            </a:fld>
            <a:endParaRPr lang="en-US" dirty="0"/>
          </a:p>
        </p:txBody>
      </p:sp>
    </p:spTree>
    <p:extLst>
      <p:ext uri="{BB962C8B-B14F-4D97-AF65-F5344CB8AC3E}">
        <p14:creationId xmlns:p14="http://schemas.microsoft.com/office/powerpoint/2010/main" val="1957084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C274EA-D2AA-ED40-92F0-0C9FF363F0E9}" type="datetimeFigureOut">
              <a:rPr lang="en-US" smtClean="0"/>
              <a:t>12/14/2017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3508B-5FDD-AB49-B220-405C48EBDFDE}" type="slidenum">
              <a:rPr lang="en-US" smtClean="0"/>
              <a:t>‹#›</a:t>
            </a:fld>
            <a:endParaRPr lang="en-US" dirty="0"/>
          </a:p>
        </p:txBody>
      </p:sp>
    </p:spTree>
    <p:extLst>
      <p:ext uri="{BB962C8B-B14F-4D97-AF65-F5344CB8AC3E}">
        <p14:creationId xmlns:p14="http://schemas.microsoft.com/office/powerpoint/2010/main" val="610763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22.jp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hyperlink" Target="https://www.youtube.com/watch?v=9dqIlIoi7zA" TargetMode="External"/><Relationship Id="rId5" Type="http://schemas.openxmlformats.org/officeDocument/2006/relationships/hyperlink" Target="https://www.youtube.com/watch?v=P-4HI0v9OMc" TargetMode="External"/><Relationship Id="rId4" Type="http://schemas.openxmlformats.org/officeDocument/2006/relationships/hyperlink" Target="https://www.youtube.com/watch?v=_IpBOFW0Gg8"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8.jpeg"/><Relationship Id="rId5" Type="http://schemas.openxmlformats.org/officeDocument/2006/relationships/image" Target="../media/image3.png"/><Relationship Id="rId4" Type="http://schemas.openxmlformats.org/officeDocument/2006/relationships/image" Target="../media/image27.tiff"/></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Christmas in Greece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011074"/>
            <a:ext cx="1488100" cy="1590964"/>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6828" y="1955914"/>
            <a:ext cx="1453572" cy="155404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7981" y="3602038"/>
            <a:ext cx="2916383" cy="1940720"/>
          </a:xfrm>
          <a:prstGeom prst="rect">
            <a:avLst/>
          </a:prstGeom>
        </p:spPr>
      </p:pic>
    </p:spTree>
    <p:extLst>
      <p:ext uri="{BB962C8B-B14F-4D97-AF65-F5344CB8AC3E}">
        <p14:creationId xmlns:p14="http://schemas.microsoft.com/office/powerpoint/2010/main" val="653268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 y="2244830"/>
            <a:ext cx="5001489" cy="4604657"/>
          </a:xfr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1490" y="1453175"/>
            <a:ext cx="7190510" cy="5449205"/>
          </a:xfrm>
          <a:prstGeom prst="rect">
            <a:avLst/>
          </a:prstGeom>
        </p:spPr>
      </p:pic>
      <p:sp>
        <p:nvSpPr>
          <p:cNvPr id="3" name="Cloud Callout 2"/>
          <p:cNvSpPr/>
          <p:nvPr/>
        </p:nvSpPr>
        <p:spPr>
          <a:xfrm>
            <a:off x="2955471" y="65246"/>
            <a:ext cx="7037615" cy="1387929"/>
          </a:xfrm>
          <a:prstGeom prst="cloudCallout">
            <a:avLst>
              <a:gd name="adj1" fmla="val -71280"/>
              <a:gd name="adj2" fmla="val 288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These look yummy don</a:t>
            </a:r>
            <a:r>
              <a:rPr lang="uk-UA" sz="2000" dirty="0" smtClean="0">
                <a:solidFill>
                  <a:schemeClr val="tx1"/>
                </a:solidFill>
              </a:rPr>
              <a:t>’</a:t>
            </a:r>
            <a:r>
              <a:rPr lang="en-US" sz="2000" dirty="0" smtClean="0">
                <a:solidFill>
                  <a:schemeClr val="tx1"/>
                </a:solidFill>
              </a:rPr>
              <a:t>t they</a:t>
            </a:r>
            <a:r>
              <a:rPr lang="el-GR" sz="2000" dirty="0" smtClean="0">
                <a:solidFill>
                  <a:schemeClr val="tx1"/>
                </a:solidFill>
              </a:rPr>
              <a:t> ?</a:t>
            </a:r>
            <a:endParaRPr lang="en-US" sz="2000" dirty="0">
              <a:solidFill>
                <a:schemeClr val="tx1"/>
              </a:solidFill>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73307"/>
            <a:ext cx="1717964" cy="3559905"/>
          </a:xfrm>
          <a:prstGeom prst="rect">
            <a:avLst/>
          </a:prstGeom>
        </p:spPr>
      </p:pic>
      <p:pic>
        <p:nvPicPr>
          <p:cNvPr id="2" name="bill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25714" y="1853259"/>
            <a:ext cx="812800" cy="812800"/>
          </a:xfrm>
          <a:prstGeom prst="rect">
            <a:avLst/>
          </a:prstGeom>
        </p:spPr>
      </p:pic>
    </p:spTree>
    <p:extLst>
      <p:ext uri="{BB962C8B-B14F-4D97-AF65-F5344CB8AC3E}">
        <p14:creationId xmlns:p14="http://schemas.microsoft.com/office/powerpoint/2010/main" val="8806788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1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442065" cy="4497049"/>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2065" y="0"/>
            <a:ext cx="6828009" cy="4497049"/>
          </a:xfrm>
          <a:prstGeom prst="rect">
            <a:avLst/>
          </a:prstGeom>
          <a:solidFill>
            <a:schemeClr val="accent2"/>
          </a:solidFill>
        </p:spPr>
      </p:pic>
      <p:sp>
        <p:nvSpPr>
          <p:cNvPr id="8" name="Rectangle 7"/>
          <p:cNvSpPr/>
          <p:nvPr/>
        </p:nvSpPr>
        <p:spPr>
          <a:xfrm>
            <a:off x="-119921" y="4497049"/>
            <a:ext cx="12311921" cy="236095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In the 1</a:t>
            </a:r>
            <a:r>
              <a:rPr lang="en-US" sz="2000" b="1" baseline="30000" dirty="0" smtClean="0">
                <a:solidFill>
                  <a:schemeClr val="tx1"/>
                </a:solidFill>
              </a:rPr>
              <a:t>st</a:t>
            </a:r>
            <a:r>
              <a:rPr lang="en-US" sz="2000" b="1" dirty="0" smtClean="0">
                <a:solidFill>
                  <a:schemeClr val="tx1"/>
                </a:solidFill>
              </a:rPr>
              <a:t> day of January we are eating the special cake which is called Vassilopita! This cake has a gold coin inside. The one who will have the piece with the coin will be fortunate and will have a good luck the new year!</a:t>
            </a:r>
            <a:endParaRPr lang="en-US" sz="2000" b="1" dirty="0">
              <a:solidFill>
                <a:schemeClr val="tx1"/>
              </a:solidFill>
            </a:endParaRPr>
          </a:p>
        </p:txBody>
      </p:sp>
    </p:spTree>
    <p:extLst>
      <p:ext uri="{BB962C8B-B14F-4D97-AF65-F5344CB8AC3E}">
        <p14:creationId xmlns:p14="http://schemas.microsoft.com/office/powerpoint/2010/main" val="16289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54600" y="3226594"/>
            <a:ext cx="2082800" cy="1549400"/>
          </a:xfrm>
        </p:spPr>
      </p:pic>
      <p:sp>
        <p:nvSpPr>
          <p:cNvPr id="4" name="Rectangle 3"/>
          <p:cNvSpPr/>
          <p:nvPr/>
        </p:nvSpPr>
        <p:spPr>
          <a:xfrm>
            <a:off x="0" y="43587"/>
            <a:ext cx="12172014" cy="68580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1639" y="2323475"/>
            <a:ext cx="2460361" cy="4578112"/>
          </a:xfrm>
          <a:prstGeom prst="rect">
            <a:avLst/>
          </a:prstGeom>
        </p:spPr>
      </p:pic>
      <p:sp>
        <p:nvSpPr>
          <p:cNvPr id="11" name="TextBox 10"/>
          <p:cNvSpPr txBox="1"/>
          <p:nvPr/>
        </p:nvSpPr>
        <p:spPr>
          <a:xfrm>
            <a:off x="19985" y="43587"/>
            <a:ext cx="9285419" cy="12157174"/>
          </a:xfrm>
          <a:prstGeom prst="rect">
            <a:avLst/>
          </a:prstGeom>
          <a:noFill/>
        </p:spPr>
        <p:txBody>
          <a:bodyPr wrap="square" rtlCol="0">
            <a:spAutoFit/>
          </a:bodyPr>
          <a:lstStyle/>
          <a:p>
            <a:r>
              <a:rPr lang="en-US" sz="2400" b="1" u="sng" dirty="0" smtClean="0"/>
              <a:t>Melomakarona recipe</a:t>
            </a:r>
          </a:p>
          <a:p>
            <a:endParaRPr lang="en-US" sz="2000" b="1" u="sng" dirty="0"/>
          </a:p>
          <a:p>
            <a:r>
              <a:rPr lang="en-US" sz="2000" dirty="0" smtClean="0"/>
              <a:t> For the Melomakarona</a:t>
            </a:r>
          </a:p>
          <a:p>
            <a:endParaRPr lang="en-US" sz="2000" dirty="0" smtClean="0"/>
          </a:p>
          <a:p>
            <a:pPr marL="342900" indent="-342900">
              <a:buFont typeface="Arial" charset="-95"/>
              <a:buChar char="•"/>
            </a:pPr>
            <a:r>
              <a:rPr lang="en-US" sz="2000" dirty="0" smtClean="0"/>
              <a:t>150g thin semolina</a:t>
            </a:r>
          </a:p>
          <a:p>
            <a:pPr marL="342900" indent="-342900">
              <a:buFont typeface="Arial" charset="-95"/>
              <a:buChar char="•"/>
            </a:pPr>
            <a:r>
              <a:rPr lang="en-US" sz="2000" dirty="0" smtClean="0"/>
              <a:t>500g flour (soft)</a:t>
            </a:r>
          </a:p>
          <a:p>
            <a:pPr marL="342900" indent="-342900">
              <a:buFont typeface="Arial" charset="-95"/>
              <a:buChar char="•"/>
            </a:pPr>
            <a:r>
              <a:rPr lang="en-US" sz="2000" dirty="0" smtClean="0"/>
              <a:t>1/2 tbsp baking powder</a:t>
            </a:r>
          </a:p>
          <a:p>
            <a:pPr marL="342900" indent="-342900">
              <a:buFont typeface="Arial" charset="-95"/>
              <a:buChar char="•"/>
            </a:pPr>
            <a:r>
              <a:rPr lang="en-US" sz="2000" dirty="0" smtClean="0"/>
              <a:t>100g orange juice</a:t>
            </a:r>
          </a:p>
          <a:p>
            <a:pPr marL="342900" indent="-342900">
              <a:buFont typeface="Arial" charset="-95"/>
              <a:buChar char="•"/>
            </a:pPr>
            <a:r>
              <a:rPr lang="en-US" sz="2000" dirty="0" smtClean="0"/>
              <a:t>3 tbsps cognac</a:t>
            </a:r>
          </a:p>
          <a:p>
            <a:pPr marL="342900" indent="-342900">
              <a:buFont typeface="Arial" charset="-95"/>
              <a:buChar char="•"/>
            </a:pPr>
            <a:r>
              <a:rPr lang="en-US" sz="2000" dirty="0" smtClean="0"/>
              <a:t>100g sugar</a:t>
            </a:r>
          </a:p>
          <a:p>
            <a:pPr marL="342900" indent="-342900">
              <a:buFont typeface="Arial" charset="-95"/>
              <a:buChar char="•"/>
            </a:pPr>
            <a:r>
              <a:rPr lang="en-US" sz="2000" dirty="0" smtClean="0"/>
              <a:t>1 flat tbsp powdered cinnamon</a:t>
            </a:r>
          </a:p>
          <a:p>
            <a:pPr marL="342900" indent="-342900">
              <a:buFont typeface="Arial" charset="-95"/>
              <a:buChar char="•"/>
            </a:pPr>
            <a:r>
              <a:rPr lang="en-US" sz="2000" dirty="0" smtClean="0"/>
              <a:t>1/3 tsp clove (powder)</a:t>
            </a:r>
          </a:p>
          <a:p>
            <a:pPr marL="342900" indent="-342900">
              <a:buFont typeface="Arial" charset="-95"/>
              <a:buChar char="•"/>
            </a:pPr>
            <a:r>
              <a:rPr lang="en-US" sz="2000" dirty="0" smtClean="0"/>
              <a:t>1/3 tsp nutmeg (powder)</a:t>
            </a:r>
          </a:p>
          <a:p>
            <a:pPr marL="342900" indent="-342900">
              <a:buFont typeface="Arial" charset="-95"/>
              <a:buChar char="•"/>
            </a:pPr>
            <a:r>
              <a:rPr lang="en-US" sz="2000" dirty="0" smtClean="0"/>
              <a:t>1 tsp vanilla extract</a:t>
            </a:r>
          </a:p>
          <a:p>
            <a:pPr marL="342900" indent="-342900">
              <a:buFont typeface="Arial" charset="-95"/>
              <a:buChar char="•"/>
            </a:pPr>
            <a:r>
              <a:rPr lang="en-US" sz="2000" dirty="0" smtClean="0"/>
              <a:t>½ tbsp baking soda</a:t>
            </a:r>
          </a:p>
          <a:p>
            <a:pPr marL="342900" indent="-342900">
              <a:buFont typeface="Arial" charset="-95"/>
              <a:buChar char="•"/>
            </a:pPr>
            <a:r>
              <a:rPr lang="en-US" sz="2000" dirty="0" smtClean="0"/>
              <a:t>90g water</a:t>
            </a:r>
          </a:p>
          <a:p>
            <a:pPr marL="342900" indent="-342900">
              <a:buFont typeface="Arial" charset="-95"/>
              <a:buChar char="•"/>
            </a:pPr>
            <a:r>
              <a:rPr lang="en-US" sz="2000" dirty="0" smtClean="0"/>
              <a:t>125g olive oil</a:t>
            </a:r>
          </a:p>
          <a:p>
            <a:pPr marL="342900" indent="-342900">
              <a:buFont typeface="Arial" charset="-95"/>
              <a:buChar char="•"/>
            </a:pPr>
            <a:r>
              <a:rPr lang="en-US" sz="2000" dirty="0" smtClean="0"/>
              <a:t>125g vegetable oil</a:t>
            </a:r>
          </a:p>
          <a:p>
            <a:pPr marL="342900" indent="-342900">
              <a:buFont typeface="Arial" charset="-95"/>
              <a:buChar char="•"/>
            </a:pPr>
            <a:r>
              <a:rPr lang="en-US" sz="2000" dirty="0" smtClean="0"/>
              <a:t>50g honey</a:t>
            </a:r>
          </a:p>
          <a:p>
            <a:pPr marL="342900" indent="-342900">
              <a:buFont typeface="Arial" charset="-95"/>
              <a:buChar char="•"/>
            </a:pPr>
            <a:r>
              <a:rPr lang="en-US" sz="2000" dirty="0" smtClean="0"/>
              <a:t>Zest of 2 oranges</a:t>
            </a:r>
          </a:p>
          <a:p>
            <a:pPr marL="342900" indent="-342900">
              <a:buFont typeface="Arial" charset="-95"/>
              <a:buChar char="•"/>
            </a:pPr>
            <a:endParaRPr lang="en-US" sz="2000" dirty="0" smtClean="0"/>
          </a:p>
          <a:p>
            <a:endParaRPr lang="en-US" sz="2000" dirty="0"/>
          </a:p>
          <a:p>
            <a:endParaRPr lang="en-US" sz="2000" dirty="0" smtClean="0"/>
          </a:p>
          <a:p>
            <a:endParaRPr lang="en-US" sz="2000" dirty="0" smtClean="0"/>
          </a:p>
          <a:p>
            <a:endParaRPr lang="en-US" sz="2000" dirty="0"/>
          </a:p>
          <a:p>
            <a:endParaRPr lang="en-US" sz="2000" dirty="0"/>
          </a:p>
          <a:p>
            <a:endParaRPr lang="en-US" sz="2000" dirty="0"/>
          </a:p>
          <a:p>
            <a:endParaRPr lang="en-US" sz="2000" b="1" u="sng" dirty="0" smtClean="0"/>
          </a:p>
          <a:p>
            <a:endParaRPr lang="en-US" sz="2000" b="1" u="sng" dirty="0"/>
          </a:p>
          <a:p>
            <a:endParaRPr lang="en-US" sz="2000" b="1" u="sng" dirty="0" smtClean="0"/>
          </a:p>
          <a:p>
            <a:endParaRPr lang="en-US" sz="2000" b="1" u="sng" dirty="0"/>
          </a:p>
          <a:p>
            <a:endParaRPr lang="en-US" sz="2000" b="1" u="sng" dirty="0" smtClean="0"/>
          </a:p>
          <a:p>
            <a:endParaRPr lang="en-US" sz="2000" b="1" u="sng" dirty="0"/>
          </a:p>
          <a:p>
            <a:endParaRPr lang="en-US" sz="2000" b="1" u="sng" dirty="0" smtClean="0"/>
          </a:p>
          <a:p>
            <a:endParaRPr lang="en-US" sz="2000" b="1" u="sng" dirty="0"/>
          </a:p>
          <a:p>
            <a:endParaRPr lang="en-US" sz="2000" b="1" u="sng" dirty="0" smtClean="0"/>
          </a:p>
          <a:p>
            <a:endParaRPr lang="en-US" sz="2000" b="1" u="sng" dirty="0"/>
          </a:p>
          <a:p>
            <a:endParaRPr lang="en-US" sz="2000" b="1" u="sng" dirty="0" smtClean="0"/>
          </a:p>
          <a:p>
            <a:endParaRPr lang="en-US" sz="2000" b="1" u="sng" dirty="0"/>
          </a:p>
        </p:txBody>
      </p:sp>
      <p:sp>
        <p:nvSpPr>
          <p:cNvPr id="13" name="Rectangle 12"/>
          <p:cNvSpPr/>
          <p:nvPr/>
        </p:nvSpPr>
        <p:spPr>
          <a:xfrm>
            <a:off x="4139368" y="3472587"/>
            <a:ext cx="4045262" cy="2643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To garnish</a:t>
            </a:r>
          </a:p>
          <a:p>
            <a:endParaRPr lang="en-US" dirty="0" smtClean="0">
              <a:solidFill>
                <a:schemeClr val="tx1"/>
              </a:solidFill>
            </a:endParaRPr>
          </a:p>
          <a:p>
            <a:pPr marL="342900" indent="-342900">
              <a:buFont typeface="Arial" charset="-95"/>
              <a:buChar char="•"/>
            </a:pPr>
            <a:r>
              <a:rPr lang="en-US" sz="2000" dirty="0" smtClean="0">
                <a:solidFill>
                  <a:schemeClr val="tx1"/>
                </a:solidFill>
              </a:rPr>
              <a:t>200g chopped walnuts</a:t>
            </a:r>
          </a:p>
          <a:p>
            <a:pPr marL="342900" indent="-342900">
              <a:buFont typeface="Arial" charset="-95"/>
              <a:buChar char="•"/>
            </a:pPr>
            <a:r>
              <a:rPr lang="en-US" sz="2000" dirty="0" smtClean="0">
                <a:solidFill>
                  <a:schemeClr val="tx1"/>
                </a:solidFill>
              </a:rPr>
              <a:t>Powdered cinnamon (optional)</a:t>
            </a:r>
          </a:p>
          <a:p>
            <a:pPr marL="342900" indent="-342900">
              <a:buFont typeface="Arial" charset="-95"/>
              <a:buChar char="•"/>
            </a:pPr>
            <a:r>
              <a:rPr lang="en-US" sz="2000" dirty="0" smtClean="0">
                <a:solidFill>
                  <a:schemeClr val="tx1"/>
                </a:solidFill>
              </a:rPr>
              <a:t>Powdered clove (optional)</a:t>
            </a:r>
          </a:p>
        </p:txBody>
      </p:sp>
      <p:sp>
        <p:nvSpPr>
          <p:cNvPr id="14" name="Rectangle 13"/>
          <p:cNvSpPr/>
          <p:nvPr/>
        </p:nvSpPr>
        <p:spPr>
          <a:xfrm>
            <a:off x="4139368" y="365126"/>
            <a:ext cx="4601980" cy="287151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For the syrup</a:t>
            </a:r>
          </a:p>
          <a:p>
            <a:endParaRPr lang="en-US" sz="2000" dirty="0" smtClean="0">
              <a:solidFill>
                <a:schemeClr val="tx1"/>
              </a:solidFill>
            </a:endParaRPr>
          </a:p>
          <a:p>
            <a:pPr marL="342900" indent="-342900">
              <a:buFont typeface="Arial" charset="-95"/>
              <a:buChar char="•"/>
            </a:pPr>
            <a:r>
              <a:rPr lang="en-US" sz="2000" dirty="0" smtClean="0">
                <a:solidFill>
                  <a:schemeClr val="tx1"/>
                </a:solidFill>
              </a:rPr>
              <a:t>300g water</a:t>
            </a:r>
          </a:p>
          <a:p>
            <a:pPr marL="342900" indent="-342900">
              <a:buFont typeface="Arial" charset="-95"/>
              <a:buChar char="•"/>
            </a:pPr>
            <a:r>
              <a:rPr lang="en-US" sz="2000" dirty="0" smtClean="0">
                <a:solidFill>
                  <a:schemeClr val="tx1"/>
                </a:solidFill>
              </a:rPr>
              <a:t>600g sugar</a:t>
            </a:r>
          </a:p>
          <a:p>
            <a:pPr marL="342900" indent="-342900">
              <a:buFont typeface="Arial" charset="-95"/>
              <a:buChar char="•"/>
            </a:pPr>
            <a:r>
              <a:rPr lang="en-US" sz="2000" dirty="0" smtClean="0">
                <a:solidFill>
                  <a:schemeClr val="tx1"/>
                </a:solidFill>
              </a:rPr>
              <a:t>90g glucose</a:t>
            </a:r>
          </a:p>
          <a:p>
            <a:pPr marL="342900" indent="-342900">
              <a:buFont typeface="Arial" charset="-95"/>
              <a:buChar char="•"/>
            </a:pPr>
            <a:r>
              <a:rPr lang="en-US" sz="2000" dirty="0" smtClean="0">
                <a:solidFill>
                  <a:schemeClr val="tx1"/>
                </a:solidFill>
              </a:rPr>
              <a:t>2 cinnamon sticks</a:t>
            </a:r>
          </a:p>
          <a:p>
            <a:pPr marL="342900" indent="-342900">
              <a:buFont typeface="Arial" charset="-95"/>
              <a:buChar char="•"/>
            </a:pPr>
            <a:r>
              <a:rPr lang="en-US" sz="2000" dirty="0" smtClean="0">
                <a:solidFill>
                  <a:schemeClr val="tx1"/>
                </a:solidFill>
              </a:rPr>
              <a:t>3 whole cloves</a:t>
            </a:r>
          </a:p>
          <a:p>
            <a:pPr marL="342900" indent="-342900">
              <a:buFont typeface="Arial" charset="-95"/>
              <a:buChar char="•"/>
            </a:pPr>
            <a:r>
              <a:rPr lang="en-US" sz="2000" dirty="0" smtClean="0">
                <a:solidFill>
                  <a:schemeClr val="tx1"/>
                </a:solidFill>
              </a:rPr>
              <a:t>1 orange, cut in half</a:t>
            </a:r>
          </a:p>
          <a:p>
            <a:pPr marL="342900" indent="-342900">
              <a:buFont typeface="Arial" charset="-95"/>
              <a:buChar char="•"/>
            </a:pPr>
            <a:r>
              <a:rPr lang="en-US" sz="2000" dirty="0" smtClean="0">
                <a:solidFill>
                  <a:schemeClr val="tx1"/>
                </a:solidFill>
              </a:rPr>
              <a:t>180g honey</a:t>
            </a:r>
            <a:endParaRPr lang="en-US" sz="2000" dirty="0">
              <a:solidFill>
                <a:schemeClr val="tx1"/>
              </a:solidFill>
            </a:endParaRPr>
          </a:p>
        </p:txBody>
      </p:sp>
    </p:spTree>
    <p:extLst>
      <p:ext uri="{BB962C8B-B14F-4D97-AF65-F5344CB8AC3E}">
        <p14:creationId xmlns:p14="http://schemas.microsoft.com/office/powerpoint/2010/main" val="420862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682367" y="72428"/>
            <a:ext cx="12192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u="sng" dirty="0" smtClean="0">
              <a:solidFill>
                <a:schemeClr val="tx1"/>
              </a:solidFill>
            </a:endParaRPr>
          </a:p>
          <a:p>
            <a:pPr algn="ctr"/>
            <a:endParaRPr lang="en-US" sz="2400" u="sng" dirty="0">
              <a:solidFill>
                <a:schemeClr val="tx1"/>
              </a:solidFill>
            </a:endParaRPr>
          </a:p>
          <a:p>
            <a:pPr algn="ctr"/>
            <a:endParaRPr lang="en-US" sz="2400" u="sng" dirty="0" smtClean="0">
              <a:solidFill>
                <a:schemeClr val="tx1"/>
              </a:solidFill>
            </a:endParaRPr>
          </a:p>
          <a:p>
            <a:pPr algn="ctr"/>
            <a:endParaRPr lang="en-US" sz="2400" u="sng" dirty="0">
              <a:solidFill>
                <a:schemeClr val="tx1"/>
              </a:solidFill>
            </a:endParaRPr>
          </a:p>
          <a:p>
            <a:pPr algn="ctr"/>
            <a:endParaRPr lang="en-US" sz="2400" u="sng" dirty="0" smtClean="0">
              <a:solidFill>
                <a:schemeClr val="tx1"/>
              </a:solidFill>
            </a:endParaRPr>
          </a:p>
          <a:p>
            <a:pPr algn="ctr"/>
            <a:endParaRPr lang="en-US" sz="2400" u="sng" dirty="0">
              <a:solidFill>
                <a:schemeClr val="tx1"/>
              </a:solidFill>
            </a:endParaRPr>
          </a:p>
          <a:p>
            <a:pPr algn="ctr"/>
            <a:endParaRPr lang="en-US" sz="2400" u="sng" dirty="0" smtClean="0">
              <a:solidFill>
                <a:schemeClr val="tx1"/>
              </a:solidFill>
            </a:endParaRPr>
          </a:p>
          <a:p>
            <a:pPr algn="ctr"/>
            <a:endParaRPr lang="en-US" sz="2400" u="sng" dirty="0">
              <a:solidFill>
                <a:schemeClr val="tx1"/>
              </a:solidFill>
            </a:endParaRPr>
          </a:p>
          <a:p>
            <a:pPr algn="ctr"/>
            <a:endParaRPr lang="en-US" sz="2400" u="sng" dirty="0" smtClean="0">
              <a:solidFill>
                <a:schemeClr val="tx1"/>
              </a:solidFill>
            </a:endParaRPr>
          </a:p>
          <a:p>
            <a:pPr algn="ctr"/>
            <a:endParaRPr lang="en-US" sz="2400" u="sng" dirty="0">
              <a:solidFill>
                <a:schemeClr val="tx1"/>
              </a:solidFill>
            </a:endParaRPr>
          </a:p>
          <a:p>
            <a:pPr algn="ctr"/>
            <a:endParaRPr lang="en-US" sz="2400" u="sng" dirty="0" smtClean="0">
              <a:solidFill>
                <a:schemeClr val="tx1"/>
              </a:solidFill>
            </a:endParaRPr>
          </a:p>
          <a:p>
            <a:pPr algn="ctr"/>
            <a:endParaRPr lang="en-US" sz="2400" u="sng" dirty="0">
              <a:solidFill>
                <a:schemeClr val="tx1"/>
              </a:solidFill>
            </a:endParaRPr>
          </a:p>
          <a:p>
            <a:pPr algn="ctr"/>
            <a:endParaRPr lang="en-US" sz="2400" u="sng" dirty="0" smtClean="0">
              <a:solidFill>
                <a:schemeClr val="tx1"/>
              </a:solidFill>
            </a:endParaRPr>
          </a:p>
          <a:p>
            <a:pPr algn="ctr"/>
            <a:r>
              <a:rPr lang="en-US" sz="2400" u="sng" dirty="0" smtClean="0">
                <a:solidFill>
                  <a:schemeClr val="tx1"/>
                </a:solidFill>
              </a:rPr>
              <a:t>Christmas greek songs</a:t>
            </a:r>
          </a:p>
          <a:p>
            <a:pPr algn="ctr"/>
            <a:endParaRPr lang="en-US" sz="2400" u="sng" dirty="0">
              <a:solidFill>
                <a:schemeClr val="tx1"/>
              </a:solidFill>
            </a:endParaRPr>
          </a:p>
          <a:p>
            <a:pPr algn="ctr"/>
            <a:r>
              <a:rPr lang="en-US" sz="2400" u="sng" dirty="0" smtClean="0">
                <a:solidFill>
                  <a:schemeClr val="tx1"/>
                </a:solidFill>
                <a:hlinkClick r:id="rId4"/>
              </a:rPr>
              <a:t>https://www.youtube.com/watch?v=_IpBOFW0Gg8</a:t>
            </a:r>
            <a:endParaRPr lang="en-US" sz="2400" u="sng" dirty="0" smtClean="0">
              <a:solidFill>
                <a:schemeClr val="tx1"/>
              </a:solidFill>
            </a:endParaRPr>
          </a:p>
          <a:p>
            <a:pPr algn="ctr"/>
            <a:r>
              <a:rPr lang="en-US" sz="2400" u="sng" dirty="0" smtClean="0">
                <a:solidFill>
                  <a:schemeClr val="tx1"/>
                </a:solidFill>
              </a:rPr>
              <a:t>https://www.youtube.com/watch?v=6YedhRJ0Hiw</a:t>
            </a:r>
            <a:endParaRPr lang="el-GR" sz="2400" u="sng" dirty="0" smtClean="0">
              <a:solidFill>
                <a:schemeClr val="tx1"/>
              </a:solidFill>
            </a:endParaRPr>
          </a:p>
          <a:p>
            <a:pPr algn="ctr"/>
            <a:r>
              <a:rPr lang="en-US" sz="2400" u="sng" dirty="0" smtClean="0">
                <a:solidFill>
                  <a:schemeClr val="tx1"/>
                </a:solidFill>
                <a:hlinkClick r:id="rId5"/>
              </a:rPr>
              <a:t>https://www.youtube.com/watch?v=P-4HI0v9OMc</a:t>
            </a:r>
            <a:endParaRPr lang="el-GR" sz="2400" u="sng" dirty="0" smtClean="0">
              <a:solidFill>
                <a:schemeClr val="tx1"/>
              </a:solidFill>
            </a:endParaRPr>
          </a:p>
          <a:p>
            <a:pPr algn="ctr"/>
            <a:r>
              <a:rPr lang="en-US" sz="2400" u="sng" dirty="0" smtClean="0">
                <a:solidFill>
                  <a:schemeClr val="tx1"/>
                </a:solidFill>
                <a:hlinkClick r:id="rId6"/>
              </a:rPr>
              <a:t>https://www.youtube.com/watch?v=9dqIlIoi7zA</a:t>
            </a:r>
            <a:endParaRPr lang="en-US" sz="2400" u="sng" dirty="0" smtClean="0">
              <a:solidFill>
                <a:schemeClr val="tx1"/>
              </a:solidFill>
            </a:endParaRPr>
          </a:p>
          <a:p>
            <a:pPr algn="ctr"/>
            <a:r>
              <a:rPr lang="en-US" sz="2400" u="sng" dirty="0">
                <a:solidFill>
                  <a:schemeClr val="tx1"/>
                </a:solidFill>
              </a:rPr>
              <a:t>https://www.youtube.com/watch?v=OLsEDiAQt9g</a:t>
            </a:r>
            <a:endParaRPr lang="en-US" sz="2400" u="sng" dirty="0" smtClean="0">
              <a:solidFill>
                <a:schemeClr val="tx1"/>
              </a:solidFill>
            </a:endParaRPr>
          </a:p>
          <a:p>
            <a:pPr algn="ctr"/>
            <a:endParaRPr lang="en-US" sz="2400" u="sng" dirty="0">
              <a:solidFill>
                <a:schemeClr val="tx1"/>
              </a:solidFill>
            </a:endParaRPr>
          </a:p>
          <a:p>
            <a:pPr algn="ctr"/>
            <a:endParaRPr lang="en-US" sz="2400" u="sng" dirty="0" smtClean="0">
              <a:solidFill>
                <a:schemeClr val="tx1"/>
              </a:solidFill>
            </a:endParaRPr>
          </a:p>
          <a:p>
            <a:pPr algn="ctr"/>
            <a:endParaRPr lang="en-US" sz="2400" u="sng" dirty="0">
              <a:solidFill>
                <a:schemeClr val="tx1"/>
              </a:solidFill>
            </a:endParaRPr>
          </a:p>
          <a:p>
            <a:pPr algn="ctr"/>
            <a:endParaRPr lang="en-US" sz="2400" u="sng" dirty="0" smtClean="0">
              <a:solidFill>
                <a:schemeClr val="tx1"/>
              </a:solidFill>
            </a:endParaRPr>
          </a:p>
          <a:p>
            <a:pPr algn="ctr"/>
            <a:endParaRPr lang="en-US" sz="2400" u="sng" dirty="0">
              <a:solidFill>
                <a:schemeClr val="tx1"/>
              </a:solidFill>
            </a:endParaRPr>
          </a:p>
          <a:p>
            <a:pPr algn="ctr"/>
            <a:endParaRPr lang="en-US" sz="2400" u="sng" dirty="0" smtClean="0">
              <a:solidFill>
                <a:schemeClr val="tx1"/>
              </a:solidFill>
            </a:endParaRPr>
          </a:p>
          <a:p>
            <a:pPr algn="ctr"/>
            <a:endParaRPr lang="en-US" sz="2400" u="sng" dirty="0">
              <a:solidFill>
                <a:schemeClr val="tx1"/>
              </a:solidFill>
            </a:endParaRPr>
          </a:p>
          <a:p>
            <a:pPr algn="ctr"/>
            <a:endParaRPr lang="en-US" sz="2400" u="sng" dirty="0" smtClean="0">
              <a:solidFill>
                <a:schemeClr val="tx1"/>
              </a:solidFill>
            </a:endParaRPr>
          </a:p>
          <a:p>
            <a:pPr algn="ctr"/>
            <a:endParaRPr lang="en-US" sz="2400" u="sng" dirty="0">
              <a:solidFill>
                <a:schemeClr val="tx1"/>
              </a:solidFill>
            </a:endParaRPr>
          </a:p>
          <a:p>
            <a:pPr algn="ctr"/>
            <a:endParaRPr lang="en-US" sz="2400" u="sng" dirty="0" smtClean="0">
              <a:solidFill>
                <a:schemeClr val="tx1"/>
              </a:solidFill>
            </a:endParaRPr>
          </a:p>
          <a:p>
            <a:pPr algn="ctr"/>
            <a:endParaRPr lang="en-US" sz="2400" u="sng" dirty="0">
              <a:solidFill>
                <a:schemeClr val="tx1"/>
              </a:solidFill>
            </a:endParaRPr>
          </a:p>
          <a:p>
            <a:pPr algn="ctr"/>
            <a:endParaRPr lang="en-US" sz="2400" u="sng" dirty="0">
              <a:solidFill>
                <a:schemeClr val="tx1"/>
              </a:solidFill>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433" y="989352"/>
            <a:ext cx="1800462" cy="3730854"/>
          </a:xfrm>
          <a:prstGeom prst="rect">
            <a:avLst/>
          </a:prstGeom>
        </p:spPr>
      </p:pic>
      <p:sp>
        <p:nvSpPr>
          <p:cNvPr id="6" name="Cloud Callout 5"/>
          <p:cNvSpPr/>
          <p:nvPr/>
        </p:nvSpPr>
        <p:spPr>
          <a:xfrm>
            <a:off x="1980238" y="0"/>
            <a:ext cx="8355747" cy="2087001"/>
          </a:xfrm>
          <a:prstGeom prst="cloudCallout">
            <a:avLst>
              <a:gd name="adj1" fmla="val -52633"/>
              <a:gd name="adj2" fmla="val 69676"/>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Let</a:t>
            </a:r>
            <a:r>
              <a:rPr lang="uk-UA" sz="2400" dirty="0" smtClean="0"/>
              <a:t>’</a:t>
            </a:r>
            <a:r>
              <a:rPr lang="en-US" sz="2400" dirty="0" smtClean="0"/>
              <a:t>s listen to some greek </a:t>
            </a:r>
            <a:r>
              <a:rPr lang="en-US" sz="2400" dirty="0"/>
              <a:t>C</a:t>
            </a:r>
            <a:r>
              <a:rPr lang="en-US" sz="2400" dirty="0" smtClean="0"/>
              <a:t>hristmas songs and the </a:t>
            </a:r>
            <a:r>
              <a:rPr lang="en-US" sz="2400" dirty="0"/>
              <a:t>C</a:t>
            </a:r>
            <a:r>
              <a:rPr lang="en-US" sz="2400" dirty="0" smtClean="0"/>
              <a:t>hristmas carols that children sing on Christmas and New Year’s Eve!</a:t>
            </a:r>
            <a:endParaRPr lang="en-US" sz="2400" dirty="0"/>
          </a:p>
        </p:txBody>
      </p:sp>
      <p:pic>
        <p:nvPicPr>
          <p:cNvPr id="7" name="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82367" y="3022600"/>
            <a:ext cx="812800" cy="812800"/>
          </a:xfrm>
          <a:prstGeom prst="rect">
            <a:avLst/>
          </a:prstGeom>
        </p:spPr>
      </p:pic>
    </p:spTree>
    <p:extLst>
      <p:ext uri="{BB962C8B-B14F-4D97-AF65-F5344CB8AC3E}">
        <p14:creationId xmlns:p14="http://schemas.microsoft.com/office/powerpoint/2010/main" val="13501033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687"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 name="Content Placeholder 7"/>
          <p:cNvPicPr>
            <a:picLocks noGrp="1" noChangeAspect="1"/>
          </p:cNvPicPr>
          <p:nvPr>
            <p:ph idx="1"/>
          </p:nvPr>
        </p:nvPicPr>
        <p:blipFill>
          <a:blip r:embed="rId4"/>
          <a:stretch>
            <a:fillRect/>
          </a:stretch>
        </p:blipFill>
        <p:spPr>
          <a:xfrm>
            <a:off x="5626100" y="3232944"/>
            <a:ext cx="939800" cy="1536700"/>
          </a:xfrm>
        </p:spPr>
      </p:pic>
      <p:sp>
        <p:nvSpPr>
          <p:cNvPr id="4" name="Rectangle 3"/>
          <p:cNvSpPr/>
          <p:nvPr/>
        </p:nvSpPr>
        <p:spPr>
          <a:xfrm>
            <a:off x="0" y="0"/>
            <a:ext cx="12192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33" y="989352"/>
            <a:ext cx="1800462" cy="3730854"/>
          </a:xfrm>
          <a:prstGeom prst="rect">
            <a:avLst/>
          </a:prstGeom>
        </p:spPr>
      </p:pic>
      <p:sp>
        <p:nvSpPr>
          <p:cNvPr id="6" name="Cloud Callout 5"/>
          <p:cNvSpPr/>
          <p:nvPr/>
        </p:nvSpPr>
        <p:spPr>
          <a:xfrm>
            <a:off x="1859214" y="0"/>
            <a:ext cx="7235800" cy="1575594"/>
          </a:xfrm>
          <a:prstGeom prst="cloudCallout">
            <a:avLst>
              <a:gd name="adj1" fmla="val -54786"/>
              <a:gd name="adj2" fmla="val 64859"/>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We could even try to learn a greek Christmas song! Let</a:t>
            </a:r>
            <a:r>
              <a:rPr lang="uk-UA" sz="2000" dirty="0" smtClean="0"/>
              <a:t>’</a:t>
            </a:r>
            <a:r>
              <a:rPr lang="en-US" sz="2000" dirty="0" smtClean="0"/>
              <a:t>s give it a try !</a:t>
            </a:r>
            <a:endParaRPr lang="en-US" sz="2000" dirty="0"/>
          </a:p>
        </p:txBody>
      </p:sp>
      <p:sp>
        <p:nvSpPr>
          <p:cNvPr id="7" name="Rectangle 6"/>
          <p:cNvSpPr/>
          <p:nvPr/>
        </p:nvSpPr>
        <p:spPr>
          <a:xfrm>
            <a:off x="2638662" y="1690688"/>
            <a:ext cx="9530904" cy="516731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sz="2000" dirty="0" smtClean="0">
              <a:solidFill>
                <a:schemeClr val="tx1"/>
              </a:solidFill>
            </a:endParaRPr>
          </a:p>
          <a:p>
            <a:pPr algn="ctr"/>
            <a:r>
              <a:rPr lang="en-US" sz="2000" dirty="0" smtClean="0">
                <a:solidFill>
                  <a:schemeClr val="tx1"/>
                </a:solidFill>
              </a:rPr>
              <a:t>Oh elato</a:t>
            </a:r>
            <a:r>
              <a:rPr lang="is-IS" sz="2000" dirty="0" smtClean="0">
                <a:solidFill>
                  <a:schemeClr val="tx1"/>
                </a:solidFill>
              </a:rPr>
              <a:t>…</a:t>
            </a:r>
            <a:endParaRPr lang="en-US" sz="2000" dirty="0" smtClean="0">
              <a:solidFill>
                <a:schemeClr val="tx1"/>
              </a:solidFill>
            </a:endParaRPr>
          </a:p>
          <a:p>
            <a:pPr algn="ctr"/>
            <a:r>
              <a:rPr lang="en-US" sz="2000" dirty="0" smtClean="0">
                <a:solidFill>
                  <a:schemeClr val="tx1"/>
                </a:solidFill>
              </a:rPr>
              <a:t> Oh elato</a:t>
            </a:r>
            <a:r>
              <a:rPr lang="is-IS" sz="2000" dirty="0" smtClean="0">
                <a:solidFill>
                  <a:schemeClr val="tx1"/>
                </a:solidFill>
              </a:rPr>
              <a:t>…</a:t>
            </a:r>
            <a:endParaRPr lang="en-US" sz="2000" dirty="0" smtClean="0">
              <a:solidFill>
                <a:schemeClr val="tx1"/>
              </a:solidFill>
            </a:endParaRPr>
          </a:p>
          <a:p>
            <a:pPr algn="ctr"/>
            <a:r>
              <a:rPr lang="en-US" sz="2000" dirty="0" err="1" smtClean="0">
                <a:solidFill>
                  <a:schemeClr val="tx1"/>
                </a:solidFill>
              </a:rPr>
              <a:t>Maresis</a:t>
            </a:r>
            <a:r>
              <a:rPr lang="en-US" sz="2000" dirty="0" smtClean="0">
                <a:solidFill>
                  <a:schemeClr val="tx1"/>
                </a:solidFill>
              </a:rPr>
              <a:t> pos </a:t>
            </a:r>
            <a:r>
              <a:rPr lang="en-US" sz="2000" dirty="0" err="1" smtClean="0">
                <a:solidFill>
                  <a:schemeClr val="tx1"/>
                </a:solidFill>
              </a:rPr>
              <a:t>maresis</a:t>
            </a:r>
            <a:r>
              <a:rPr lang="en-US" sz="2000" dirty="0" smtClean="0">
                <a:solidFill>
                  <a:schemeClr val="tx1"/>
                </a:solidFill>
              </a:rPr>
              <a:t>!</a:t>
            </a:r>
          </a:p>
          <a:p>
            <a:pPr algn="ctr"/>
            <a:r>
              <a:rPr lang="en-US" sz="2000" dirty="0" smtClean="0">
                <a:solidFill>
                  <a:schemeClr val="tx1"/>
                </a:solidFill>
              </a:rPr>
              <a:t>Ti </a:t>
            </a:r>
            <a:r>
              <a:rPr lang="en-US" sz="2000" dirty="0" err="1" smtClean="0">
                <a:solidFill>
                  <a:schemeClr val="tx1"/>
                </a:solidFill>
              </a:rPr>
              <a:t>orea</a:t>
            </a:r>
            <a:r>
              <a:rPr lang="en-US" sz="2000" dirty="0" smtClean="0">
                <a:solidFill>
                  <a:schemeClr val="tx1"/>
                </a:solidFill>
              </a:rPr>
              <a:t> tin Protohronia </a:t>
            </a:r>
          </a:p>
          <a:p>
            <a:pPr algn="ctr"/>
            <a:r>
              <a:rPr lang="en-US" sz="2000" dirty="0" smtClean="0">
                <a:solidFill>
                  <a:schemeClr val="tx1"/>
                </a:solidFill>
              </a:rPr>
              <a:t>Mas </a:t>
            </a:r>
            <a:r>
              <a:rPr lang="en-US" sz="2000" dirty="0" err="1" smtClean="0">
                <a:solidFill>
                  <a:schemeClr val="tx1"/>
                </a:solidFill>
              </a:rPr>
              <a:t>fernis</a:t>
            </a:r>
            <a:r>
              <a:rPr lang="en-US" sz="2000" dirty="0" smtClean="0">
                <a:solidFill>
                  <a:schemeClr val="tx1"/>
                </a:solidFill>
              </a:rPr>
              <a:t> dora sta kladia</a:t>
            </a:r>
          </a:p>
          <a:p>
            <a:pPr algn="ctr"/>
            <a:r>
              <a:rPr lang="en-US" sz="2000" dirty="0" smtClean="0">
                <a:solidFill>
                  <a:schemeClr val="tx1"/>
                </a:solidFill>
              </a:rPr>
              <a:t>Oh elato </a:t>
            </a:r>
            <a:r>
              <a:rPr lang="is-IS" sz="2000" dirty="0" smtClean="0">
                <a:solidFill>
                  <a:schemeClr val="tx1"/>
                </a:solidFill>
              </a:rPr>
              <a:t>…</a:t>
            </a:r>
            <a:endParaRPr lang="en-US" sz="2000" dirty="0" smtClean="0">
              <a:solidFill>
                <a:schemeClr val="tx1"/>
              </a:solidFill>
            </a:endParaRPr>
          </a:p>
          <a:p>
            <a:pPr algn="ctr"/>
            <a:r>
              <a:rPr lang="en-US" sz="2000" dirty="0" smtClean="0">
                <a:solidFill>
                  <a:schemeClr val="tx1"/>
                </a:solidFill>
              </a:rPr>
              <a:t>oh elato</a:t>
            </a:r>
            <a:r>
              <a:rPr lang="is-IS" sz="2000" dirty="0" smtClean="0">
                <a:solidFill>
                  <a:schemeClr val="tx1"/>
                </a:solidFill>
              </a:rPr>
              <a:t>…</a:t>
            </a:r>
            <a:endParaRPr lang="en-US" sz="2000" dirty="0" smtClean="0">
              <a:solidFill>
                <a:schemeClr val="tx1"/>
              </a:solidFill>
            </a:endParaRPr>
          </a:p>
          <a:p>
            <a:pPr algn="ctr"/>
            <a:r>
              <a:rPr lang="en-US" sz="2000" dirty="0" err="1" smtClean="0">
                <a:solidFill>
                  <a:schemeClr val="tx1"/>
                </a:solidFill>
              </a:rPr>
              <a:t>Maresis</a:t>
            </a:r>
            <a:r>
              <a:rPr lang="en-US" sz="2000" dirty="0" smtClean="0">
                <a:solidFill>
                  <a:schemeClr val="tx1"/>
                </a:solidFill>
              </a:rPr>
              <a:t> pos </a:t>
            </a:r>
            <a:r>
              <a:rPr lang="en-US" sz="2000" dirty="0" err="1" smtClean="0">
                <a:solidFill>
                  <a:schemeClr val="tx1"/>
                </a:solidFill>
              </a:rPr>
              <a:t>maresis</a:t>
            </a:r>
            <a:r>
              <a:rPr lang="en-US" sz="2000" dirty="0" smtClean="0">
                <a:solidFill>
                  <a:schemeClr val="tx1"/>
                </a:solidFill>
              </a:rPr>
              <a:t>!</a:t>
            </a:r>
          </a:p>
          <a:p>
            <a:pPr algn="ctr"/>
            <a:endParaRPr lang="en-US" sz="2000" dirty="0">
              <a:solidFill>
                <a:schemeClr val="tx1"/>
              </a:solidFill>
            </a:endParaRPr>
          </a:p>
          <a:p>
            <a:pPr algn="ctr"/>
            <a:r>
              <a:rPr lang="en-US" sz="2000" dirty="0" smtClean="0">
                <a:solidFill>
                  <a:schemeClr val="tx1"/>
                </a:solidFill>
              </a:rPr>
              <a:t>Oh Elato</a:t>
            </a:r>
            <a:r>
              <a:rPr lang="is-IS" sz="2000" dirty="0" smtClean="0">
                <a:solidFill>
                  <a:schemeClr val="tx1"/>
                </a:solidFill>
              </a:rPr>
              <a:t>…</a:t>
            </a:r>
            <a:r>
              <a:rPr lang="en-US" sz="2000" dirty="0" smtClean="0">
                <a:solidFill>
                  <a:schemeClr val="tx1"/>
                </a:solidFill>
              </a:rPr>
              <a:t> </a:t>
            </a:r>
          </a:p>
          <a:p>
            <a:pPr algn="ctr"/>
            <a:r>
              <a:rPr lang="en-US" sz="2000" dirty="0" smtClean="0">
                <a:solidFill>
                  <a:schemeClr val="tx1"/>
                </a:solidFill>
              </a:rPr>
              <a:t>oh elato</a:t>
            </a:r>
            <a:r>
              <a:rPr lang="is-IS" sz="2000" dirty="0" smtClean="0">
                <a:solidFill>
                  <a:schemeClr val="tx1"/>
                </a:solidFill>
              </a:rPr>
              <a:t>…</a:t>
            </a:r>
            <a:endParaRPr lang="en-US" sz="2000" dirty="0" smtClean="0">
              <a:solidFill>
                <a:schemeClr val="tx1"/>
              </a:solidFill>
            </a:endParaRPr>
          </a:p>
          <a:p>
            <a:pPr algn="ctr"/>
            <a:r>
              <a:rPr lang="en-US" sz="2000" dirty="0" smtClean="0">
                <a:solidFill>
                  <a:schemeClr val="tx1"/>
                </a:solidFill>
              </a:rPr>
              <a:t>Ti didagma I stoli sou!</a:t>
            </a:r>
          </a:p>
          <a:p>
            <a:pPr algn="ctr"/>
            <a:r>
              <a:rPr lang="en-US" sz="2000" dirty="0" smtClean="0">
                <a:solidFill>
                  <a:schemeClr val="tx1"/>
                </a:solidFill>
              </a:rPr>
              <a:t>Elpida </a:t>
            </a:r>
            <a:r>
              <a:rPr lang="en-US" sz="2000" dirty="0" err="1" smtClean="0">
                <a:solidFill>
                  <a:schemeClr val="tx1"/>
                </a:solidFill>
              </a:rPr>
              <a:t>ebnei</a:t>
            </a:r>
            <a:r>
              <a:rPr lang="en-US" sz="2000" dirty="0" smtClean="0">
                <a:solidFill>
                  <a:schemeClr val="tx1"/>
                </a:solidFill>
              </a:rPr>
              <a:t> statheri</a:t>
            </a:r>
          </a:p>
          <a:p>
            <a:pPr algn="ctr"/>
            <a:r>
              <a:rPr lang="en-US" sz="2000" dirty="0" smtClean="0">
                <a:solidFill>
                  <a:schemeClr val="tx1"/>
                </a:solidFill>
              </a:rPr>
              <a:t>Ke tharos panta sti Zoe</a:t>
            </a:r>
          </a:p>
          <a:p>
            <a:pPr algn="ctr"/>
            <a:r>
              <a:rPr lang="en-US" sz="2000" dirty="0" smtClean="0">
                <a:solidFill>
                  <a:schemeClr val="tx1"/>
                </a:solidFill>
              </a:rPr>
              <a:t>Oh Elato </a:t>
            </a:r>
          </a:p>
          <a:p>
            <a:pPr algn="ctr"/>
            <a:r>
              <a:rPr lang="en-US" sz="2000" dirty="0" smtClean="0">
                <a:solidFill>
                  <a:schemeClr val="tx1"/>
                </a:solidFill>
              </a:rPr>
              <a:t>oh elato</a:t>
            </a:r>
          </a:p>
          <a:p>
            <a:pPr algn="ctr"/>
            <a:r>
              <a:rPr lang="en-US" sz="2000" dirty="0" smtClean="0">
                <a:solidFill>
                  <a:schemeClr val="tx1"/>
                </a:solidFill>
              </a:rPr>
              <a:t>Ti didagma I stoli sou!</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p>
          <a:p>
            <a:pPr algn="ctr"/>
            <a:endParaRPr lang="en-US" dirty="0"/>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5260" y="2777762"/>
            <a:ext cx="2574243" cy="1930682"/>
          </a:xfrm>
          <a:prstGeom prst="rect">
            <a:avLst/>
          </a:prstGeom>
        </p:spPr>
      </p:pic>
      <p:pic>
        <p:nvPicPr>
          <p:cNvPr id="3" name="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21855" y="3743103"/>
            <a:ext cx="812800" cy="812800"/>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53338" y="2777762"/>
            <a:ext cx="2616228" cy="4080238"/>
          </a:xfrm>
          <a:prstGeom prst="rect">
            <a:avLst/>
          </a:prstGeom>
        </p:spPr>
      </p:pic>
    </p:spTree>
    <p:extLst>
      <p:ext uri="{BB962C8B-B14F-4D97-AF65-F5344CB8AC3E}">
        <p14:creationId xmlns:p14="http://schemas.microsoft.com/office/powerpoint/2010/main" val="7447391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9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4650" y="2940844"/>
            <a:ext cx="3822700" cy="2120900"/>
          </a:xfrm>
        </p:spPr>
      </p:pic>
      <p:sp>
        <p:nvSpPr>
          <p:cNvPr id="4" name="Rectangle 3"/>
          <p:cNvSpPr/>
          <p:nvPr/>
        </p:nvSpPr>
        <p:spPr>
          <a:xfrm>
            <a:off x="0" y="0"/>
            <a:ext cx="12192000" cy="68580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r>
              <a:rPr lang="en-US" sz="2000" dirty="0" smtClean="0">
                <a:solidFill>
                  <a:schemeClr val="tx1"/>
                </a:solidFill>
              </a:rPr>
              <a:t>Oh elato</a:t>
            </a:r>
            <a:r>
              <a:rPr lang="is-IS" sz="2000" dirty="0" smtClean="0">
                <a:solidFill>
                  <a:schemeClr val="tx1"/>
                </a:solidFill>
              </a:rPr>
              <a:t>…</a:t>
            </a:r>
            <a:endParaRPr lang="en-US" sz="2000" dirty="0" smtClean="0">
              <a:solidFill>
                <a:schemeClr val="tx1"/>
              </a:solidFill>
            </a:endParaRPr>
          </a:p>
          <a:p>
            <a:pPr algn="ctr"/>
            <a:r>
              <a:rPr lang="en-US" sz="2000" dirty="0" smtClean="0">
                <a:solidFill>
                  <a:schemeClr val="tx1"/>
                </a:solidFill>
              </a:rPr>
              <a:t>Oh elato</a:t>
            </a:r>
            <a:r>
              <a:rPr lang="is-IS" sz="2000" dirty="0" smtClean="0">
                <a:solidFill>
                  <a:schemeClr val="tx1"/>
                </a:solidFill>
              </a:rPr>
              <a:t>…</a:t>
            </a:r>
            <a:endParaRPr lang="en-US" sz="2000" dirty="0" smtClean="0">
              <a:solidFill>
                <a:schemeClr val="tx1"/>
              </a:solidFill>
            </a:endParaRPr>
          </a:p>
          <a:p>
            <a:pPr algn="ctr"/>
            <a:r>
              <a:rPr lang="en-US" sz="2000" dirty="0" smtClean="0">
                <a:solidFill>
                  <a:schemeClr val="tx1"/>
                </a:solidFill>
              </a:rPr>
              <a:t>Ta prasina sou fila!</a:t>
            </a:r>
          </a:p>
          <a:p>
            <a:pPr algn="ctr"/>
            <a:r>
              <a:rPr lang="en-US" sz="2000" dirty="0" smtClean="0">
                <a:solidFill>
                  <a:schemeClr val="tx1"/>
                </a:solidFill>
              </a:rPr>
              <a:t>Ta vgazeis me kalokeria</a:t>
            </a:r>
          </a:p>
          <a:p>
            <a:pPr algn="ctr"/>
            <a:r>
              <a:rPr lang="en-US" sz="2000" dirty="0" smtClean="0">
                <a:solidFill>
                  <a:schemeClr val="tx1"/>
                </a:solidFill>
              </a:rPr>
              <a:t>Ke ta </a:t>
            </a:r>
            <a:r>
              <a:rPr lang="en-US" sz="2000" dirty="0" err="1" smtClean="0">
                <a:solidFill>
                  <a:schemeClr val="tx1"/>
                </a:solidFill>
              </a:rPr>
              <a:t>foras</a:t>
            </a:r>
            <a:r>
              <a:rPr lang="en-US" sz="2000" dirty="0" smtClean="0">
                <a:solidFill>
                  <a:schemeClr val="tx1"/>
                </a:solidFill>
              </a:rPr>
              <a:t> </a:t>
            </a:r>
            <a:r>
              <a:rPr lang="en-US" sz="2000" dirty="0" smtClean="0">
                <a:solidFill>
                  <a:schemeClr val="tx1"/>
                </a:solidFill>
              </a:rPr>
              <a:t>me to </a:t>
            </a:r>
            <a:r>
              <a:rPr lang="en-US" sz="2000" dirty="0" err="1" smtClean="0">
                <a:solidFill>
                  <a:schemeClr val="tx1"/>
                </a:solidFill>
              </a:rPr>
              <a:t>xi</a:t>
            </a:r>
            <a:r>
              <a:rPr lang="en-US" sz="2000" dirty="0" err="1" smtClean="0">
                <a:solidFill>
                  <a:schemeClr val="tx1"/>
                </a:solidFill>
              </a:rPr>
              <a:t>onia</a:t>
            </a:r>
            <a:endParaRPr lang="en-US" sz="2000" dirty="0" smtClean="0">
              <a:solidFill>
                <a:schemeClr val="tx1"/>
              </a:solidFill>
            </a:endParaRPr>
          </a:p>
          <a:p>
            <a:pPr algn="ctr"/>
            <a:r>
              <a:rPr lang="en-US" sz="2000" dirty="0" smtClean="0">
                <a:solidFill>
                  <a:schemeClr val="tx1"/>
                </a:solidFill>
              </a:rPr>
              <a:t>Oh elato</a:t>
            </a:r>
            <a:r>
              <a:rPr lang="is-IS" sz="2000" dirty="0" smtClean="0">
                <a:solidFill>
                  <a:schemeClr val="tx1"/>
                </a:solidFill>
              </a:rPr>
              <a:t>…</a:t>
            </a:r>
          </a:p>
          <a:p>
            <a:pPr algn="ctr"/>
            <a:r>
              <a:rPr lang="en-US" sz="2000" dirty="0" smtClean="0">
                <a:solidFill>
                  <a:schemeClr val="tx1"/>
                </a:solidFill>
              </a:rPr>
              <a:t> Oh elato</a:t>
            </a:r>
            <a:r>
              <a:rPr lang="is-IS" sz="2000" dirty="0" smtClean="0">
                <a:solidFill>
                  <a:schemeClr val="tx1"/>
                </a:solidFill>
              </a:rPr>
              <a:t>…</a:t>
            </a:r>
          </a:p>
          <a:p>
            <a:pPr algn="ctr"/>
            <a:r>
              <a:rPr lang="en-US" sz="2000" dirty="0" smtClean="0">
                <a:solidFill>
                  <a:schemeClr val="tx1"/>
                </a:solidFill>
              </a:rPr>
              <a:t> Ta </a:t>
            </a:r>
            <a:r>
              <a:rPr lang="en-US" sz="2000" dirty="0" err="1" smtClean="0">
                <a:solidFill>
                  <a:schemeClr val="tx1"/>
                </a:solidFill>
              </a:rPr>
              <a:t>prasina</a:t>
            </a:r>
            <a:r>
              <a:rPr lang="en-US" sz="2000" dirty="0" smtClean="0">
                <a:solidFill>
                  <a:schemeClr val="tx1"/>
                </a:solidFill>
              </a:rPr>
              <a:t> </a:t>
            </a:r>
            <a:r>
              <a:rPr lang="en-US" sz="2000" dirty="0" err="1" smtClean="0">
                <a:solidFill>
                  <a:schemeClr val="tx1"/>
                </a:solidFill>
              </a:rPr>
              <a:t>su</a:t>
            </a:r>
            <a:r>
              <a:rPr lang="en-US" sz="2000" dirty="0" smtClean="0">
                <a:solidFill>
                  <a:schemeClr val="tx1"/>
                </a:solidFill>
              </a:rPr>
              <a:t> </a:t>
            </a:r>
            <a:r>
              <a:rPr lang="en-US" sz="2000" dirty="0" smtClean="0">
                <a:solidFill>
                  <a:schemeClr val="tx1"/>
                </a:solidFill>
              </a:rPr>
              <a:t>fila</a:t>
            </a:r>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797" y="3774546"/>
            <a:ext cx="5557603" cy="3083454"/>
          </a:xfrm>
          <a:prstGeom prst="rect">
            <a:avLst/>
          </a:prstGeom>
        </p:spPr>
      </p:pic>
    </p:spTree>
    <p:extLst>
      <p:ext uri="{BB962C8B-B14F-4D97-AF65-F5344CB8AC3E}">
        <p14:creationId xmlns:p14="http://schemas.microsoft.com/office/powerpoint/2010/main" val="2017128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0" y="0"/>
            <a:ext cx="12192000" cy="6858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17175"/>
            <a:ext cx="2175644" cy="4508293"/>
          </a:xfrm>
          <a:prstGeom prst="rect">
            <a:avLst/>
          </a:prstGeom>
        </p:spPr>
      </p:pic>
      <p:sp>
        <p:nvSpPr>
          <p:cNvPr id="6" name="Rectangle 5"/>
          <p:cNvSpPr/>
          <p:nvPr/>
        </p:nvSpPr>
        <p:spPr>
          <a:xfrm>
            <a:off x="2055722" y="554636"/>
            <a:ext cx="10136277" cy="630336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charset="-95"/>
              <a:buChar char="•"/>
            </a:pPr>
            <a:endParaRPr lang="en-US" dirty="0" smtClean="0"/>
          </a:p>
          <a:p>
            <a:pPr marL="285750" indent="-285750" algn="ctr">
              <a:buFont typeface="Arial" charset="-95"/>
              <a:buChar char="•"/>
            </a:pPr>
            <a:endParaRPr lang="el-GR" dirty="0" smtClean="0">
              <a:solidFill>
                <a:schemeClr val="tx1"/>
              </a:solidFill>
            </a:endParaRPr>
          </a:p>
          <a:p>
            <a:pPr marL="285750" indent="-285750" algn="ctr">
              <a:buFont typeface="Arial" charset="-95"/>
              <a:buChar char="•"/>
            </a:pPr>
            <a:endParaRPr lang="el-GR" sz="2400" dirty="0" smtClean="0">
              <a:solidFill>
                <a:schemeClr val="tx1"/>
              </a:solidFill>
            </a:endParaRPr>
          </a:p>
          <a:p>
            <a:pPr marL="285750" indent="-285750" algn="ctr">
              <a:buFont typeface="Arial" charset="-95"/>
              <a:buChar char="•"/>
            </a:pPr>
            <a:r>
              <a:rPr lang="en-US" sz="2400" dirty="0" smtClean="0">
                <a:solidFill>
                  <a:schemeClr val="tx1"/>
                </a:solidFill>
              </a:rPr>
              <a:t>How do they say Merry Christmas ?</a:t>
            </a:r>
          </a:p>
          <a:p>
            <a:pPr marL="285750" indent="-285750" algn="ctr">
              <a:buFont typeface="Arial" charset="-95"/>
              <a:buChar char="•"/>
            </a:pPr>
            <a:r>
              <a:rPr lang="en-US" sz="2400" dirty="0" smtClean="0">
                <a:solidFill>
                  <a:schemeClr val="tx1"/>
                </a:solidFill>
              </a:rPr>
              <a:t>What is the traditional meal and dessert for Christmas day?</a:t>
            </a:r>
          </a:p>
          <a:p>
            <a:pPr marL="285750" indent="-285750" algn="ctr">
              <a:buFont typeface="Arial" charset="-95"/>
              <a:buChar char="•"/>
            </a:pPr>
            <a:r>
              <a:rPr lang="en-US" sz="2400" dirty="0" smtClean="0">
                <a:solidFill>
                  <a:schemeClr val="tx1"/>
                </a:solidFill>
              </a:rPr>
              <a:t>Are they waiting for Santa Claus ?</a:t>
            </a:r>
            <a:endParaRPr lang="el-GR" sz="2400" dirty="0" smtClean="0">
              <a:solidFill>
                <a:schemeClr val="tx1"/>
              </a:solidFill>
            </a:endParaRPr>
          </a:p>
          <a:p>
            <a:pPr marL="285750" indent="-285750" algn="ctr">
              <a:buFont typeface="Arial" charset="-95"/>
              <a:buChar char="•"/>
            </a:pPr>
            <a:r>
              <a:rPr lang="en-US" sz="2400" dirty="0" smtClean="0">
                <a:solidFill>
                  <a:schemeClr val="tx1"/>
                </a:solidFill>
              </a:rPr>
              <a:t>What are the main traditions that they do during Christmas time?</a:t>
            </a:r>
          </a:p>
          <a:p>
            <a:pPr marL="285750" indent="-285750" algn="ctr">
              <a:buFont typeface="Arial" charset="-95"/>
              <a:buChar char="•"/>
            </a:pPr>
            <a:endParaRPr lang="en-US" dirty="0">
              <a:solidFill>
                <a:schemeClr val="tx1"/>
              </a:solidFill>
            </a:endParaRPr>
          </a:p>
        </p:txBody>
      </p:sp>
      <p:sp>
        <p:nvSpPr>
          <p:cNvPr id="7" name="Cloud Callout 6"/>
          <p:cNvSpPr/>
          <p:nvPr/>
        </p:nvSpPr>
        <p:spPr>
          <a:xfrm>
            <a:off x="2994695" y="-1"/>
            <a:ext cx="7863805" cy="2955471"/>
          </a:xfrm>
          <a:prstGeom prst="cloudCallout">
            <a:avLst>
              <a:gd name="adj1" fmla="val -59919"/>
              <a:gd name="adj2" fmla="val 72424"/>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How do they celebrate Christmas time in</a:t>
            </a:r>
            <a:r>
              <a:rPr lang="el-GR" sz="2000" dirty="0" smtClean="0">
                <a:solidFill>
                  <a:schemeClr val="tx1"/>
                </a:solidFill>
              </a:rPr>
              <a:t>:</a:t>
            </a:r>
          </a:p>
          <a:p>
            <a:pPr algn="ctr"/>
            <a:r>
              <a:rPr lang="en-US" sz="2000" dirty="0" smtClean="0">
                <a:solidFill>
                  <a:schemeClr val="tx1"/>
                </a:solidFill>
              </a:rPr>
              <a:t>Finland</a:t>
            </a:r>
          </a:p>
          <a:p>
            <a:pPr algn="ctr"/>
            <a:r>
              <a:rPr lang="en-US" sz="2000" dirty="0" err="1" smtClean="0">
                <a:solidFill>
                  <a:schemeClr val="tx1"/>
                </a:solidFill>
              </a:rPr>
              <a:t>Tsekki</a:t>
            </a:r>
            <a:endParaRPr lang="en-US" sz="2000" dirty="0" smtClean="0">
              <a:solidFill>
                <a:schemeClr val="tx1"/>
              </a:solidFill>
            </a:endParaRPr>
          </a:p>
          <a:p>
            <a:pPr algn="ctr"/>
            <a:r>
              <a:rPr lang="en-US" sz="2000" dirty="0" smtClean="0">
                <a:solidFill>
                  <a:schemeClr val="tx1"/>
                </a:solidFill>
              </a:rPr>
              <a:t>Romania</a:t>
            </a:r>
            <a:endParaRPr lang="en-US" sz="2000" dirty="0" smtClean="0">
              <a:solidFill>
                <a:schemeClr val="tx1"/>
              </a:solidFill>
            </a:endParaRPr>
          </a:p>
          <a:p>
            <a:pPr algn="ctr"/>
            <a:r>
              <a:rPr lang="en-US" sz="2000" dirty="0" err="1" smtClean="0">
                <a:solidFill>
                  <a:schemeClr val="tx1"/>
                </a:solidFill>
              </a:rPr>
              <a:t>Kreikka</a:t>
            </a:r>
            <a:endParaRPr lang="en-US" sz="2000" dirty="0" smtClean="0">
              <a:solidFill>
                <a:schemeClr val="tx1"/>
              </a:solidFill>
            </a:endParaRPr>
          </a:p>
          <a:p>
            <a:pPr algn="ctr"/>
            <a:r>
              <a:rPr lang="en-US" sz="2000" dirty="0" err="1" smtClean="0">
                <a:solidFill>
                  <a:schemeClr val="tx1"/>
                </a:solidFill>
              </a:rPr>
              <a:t>Espanja</a:t>
            </a:r>
            <a:endParaRPr lang="en-US" sz="2000" dirty="0" smtClean="0">
              <a:solidFill>
                <a:schemeClr val="tx1"/>
              </a:solidFill>
            </a:endParaRPr>
          </a:p>
          <a:p>
            <a:pPr algn="ctr"/>
            <a:r>
              <a:rPr lang="en-US" sz="2000" dirty="0" err="1" smtClean="0">
                <a:solidFill>
                  <a:schemeClr val="tx1"/>
                </a:solidFill>
              </a:rPr>
              <a:t>Puola</a:t>
            </a:r>
            <a:endParaRPr lang="en-US" sz="2000" dirty="0" smtClean="0">
              <a:solidFill>
                <a:schemeClr val="tx1"/>
              </a:solidFill>
            </a:endParaRPr>
          </a:p>
          <a:p>
            <a:pPr algn="ctr"/>
            <a:r>
              <a:rPr lang="en-US" sz="2000" dirty="0" smtClean="0">
                <a:solidFill>
                  <a:schemeClr val="tx1"/>
                </a:solidFill>
              </a:rPr>
              <a:t>Italia</a:t>
            </a:r>
          </a:p>
          <a:p>
            <a:pPr algn="ctr"/>
            <a:r>
              <a:rPr lang="en-US" sz="2000" dirty="0" err="1" smtClean="0">
                <a:solidFill>
                  <a:schemeClr val="tx1"/>
                </a:solidFill>
              </a:rPr>
              <a:t>Kroatia</a:t>
            </a:r>
            <a:endParaRPr lang="en-US" sz="2000" dirty="0" smtClean="0">
              <a:solidFill>
                <a:schemeClr val="tx1"/>
              </a:solidFill>
            </a:endParaRPr>
          </a:p>
        </p:txBody>
      </p:sp>
      <p:pic>
        <p:nvPicPr>
          <p:cNvPr id="8" name="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62844" y="4508500"/>
            <a:ext cx="812800" cy="812800"/>
          </a:xfrm>
          <a:prstGeom prst="rect">
            <a:avLst/>
          </a:prstGeom>
        </p:spPr>
      </p:pic>
    </p:spTree>
    <p:extLst>
      <p:ext uri="{BB962C8B-B14F-4D97-AF65-F5344CB8AC3E}">
        <p14:creationId xmlns:p14="http://schemas.microsoft.com/office/powerpoint/2010/main" val="19790450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616"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480050" y="2724944"/>
            <a:ext cx="1231900" cy="2552700"/>
          </a:xfrm>
        </p:spPr>
      </p:pic>
      <p:sp>
        <p:nvSpPr>
          <p:cNvPr id="5" name="Rectangle 4"/>
          <p:cNvSpPr/>
          <p:nvPr/>
        </p:nvSpPr>
        <p:spPr>
          <a:xfrm>
            <a:off x="0" y="0"/>
            <a:ext cx="12192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                       I                                                </a:t>
            </a:r>
          </a:p>
          <a:p>
            <a:endParaRPr lang="en-US" dirty="0">
              <a:solidFill>
                <a:schemeClr val="tx1"/>
              </a:solidFill>
            </a:endParaRPr>
          </a:p>
          <a:p>
            <a:r>
              <a:rPr lang="en-US" dirty="0" smtClean="0">
                <a:solidFill>
                  <a:schemeClr val="tx1"/>
                </a:solidFill>
              </a:rPr>
              <a:t>                                                                   </a:t>
            </a:r>
          </a:p>
          <a:p>
            <a:r>
              <a:rPr lang="en-US" dirty="0">
                <a:solidFill>
                  <a:schemeClr val="tx1"/>
                </a:solidFill>
              </a:rPr>
              <a:t> </a:t>
            </a:r>
            <a:r>
              <a:rPr lang="en-US" dirty="0" smtClean="0">
                <a:solidFill>
                  <a:schemeClr val="tx1"/>
                </a:solidFill>
              </a:rPr>
              <a:t>                                                                 </a:t>
            </a:r>
            <a:endParaRPr lang="en-US" sz="2000" dirty="0" smtClean="0">
              <a:solidFill>
                <a:schemeClr val="tx1"/>
              </a:solidFill>
            </a:endParaRPr>
          </a:p>
          <a:p>
            <a:endParaRPr lang="en-US" sz="2000" dirty="0" smtClean="0">
              <a:solidFill>
                <a:schemeClr val="tx1"/>
              </a:solidFill>
            </a:endParaRPr>
          </a:p>
          <a:p>
            <a:endParaRPr lang="en-US" sz="2000" dirty="0">
              <a:solidFill>
                <a:schemeClr val="tx1"/>
              </a:solidFill>
            </a:endParaRPr>
          </a:p>
          <a:p>
            <a:endParaRPr lang="en-US" sz="2000" dirty="0">
              <a:solidFill>
                <a:schemeClr val="tx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44991"/>
            <a:ext cx="1717964" cy="3559905"/>
          </a:xfrm>
          <a:prstGeom prst="rect">
            <a:avLst/>
          </a:prstGeom>
        </p:spPr>
      </p:pic>
      <p:sp>
        <p:nvSpPr>
          <p:cNvPr id="9" name="Cloud Callout 8"/>
          <p:cNvSpPr/>
          <p:nvPr/>
        </p:nvSpPr>
        <p:spPr>
          <a:xfrm>
            <a:off x="3176561" y="143326"/>
            <a:ext cx="7841209" cy="2581618"/>
          </a:xfrm>
          <a:prstGeom prst="cloudCallout">
            <a:avLst>
              <a:gd name="adj1" fmla="val -66421"/>
              <a:gd name="adj2" fmla="val 4044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Hello my friends! My name is Vassilis and I am coming from Greece. I am going to present you how do we celebrate Christmas in Greece. </a:t>
            </a:r>
          </a:p>
          <a:p>
            <a:pPr algn="ctr"/>
            <a:r>
              <a:rPr lang="en-US" sz="2000" dirty="0" smtClean="0"/>
              <a:t>Are you ready ?</a:t>
            </a:r>
            <a:endParaRPr lang="en-US" sz="2000" dirty="0"/>
          </a:p>
        </p:txBody>
      </p:sp>
      <p:sp>
        <p:nvSpPr>
          <p:cNvPr id="10" name="Rectangle 9"/>
          <p:cNvSpPr/>
          <p:nvPr/>
        </p:nvSpPr>
        <p:spPr>
          <a:xfrm>
            <a:off x="2383972" y="2656344"/>
            <a:ext cx="8294914" cy="2621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In Greece Merry Christmas is ‘ Kala Christougenna’.</a:t>
            </a:r>
          </a:p>
          <a:p>
            <a:r>
              <a:rPr lang="en-US" sz="2400" dirty="0" smtClean="0">
                <a:solidFill>
                  <a:schemeClr val="tx1"/>
                </a:solidFill>
              </a:rPr>
              <a:t>In Greece, presents are often brought to children by Aghios</a:t>
            </a:r>
          </a:p>
          <a:p>
            <a:r>
              <a:rPr lang="en-US" sz="2400" dirty="0" smtClean="0">
                <a:solidFill>
                  <a:schemeClr val="tx1"/>
                </a:solidFill>
              </a:rPr>
              <a:t>Vassilis (Saint Basil) or Santa Claus on the 1</a:t>
            </a:r>
            <a:r>
              <a:rPr lang="en-US" sz="2400" baseline="30000" dirty="0" smtClean="0">
                <a:solidFill>
                  <a:schemeClr val="tx1"/>
                </a:solidFill>
              </a:rPr>
              <a:t>st</a:t>
            </a:r>
            <a:r>
              <a:rPr lang="en-US" sz="2400" dirty="0" smtClean="0">
                <a:solidFill>
                  <a:schemeClr val="tx1"/>
                </a:solidFill>
              </a:rPr>
              <a:t> January. </a:t>
            </a:r>
          </a:p>
          <a:p>
            <a:r>
              <a:rPr lang="en-US" sz="2400" dirty="0" smtClean="0">
                <a:solidFill>
                  <a:schemeClr val="tx1"/>
                </a:solidFill>
              </a:rPr>
              <a:t>On the 1</a:t>
            </a:r>
            <a:r>
              <a:rPr lang="en-US" sz="2400" baseline="30000" dirty="0" smtClean="0">
                <a:solidFill>
                  <a:schemeClr val="tx1"/>
                </a:solidFill>
              </a:rPr>
              <a:t>st</a:t>
            </a:r>
            <a:r>
              <a:rPr lang="en-US" sz="2400" dirty="0" smtClean="0">
                <a:solidFill>
                  <a:schemeClr val="tx1"/>
                </a:solidFill>
              </a:rPr>
              <a:t> January it is also my name day!</a:t>
            </a:r>
          </a:p>
          <a:p>
            <a:endParaRPr lang="en-US" dirty="0" smtClean="0">
              <a:solidFill>
                <a:schemeClr val="tx1"/>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4043" y="4254008"/>
            <a:ext cx="4337957" cy="2570090"/>
          </a:xfrm>
          <a:prstGeom prst="rect">
            <a:avLst/>
          </a:prstGeom>
        </p:spPr>
      </p:pic>
      <p:pic>
        <p:nvPicPr>
          <p:cNvPr id="8" name="bill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68206" y="2757600"/>
            <a:ext cx="812800" cy="812800"/>
          </a:xfrm>
          <a:prstGeom prst="rect">
            <a:avLst/>
          </a:prstGeom>
        </p:spPr>
      </p:pic>
    </p:spTree>
    <p:extLst>
      <p:ext uri="{BB962C8B-B14F-4D97-AF65-F5344CB8AC3E}">
        <p14:creationId xmlns:p14="http://schemas.microsoft.com/office/powerpoint/2010/main" val="17212557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32"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064000" y="2997994"/>
            <a:ext cx="4064000" cy="2006600"/>
          </a:xfrm>
        </p:spPr>
      </p:pic>
      <p:sp>
        <p:nvSpPr>
          <p:cNvPr id="4" name="Rectangle 3"/>
          <p:cNvSpPr/>
          <p:nvPr/>
        </p:nvSpPr>
        <p:spPr>
          <a:xfrm>
            <a:off x="0" y="0"/>
            <a:ext cx="12192000" cy="685799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341" y="826018"/>
            <a:ext cx="1717964" cy="3559905"/>
          </a:xfrm>
          <a:prstGeom prst="rect">
            <a:avLst/>
          </a:prstGeom>
        </p:spPr>
      </p:pic>
      <p:sp>
        <p:nvSpPr>
          <p:cNvPr id="6" name="Cloud Callout 5"/>
          <p:cNvSpPr/>
          <p:nvPr/>
        </p:nvSpPr>
        <p:spPr>
          <a:xfrm>
            <a:off x="3429000" y="0"/>
            <a:ext cx="6988629" cy="3215549"/>
          </a:xfrm>
          <a:prstGeom prst="cloudCallout">
            <a:avLst>
              <a:gd name="adj1" fmla="val -83304"/>
              <a:gd name="adj2" fmla="val 10896"/>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On Christmas Eve, children often go out and sing christmas carols ‘ Kalanta’ from door to door. The host of the house will give money to the children or things to eat like nuts, sweets and Christmas deserts. They play the triangles as they sing.</a:t>
            </a:r>
          </a:p>
          <a:p>
            <a:pPr algn="ctr"/>
            <a:endParaRPr lang="en-US" dirty="0">
              <a:solidFill>
                <a:schemeClr val="tx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1862" y="4332131"/>
            <a:ext cx="4908446" cy="242354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0376" y="2889171"/>
            <a:ext cx="4231624" cy="2770344"/>
          </a:xfrm>
          <a:prstGeom prst="rect">
            <a:avLst/>
          </a:prstGeom>
        </p:spPr>
      </p:pic>
      <p:pic>
        <p:nvPicPr>
          <p:cNvPr id="3" name="Bill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56912" y="2809149"/>
            <a:ext cx="812800" cy="812800"/>
          </a:xfrm>
          <a:prstGeom prst="rect">
            <a:avLst/>
          </a:prstGeom>
        </p:spPr>
      </p:pic>
    </p:spTree>
    <p:extLst>
      <p:ext uri="{BB962C8B-B14F-4D97-AF65-F5344CB8AC3E}">
        <p14:creationId xmlns:p14="http://schemas.microsoft.com/office/powerpoint/2010/main" val="19225605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5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endParaRPr lang="fi-FI"/>
          </a:p>
        </p:txBody>
      </p:sp>
    </p:spTree>
    <p:extLst>
      <p:ext uri="{BB962C8B-B14F-4D97-AF65-F5344CB8AC3E}">
        <p14:creationId xmlns:p14="http://schemas.microsoft.com/office/powerpoint/2010/main" val="1689833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Rectangle 4"/>
          <p:cNvSpPr/>
          <p:nvPr/>
        </p:nvSpPr>
        <p:spPr>
          <a:xfrm>
            <a:off x="1" y="0"/>
            <a:ext cx="12192000"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idx="1"/>
          </p:nvPr>
        </p:nvSpPr>
        <p:spPr>
          <a:xfrm>
            <a:off x="838200" y="195943"/>
            <a:ext cx="10515600" cy="5981020"/>
          </a:xfrm>
        </p:spPr>
        <p:txBody>
          <a:bodyPr>
            <a:normAutofit/>
          </a:bodyPr>
          <a:lstStyle/>
          <a:p>
            <a:r>
              <a:rPr lang="en-US" dirty="0" smtClean="0">
                <a:solidFill>
                  <a:schemeClr val="tx1"/>
                </a:solidFill>
              </a:rPr>
              <a:t>The main Christmas meal is often stuffed Turkey ,lamb </a:t>
            </a:r>
            <a:r>
              <a:rPr lang="en-US" dirty="0" smtClean="0"/>
              <a:t>or </a:t>
            </a:r>
            <a:r>
              <a:rPr lang="en-US" dirty="0" smtClean="0">
                <a:solidFill>
                  <a:schemeClr val="tx1"/>
                </a:solidFill>
              </a:rPr>
              <a:t>pork, roasted in an oven. It’s often served with a spinach and cheese pie and various salads and vegetables. Another popular Christmas dessert is melomakarono , egg or oblong shaped biscuit/cakes made from flour, olive oil, and honey and rolled in chopped walnuts.</a:t>
            </a:r>
          </a:p>
          <a:p>
            <a:endParaRPr lang="en-US" dirty="0"/>
          </a:p>
          <a:p>
            <a:endParaRPr lang="en-US" dirty="0" smtClean="0">
              <a:solidFill>
                <a:schemeClr val="tx1"/>
              </a:solidFill>
            </a:endParaRPr>
          </a:p>
          <a:p>
            <a:endParaRPr lang="en-US" dirty="0"/>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947636"/>
            <a:ext cx="3289300" cy="288015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2411390"/>
            <a:ext cx="3505200" cy="307249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9301" y="2301967"/>
            <a:ext cx="5397498" cy="4119925"/>
          </a:xfrm>
          <a:prstGeom prst="rect">
            <a:avLst/>
          </a:prstGeom>
        </p:spPr>
      </p:pic>
    </p:spTree>
    <p:extLst>
      <p:ext uri="{BB962C8B-B14F-4D97-AF65-F5344CB8AC3E}">
        <p14:creationId xmlns:p14="http://schemas.microsoft.com/office/powerpoint/2010/main" val="1634655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793"/>
            <a:ext cx="12192000" cy="6862164"/>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2236" y="3068484"/>
            <a:ext cx="2649764" cy="3789516"/>
          </a:xfrm>
          <a:prstGeom prst="rect">
            <a:avLst/>
          </a:prstGeom>
        </p:spPr>
      </p:pic>
      <p:sp>
        <p:nvSpPr>
          <p:cNvPr id="11" name="Rectangle 10"/>
          <p:cNvSpPr/>
          <p:nvPr/>
        </p:nvSpPr>
        <p:spPr>
          <a:xfrm>
            <a:off x="0" y="1828799"/>
            <a:ext cx="9542236" cy="502920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charset="-95"/>
              <a:buChar char="•"/>
            </a:pPr>
            <a:r>
              <a:rPr lang="en-US" sz="2400" dirty="0" smtClean="0">
                <a:solidFill>
                  <a:schemeClr val="tx1"/>
                </a:solidFill>
              </a:rPr>
              <a:t>Christmas Trees are popular in Greece. But an older and more traditional decoration is a ship.</a:t>
            </a:r>
            <a:endParaRPr lang="el-GR" sz="2400" dirty="0" smtClean="0">
              <a:solidFill>
                <a:schemeClr val="tx1"/>
              </a:solidFill>
            </a:endParaRPr>
          </a:p>
          <a:p>
            <a:pPr marL="342900" indent="-342900">
              <a:buFont typeface="Arial" charset="-95"/>
              <a:buChar char="•"/>
            </a:pPr>
            <a:r>
              <a:rPr lang="en-US" sz="2400" dirty="0" smtClean="0">
                <a:solidFill>
                  <a:schemeClr val="tx1"/>
                </a:solidFill>
              </a:rPr>
              <a:t> There is a story about some magical creatures which are called</a:t>
            </a:r>
            <a:r>
              <a:rPr lang="en-US" sz="2400" b="1" dirty="0" smtClean="0">
                <a:solidFill>
                  <a:schemeClr val="tx1"/>
                </a:solidFill>
              </a:rPr>
              <a:t> Kallikantzaroi </a:t>
            </a:r>
            <a:r>
              <a:rPr lang="en-US" sz="2400" dirty="0" smtClean="0">
                <a:solidFill>
                  <a:schemeClr val="tx1"/>
                </a:solidFill>
              </a:rPr>
              <a:t>and are coming to Greece during Christmas time. They are supposed to come from the middle of the earth and get into people's house through the chimney! The kallikantzaroi do things like putting out fires and making milk go off. Having a fire burning through the twelve days of Christmas is also meant to keep the kallikantzaroi away.</a:t>
            </a:r>
            <a:endParaRPr lang="en-US" sz="2400" dirty="0">
              <a:solidFill>
                <a:schemeClr val="tx1"/>
              </a:solidFill>
            </a:endParaRPr>
          </a:p>
        </p:txBody>
      </p:sp>
    </p:spTree>
    <p:extLst>
      <p:ext uri="{BB962C8B-B14F-4D97-AF65-F5344CB8AC3E}">
        <p14:creationId xmlns:p14="http://schemas.microsoft.com/office/powerpoint/2010/main" val="1085341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71" y="0"/>
            <a:ext cx="4400181" cy="5086476"/>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552" y="0"/>
            <a:ext cx="7754448" cy="4673357"/>
          </a:xfrm>
          <a:prstGeom prst="rect">
            <a:avLst/>
          </a:prstGeom>
        </p:spPr>
      </p:pic>
      <p:sp>
        <p:nvSpPr>
          <p:cNvPr id="3" name="TextBox 2"/>
          <p:cNvSpPr txBox="1"/>
          <p:nvPr/>
        </p:nvSpPr>
        <p:spPr>
          <a:xfrm>
            <a:off x="2796899" y="5086476"/>
            <a:ext cx="5334729" cy="1569660"/>
          </a:xfrm>
          <a:prstGeom prst="rect">
            <a:avLst/>
          </a:prstGeom>
          <a:solidFill>
            <a:schemeClr val="accent4">
              <a:lumMod val="60000"/>
              <a:lumOff val="40000"/>
            </a:schemeClr>
          </a:solidFill>
        </p:spPr>
        <p:txBody>
          <a:bodyPr wrap="square" rtlCol="0">
            <a:spAutoFit/>
          </a:bodyPr>
          <a:lstStyle/>
          <a:p>
            <a:pPr algn="ctr"/>
            <a:r>
              <a:rPr lang="en-US" sz="2400" dirty="0" smtClean="0"/>
              <a:t>Here you can see children who sing the Christmas carols and playing drums and triangles as they sing. Carrying a boat is a very old custom in the Greek islands. </a:t>
            </a:r>
            <a:endParaRPr lang="en-US" sz="24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557" y="4034970"/>
            <a:ext cx="3815443" cy="2823029"/>
          </a:xfrm>
          <a:prstGeom prst="rect">
            <a:avLst/>
          </a:prstGeom>
        </p:spPr>
      </p:pic>
    </p:spTree>
    <p:extLst>
      <p:ext uri="{BB962C8B-B14F-4D97-AF65-F5344CB8AC3E}">
        <p14:creationId xmlns:p14="http://schemas.microsoft.com/office/powerpoint/2010/main" val="741402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192000" cy="1110342"/>
          </a:xfrm>
          <a:solidFill>
            <a:schemeClr val="accent4">
              <a:lumMod val="60000"/>
              <a:lumOff val="40000"/>
            </a:schemeClr>
          </a:solidFill>
        </p:spPr>
        <p:txBody>
          <a:bodyPr>
            <a:normAutofit/>
          </a:bodyPr>
          <a:lstStyle/>
          <a:p>
            <a:r>
              <a:rPr lang="en-US" sz="3200" dirty="0" smtClean="0"/>
              <a:t>Christmas decorations in Syntagma square in Athens (the capital) and in Aristotelous square in Thessaloniki (the second biggest city in Greece)</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10343"/>
            <a:ext cx="5760746" cy="574765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170" y="1110343"/>
            <a:ext cx="6482830" cy="5747658"/>
          </a:xfrm>
          <a:prstGeom prst="rect">
            <a:avLst/>
          </a:prstGeom>
        </p:spPr>
      </p:pic>
    </p:spTree>
    <p:extLst>
      <p:ext uri="{BB962C8B-B14F-4D97-AF65-F5344CB8AC3E}">
        <p14:creationId xmlns:p14="http://schemas.microsoft.com/office/powerpoint/2010/main" val="18398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6100" y="2832894"/>
            <a:ext cx="3479800" cy="2336800"/>
          </a:xfrm>
        </p:spPr>
      </p:pic>
      <p:sp>
        <p:nvSpPr>
          <p:cNvPr id="4" name="Rectangle 3"/>
          <p:cNvSpPr/>
          <p:nvPr/>
        </p:nvSpPr>
        <p:spPr>
          <a:xfrm>
            <a:off x="0" y="0"/>
            <a:ext cx="12192000" cy="6858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5900" y="0"/>
            <a:ext cx="4308763" cy="431941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1872"/>
            <a:ext cx="5576341" cy="3954289"/>
          </a:xfrm>
          <a:prstGeom prst="rect">
            <a:avLst/>
          </a:prstGeom>
        </p:spPr>
      </p:pic>
      <p:sp>
        <p:nvSpPr>
          <p:cNvPr id="7" name="Rectangle 6"/>
          <p:cNvSpPr/>
          <p:nvPr/>
        </p:nvSpPr>
        <p:spPr>
          <a:xfrm>
            <a:off x="5531851" y="0"/>
            <a:ext cx="2126249" cy="395428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tx1"/>
              </a:solidFill>
            </a:endParaRPr>
          </a:p>
          <a:p>
            <a:pPr algn="ctr"/>
            <a:r>
              <a:rPr lang="en-US" sz="2400" dirty="0" smtClean="0">
                <a:solidFill>
                  <a:schemeClr val="tx1"/>
                </a:solidFill>
              </a:rPr>
              <a:t>Here you see the traditional Christmas desserts</a:t>
            </a:r>
            <a:r>
              <a:rPr lang="el-GR" sz="2400" dirty="0" smtClean="0">
                <a:solidFill>
                  <a:schemeClr val="tx1"/>
                </a:solidFill>
              </a:rPr>
              <a:t>:</a:t>
            </a:r>
            <a:r>
              <a:rPr lang="en-US" sz="2400" dirty="0" smtClean="0">
                <a:solidFill>
                  <a:schemeClr val="tx1"/>
                </a:solidFill>
              </a:rPr>
              <a:t> </a:t>
            </a:r>
            <a:r>
              <a:rPr lang="el-GR" sz="2400" dirty="0">
                <a:solidFill>
                  <a:schemeClr val="tx1"/>
                </a:solidFill>
              </a:rPr>
              <a:t>Κ</a:t>
            </a:r>
            <a:r>
              <a:rPr lang="en-US" sz="2400" dirty="0" err="1" smtClean="0">
                <a:solidFill>
                  <a:schemeClr val="tx1"/>
                </a:solidFill>
              </a:rPr>
              <a:t>ourabiedes</a:t>
            </a:r>
            <a:r>
              <a:rPr lang="en-US" sz="2400" dirty="0" smtClean="0">
                <a:solidFill>
                  <a:schemeClr val="tx1"/>
                </a:solidFill>
              </a:rPr>
              <a:t>, Melomakarona and </a:t>
            </a:r>
            <a:r>
              <a:rPr lang="en-US" sz="2400" dirty="0" err="1" smtClean="0">
                <a:solidFill>
                  <a:schemeClr val="tx1"/>
                </a:solidFill>
              </a:rPr>
              <a:t>diples</a:t>
            </a:r>
            <a:r>
              <a:rPr lang="en-US" sz="2400" dirty="0" smtClean="0">
                <a:solidFill>
                  <a:schemeClr val="tx1"/>
                </a:solidFill>
              </a:rPr>
              <a:t>.</a:t>
            </a:r>
            <a:endParaRPr lang="en-US" sz="2400" dirty="0">
              <a:solidFill>
                <a:schemeClr val="tx1"/>
              </a:solidFill>
            </a:endParaRPr>
          </a:p>
        </p:txBody>
      </p:sp>
      <p:sp>
        <p:nvSpPr>
          <p:cNvPr id="8" name="Rectangle 7"/>
          <p:cNvSpPr/>
          <p:nvPr/>
        </p:nvSpPr>
        <p:spPr>
          <a:xfrm>
            <a:off x="5992586" y="4319413"/>
            <a:ext cx="6199414" cy="252247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 traditional table decoration is 'Christopsomo' (Christ's Bread or Christmas bread). It's a round sweet bread which is flavored with cinnamon, orange and cloves. The top is decorated with a cross. The bread is made on Christmas Eve ready to be eaten on Christmas Day.</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958524"/>
            <a:ext cx="4293713" cy="2883369"/>
          </a:xfrm>
          <a:prstGeom prst="rect">
            <a:avLst/>
          </a:prstGeom>
        </p:spPr>
      </p:pic>
    </p:spTree>
    <p:extLst>
      <p:ext uri="{BB962C8B-B14F-4D97-AF65-F5344CB8AC3E}">
        <p14:creationId xmlns:p14="http://schemas.microsoft.com/office/powerpoint/2010/main" val="810788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1003</TotalTime>
  <Words>780</Words>
  <Application>Microsoft Office PowerPoint</Application>
  <PresentationFormat>Laajakuva</PresentationFormat>
  <Paragraphs>194</Paragraphs>
  <Slides>16</Slides>
  <Notes>0</Notes>
  <HiddenSlides>0</HiddenSlides>
  <MMClips>6</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16</vt:i4>
      </vt:variant>
    </vt:vector>
  </HeadingPairs>
  <TitlesOfParts>
    <vt:vector size="20" baseType="lpstr">
      <vt:lpstr>Arial</vt:lpstr>
      <vt:lpstr>Calibri</vt:lpstr>
      <vt:lpstr>Calibri Light</vt:lpstr>
      <vt:lpstr>Office Theme</vt:lpstr>
      <vt:lpstr>Christmas in Greece</vt:lpstr>
      <vt:lpstr>PowerPoint-esitys</vt:lpstr>
      <vt:lpstr>PowerPoint-esitys</vt:lpstr>
      <vt:lpstr>PowerPoint-esitys</vt:lpstr>
      <vt:lpstr>PowerPoint-esitys</vt:lpstr>
      <vt:lpstr>PowerPoint-esitys</vt:lpstr>
      <vt:lpstr>PowerPoint-esitys</vt:lpstr>
      <vt:lpstr>Christmas decorations in Syntagma square in Athens (the capital) and in Aristotelous square in Thessaloniki (the second biggest city in Greece)</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 in Greece</dc:title>
  <dc:creator>Κατερίνα Ελευθεριάδη</dc:creator>
  <cp:lastModifiedBy>Malinen Hanna-Kaisa</cp:lastModifiedBy>
  <cp:revision>44</cp:revision>
  <dcterms:created xsi:type="dcterms:W3CDTF">2017-12-12T18:40:28Z</dcterms:created>
  <dcterms:modified xsi:type="dcterms:W3CDTF">2017-12-14T11:32:28Z</dcterms:modified>
</cp:coreProperties>
</file>