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70" r:id="rId4"/>
    <p:sldId id="271" r:id="rId5"/>
    <p:sldId id="285" r:id="rId6"/>
    <p:sldId id="272" r:id="rId7"/>
    <p:sldId id="273" r:id="rId8"/>
    <p:sldId id="276" r:id="rId9"/>
    <p:sldId id="277" r:id="rId10"/>
    <p:sldId id="278" r:id="rId11"/>
    <p:sldId id="279" r:id="rId12"/>
    <p:sldId id="274" r:id="rId13"/>
    <p:sldId id="280" r:id="rId14"/>
    <p:sldId id="286" r:id="rId15"/>
    <p:sldId id="27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0" clrIdx="0">
    <p:extLst/>
  </p:cmAuthor>
  <p:cmAuthor id="2" name="Paula Degerman" initials="PD [2]" lastIdx="0" clrIdx="1">
    <p:extLst/>
  </p:cmAuthor>
  <p:cmAuthor id="3" name="Paula Degerman" initials="PD [3]" lastIdx="0" clrIdx="2">
    <p:extLst/>
  </p:cmAuthor>
  <p:cmAuthor id="4" name="Paula Degerman" initials="PD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02"/>
    <p:restoredTop sz="94618"/>
  </p:normalViewPr>
  <p:slideViewPr>
    <p:cSldViewPr snapToGrid="0" snapToObjects="1">
      <p:cViewPr varScale="1">
        <p:scale>
          <a:sx n="87" d="100"/>
          <a:sy n="87" d="100"/>
        </p:scale>
        <p:origin x="9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100F-4AE9-44C9-A45A-5A42D617BB1A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1D01-C223-4CC0-B1D1-0AE7B3B983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43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7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2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3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DBB-990C-4640-A20A-F8C20DA46A46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3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6. Arvot ja moraali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(s. 78-91)</a:t>
            </a:r>
          </a:p>
        </p:txBody>
      </p:sp>
    </p:spTree>
    <p:extLst>
      <p:ext uri="{BB962C8B-B14F-4D97-AF65-F5344CB8AC3E}">
        <p14:creationId xmlns:p14="http://schemas.microsoft.com/office/powerpoint/2010/main" val="37558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Arvojen ja persoonallisuuspiirteiden välinen yhteys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Persoonallisuuspiirteiden ja arvojen välisistä yhteyksistä tutkimusnäyttöä</a:t>
            </a:r>
          </a:p>
          <a:p>
            <a:pPr lvl="1"/>
            <a:r>
              <a:rPr lang="fi-FI" dirty="0"/>
              <a:t>Ekstraversio yhteydessä itsensä korostamisen arvoihin</a:t>
            </a:r>
          </a:p>
          <a:p>
            <a:pPr lvl="1"/>
            <a:r>
              <a:rPr lang="fi-FI" dirty="0"/>
              <a:t>Sovinnollisuus yhteydessä hyväntahtoisuuteen</a:t>
            </a:r>
          </a:p>
          <a:p>
            <a:pPr lvl="1"/>
            <a:r>
              <a:rPr lang="fi-FI" dirty="0"/>
              <a:t>Avoimuus uusille kokemuksille yhteydessä muutosvalmiuteen</a:t>
            </a:r>
          </a:p>
          <a:p>
            <a:pPr lvl="1"/>
            <a:r>
              <a:rPr lang="fi-FI" dirty="0"/>
              <a:t>Tunnollisuus ja neuroottisuus eivät puolestaan kytkeydy selvästi arvoihin </a:t>
            </a:r>
          </a:p>
          <a:p>
            <a:pPr lvl="0"/>
            <a:r>
              <a:rPr lang="fi-FI" dirty="0"/>
              <a:t>Yhteydet kuitenkin parhaimmillaankin melko heikkoja</a:t>
            </a:r>
          </a:p>
          <a:p>
            <a:pPr lvl="0"/>
            <a:r>
              <a:rPr lang="fi-FI" dirty="0"/>
              <a:t>Piirteiden perusteella ei siis voi päätellä paljoakaan yksilön arvoista 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Arvojen mukainen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Arvojen mukaiset teot = tekoja, jotka liittyvät tietoisesti arvoihin</a:t>
            </a:r>
          </a:p>
          <a:p>
            <a:pPr lvl="0"/>
            <a:r>
              <a:rPr lang="fi-FI" dirty="0"/>
              <a:t>Arvoneutraalit teot = arkirutiineja ja velvollisuuksia, jotka tulee hoitaa riippumatta siitä, pitääkö niistä</a:t>
            </a:r>
          </a:p>
          <a:p>
            <a:pPr lvl="0"/>
            <a:r>
              <a:rPr lang="fi-FI" dirty="0"/>
              <a:t>Arvojen vastaiset teot = tekoja, joissa yksilö toimii vastoin sitä, miten haluaisi käyttäytyä</a:t>
            </a:r>
          </a:p>
          <a:p>
            <a:pPr lvl="0"/>
            <a:r>
              <a:rPr lang="fi-FI" dirty="0"/>
              <a:t>Omien arvojen mukaisten tekojen esitetty olevan yhteydessä hyvinvointiin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Moraali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Moraali = yhteisöjen ja yksilöiden toimintaa ohjaavien sääntöjen ja käytäntöjen kokonaisuus, joka sisältää myös arvoja ja normeja</a:t>
            </a:r>
          </a:p>
          <a:p>
            <a:pPr lvl="0"/>
            <a:r>
              <a:rPr lang="fi-FI" dirty="0"/>
              <a:t>Tyypillisesti tutkittu esittämällä koehenkilöille erilaisia kuvauksia moraalisesti haastavista tilanteista</a:t>
            </a:r>
          </a:p>
          <a:p>
            <a:pPr lvl="1"/>
            <a:r>
              <a:rPr lang="fi-FI" dirty="0"/>
              <a:t>tarkastellaan koehenkilöiden vastauksia ja erityisesti perusteluja niille</a:t>
            </a:r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Haidtin</a:t>
            </a:r>
            <a:r>
              <a:rPr lang="fi-FI" b="1" dirty="0"/>
              <a:t> sosiaalinen </a:t>
            </a:r>
            <a:r>
              <a:rPr lang="fi-FI" b="1" dirty="0" err="1"/>
              <a:t>intuitionismi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Yhdysvaltalainen sosiaalipsykologi Jonathan </a:t>
            </a:r>
            <a:r>
              <a:rPr lang="fi-FI" dirty="0" err="1"/>
              <a:t>Haidt</a:t>
            </a:r>
            <a:r>
              <a:rPr lang="fi-FI" dirty="0"/>
              <a:t> (s. 1963) kehittänyt sosiaalisen </a:t>
            </a:r>
            <a:r>
              <a:rPr lang="fi-FI" dirty="0" err="1"/>
              <a:t>intuitionismin</a:t>
            </a:r>
            <a:r>
              <a:rPr lang="fi-FI" dirty="0"/>
              <a:t> teorian </a:t>
            </a:r>
          </a:p>
          <a:p>
            <a:pPr lvl="0"/>
            <a:r>
              <a:rPr lang="fi-FI" dirty="0"/>
              <a:t>Keskeinen periaate: Moraalisia päätelmiä tehtäessä intuitio tulee aina ennen järkeilyä ja päättelyä</a:t>
            </a:r>
          </a:p>
          <a:p>
            <a:pPr lvl="1"/>
            <a:r>
              <a:rPr lang="fi-FI" dirty="0"/>
              <a:t>Intuitio = kyky kokea asioiden todellinen laita ilman, että kykenee selittämään tai perustelemaan kokemustaan</a:t>
            </a:r>
          </a:p>
          <a:p>
            <a:pPr lvl="0"/>
            <a:r>
              <a:rPr lang="fi-FI" dirty="0"/>
              <a:t>Ajattelun ja järkeilyn tarkoituksena erityisesti päätöksen perustelu ja viestiminen itselle ja muille </a:t>
            </a:r>
          </a:p>
          <a:p>
            <a:pPr lvl="0"/>
            <a:r>
              <a:rPr lang="fi-FI" dirty="0"/>
              <a:t>Itse moraalisessa päätöksenteossa ajattelua ei aluksi käytetä</a:t>
            </a:r>
          </a:p>
          <a:p>
            <a:pPr lvl="1"/>
            <a:r>
              <a:rPr lang="fi-FI" dirty="0"/>
              <a:t>Arviota voidaan kuitenkin myöhemmin muuttaa sosiaalisessa vuorovaikutuksessa tapahtuvan järkeilyn perusteella</a:t>
            </a:r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Sosiaalisen </a:t>
            </a:r>
            <a:r>
              <a:rPr lang="fi-FI" b="1" dirty="0" err="1"/>
              <a:t>intuitionismin</a:t>
            </a:r>
            <a:r>
              <a:rPr lang="fi-FI" b="1" dirty="0"/>
              <a:t> moraaliperustat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i-FI" dirty="0"/>
              <a:t>Teoriassa kuusi moraaliperustaa = ajattelun pohjalla olevaa periaatetta, joka kertoo, mitä saa ja mitä ei saa tehdä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Huolenpito/vahingoittaminen = heikoista huolehtiminen ja vahingon välttäminen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Reiluus/epärehellisyys = kaikkien kohteleminen samalla tavalla ja epärehellisyyden välttäminen 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Vapaus/sorto = vapauden puolustaminen ja sorron vastustaminen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Lojaalius/petturuus = uskollisuus omalle yhteisölle ja oman ryhmän pettämisen kieltäminen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Auktoriteetti/kumouksellisuus = auktoriteettien kunnioittaminen ja niitä vastaan kapinoinnin kieltäminen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Pyhyys/saastuttaminen = siveellisen puhtauden noudattaminen ja itsensä saastuttamisen välttäminen</a:t>
            </a:r>
          </a:p>
          <a:p>
            <a:pPr lvl="0"/>
            <a:r>
              <a:rPr lang="fi-FI" dirty="0"/>
              <a:t>Kolme ensimmäistä painottuvat länsimaissa, muualla maailmassa usein kolme jälkimmäistä</a:t>
            </a:r>
          </a:p>
          <a:p>
            <a:pPr lvl="0"/>
            <a:r>
              <a:rPr lang="fi-FI" dirty="0" err="1"/>
              <a:t>Haidtin</a:t>
            </a:r>
            <a:r>
              <a:rPr lang="fi-FI" dirty="0"/>
              <a:t> mukaan moraaliperustat eräänlaisia biologisia sopeutumia, jotka palvelleet selviytymistä</a:t>
            </a:r>
          </a:p>
          <a:p>
            <a:pPr lvl="0"/>
            <a:r>
              <a:rPr lang="fi-FI" dirty="0"/>
              <a:t>Moraaliperustoilla vahva biologinen pohja, mutta ne ovat samanaikaisesti kulttuurillisia ilmiöitä</a:t>
            </a:r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Sosiaalisen </a:t>
            </a:r>
            <a:r>
              <a:rPr lang="fi-FI" b="1" dirty="0" err="1"/>
              <a:t>intuitionismin</a:t>
            </a:r>
            <a:r>
              <a:rPr lang="fi-FI" b="1" dirty="0"/>
              <a:t> arviointia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Haidtin</a:t>
            </a:r>
            <a:r>
              <a:rPr lang="fi-FI" dirty="0"/>
              <a:t> teoria ollut moraalin psykologian kenties keskeisin teoria 2000-luvulla</a:t>
            </a:r>
          </a:p>
          <a:p>
            <a:pPr lvl="0"/>
            <a:r>
              <a:rPr lang="fi-FI" dirty="0"/>
              <a:t>Kritiikkiä</a:t>
            </a:r>
          </a:p>
          <a:p>
            <a:pPr lvl="1"/>
            <a:r>
              <a:rPr lang="fi-FI" dirty="0"/>
              <a:t>teoriassa painotetaan liikaa intuitiota – ajattelun roolin esitetty olevan suurempi </a:t>
            </a:r>
          </a:p>
          <a:p>
            <a:pPr lvl="1"/>
            <a:r>
              <a:rPr lang="fi-FI" dirty="0"/>
              <a:t>vastakkainasettelua parempi olisi kysyä, miten järki ja tunteet ovat vuorovaikutuksessa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Arvot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Arvo = ihmisen valintojen taustalla oleva tekijä, jota käytetään sekä perustelemaan että sulkemaan pois valintoja</a:t>
            </a:r>
          </a:p>
          <a:p>
            <a:r>
              <a:rPr lang="fi-FI" dirty="0"/>
              <a:t>Toivottava asiantila, kuten vapaus, tai toivottava toimintatapa, kuten rehellisyys</a:t>
            </a:r>
          </a:p>
          <a:p>
            <a:pPr lvl="0"/>
            <a:r>
              <a:rPr lang="fi-FI" dirty="0"/>
              <a:t>Ohjaavat yksilöä kohti tärkeitä asioita ja poispäin arvojen vastaisista asioista ja toiminnasta</a:t>
            </a:r>
          </a:p>
          <a:p>
            <a:pPr lvl="0"/>
            <a:r>
              <a:rPr lang="fi-FI" dirty="0"/>
              <a:t>Ikään kuin sisäisiä standardeita, jotka ohjaavat ajattelua ja toimintaa </a:t>
            </a:r>
          </a:p>
          <a:p>
            <a:pPr lvl="0"/>
            <a:r>
              <a:rPr lang="fi-FI" dirty="0"/>
              <a:t>Kulttuureissa ja yhteisöissä on yhteisiä ja jaettuja arvoja </a:t>
            </a:r>
          </a:p>
          <a:p>
            <a:pPr lvl="0"/>
            <a:r>
              <a:rPr lang="fi-FI" dirty="0"/>
              <a:t>Kaikissa yhteisöissä on kuitenkin yksilöiden välisiä eroja arvojärjestyksissä</a:t>
            </a:r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Schwartzin</a:t>
            </a:r>
            <a:r>
              <a:rPr lang="fi-FI" b="1" dirty="0"/>
              <a:t> arvoteoria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2400" dirty="0"/>
              <a:t>Yhdysvaltalainen sosiaalipsykologi </a:t>
            </a:r>
            <a:r>
              <a:rPr lang="fi-FI" sz="2400" dirty="0" err="1"/>
              <a:t>Shalom</a:t>
            </a:r>
            <a:r>
              <a:rPr lang="fi-FI" sz="2400" dirty="0"/>
              <a:t> H. </a:t>
            </a:r>
            <a:r>
              <a:rPr lang="fi-FI" sz="2400" dirty="0" err="1"/>
              <a:t>Schwartz</a:t>
            </a:r>
            <a:r>
              <a:rPr lang="fi-FI" sz="2400" dirty="0"/>
              <a:t> (s. 1940) esitti teorian vuonna 1992</a:t>
            </a:r>
          </a:p>
          <a:p>
            <a:pPr lvl="0"/>
            <a:r>
              <a:rPr lang="fi-FI" sz="2400" dirty="0"/>
              <a:t>Teoriassa 10 arvotyyppiä,</a:t>
            </a:r>
          </a:p>
          <a:p>
            <a:pPr marL="457200" lvl="1" indent="0">
              <a:buNone/>
            </a:pPr>
            <a:r>
              <a:rPr lang="fi-FI" dirty="0"/>
              <a:t>jotka sisältävät useita arvoja</a:t>
            </a:r>
          </a:p>
          <a:p>
            <a:pPr lvl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C90CD6-5B93-564B-89BE-001787D67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2" y="2278252"/>
            <a:ext cx="6542326" cy="4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Schwartzin</a:t>
            </a:r>
            <a:r>
              <a:rPr lang="fi-FI" b="1" dirty="0"/>
              <a:t> arvoteorian pääulottuvuudet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10 arvotyypin taustalla on kaksi pääulottuvuutta</a:t>
            </a:r>
          </a:p>
          <a:p>
            <a:pPr marL="514350" lvl="0" indent="-514350">
              <a:buFont typeface="+mj-lt"/>
              <a:buAutoNum type="arabicParenR"/>
            </a:pPr>
            <a:r>
              <a:rPr lang="fi-FI" dirty="0"/>
              <a:t>Muutosvalmius – säilyttäminen</a:t>
            </a:r>
          </a:p>
          <a:p>
            <a:pPr lvl="1"/>
            <a:r>
              <a:rPr lang="fi-FI" dirty="0"/>
              <a:t>Muutosvalmius = avoimuus muutoksille, uusille asioille ja ennustamattomuudelle</a:t>
            </a:r>
          </a:p>
          <a:p>
            <a:pPr lvl="1"/>
            <a:r>
              <a:rPr lang="fi-FI" dirty="0"/>
              <a:t>Säilyttäminen = totuttujen tapojen ja käytäntöjen suosiminen ja vaaliminen sekä niihin liittyvä varmuus</a:t>
            </a:r>
          </a:p>
          <a:p>
            <a:pPr marL="514350" lvl="0" indent="-514350">
              <a:buFont typeface="+mj-lt"/>
              <a:buAutoNum type="arabicParenR"/>
            </a:pPr>
            <a:r>
              <a:rPr lang="fi-FI" dirty="0"/>
              <a:t>Itsensä korostaminen – itsensä ylittäminen</a:t>
            </a:r>
          </a:p>
          <a:p>
            <a:pPr lvl="1"/>
            <a:r>
              <a:rPr lang="fi-FI" dirty="0"/>
              <a:t>Itsensä korostaminen = itseen liittyvien ja yksilöllisten etujen korostaminen muiden kustannuksella</a:t>
            </a:r>
          </a:p>
          <a:p>
            <a:pPr lvl="1"/>
            <a:r>
              <a:rPr lang="fi-FI" dirty="0"/>
              <a:t>Itsensä ylittäminen = itsekeskeisten huolten ylittäminen sekä muiden ihmisten sekä luonnon hyvinvoinnin edistäminen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E76FB2-694D-0A40-A5F0-B0081AAB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41" y="325464"/>
            <a:ext cx="10494265" cy="618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Schwartzin</a:t>
            </a:r>
            <a:r>
              <a:rPr lang="fi-FI" b="1" dirty="0"/>
              <a:t> arvoteorian kehämäisyys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Arvotyypit sijoittuvat näiden kahden ulottuvuuden muodostamaan kenttään </a:t>
            </a:r>
          </a:p>
          <a:p>
            <a:pPr lvl="0"/>
            <a:r>
              <a:rPr lang="fi-FI" dirty="0"/>
              <a:t>Arvot jäsentyvät siten kehämäiseksi järjestelmäksi</a:t>
            </a:r>
          </a:p>
          <a:p>
            <a:pPr lvl="1"/>
            <a:r>
              <a:rPr lang="fi-FI" dirty="0"/>
              <a:t>vastakkaisilla laidoilla toisilleen vastakkaiset arvot, vierekkäiset alueet taas merkitykseltään läheisiä</a:t>
            </a:r>
          </a:p>
          <a:p>
            <a:pPr lvl="0"/>
            <a:r>
              <a:rPr lang="fi-FI" dirty="0"/>
              <a:t>Arvotyyppien väliset erot ovat sopimuksenvaraisia, eivätkä ne ole toisistaan täysin erillisiä luokkia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Arvot ja kulttuuri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Schwartzin</a:t>
            </a:r>
            <a:r>
              <a:rPr lang="fi-FI" dirty="0"/>
              <a:t> mallin arvojen rakenne ja arvotyypit universaaleja eli yleismaailmallisia</a:t>
            </a:r>
          </a:p>
          <a:p>
            <a:pPr lvl="1"/>
            <a:r>
              <a:rPr lang="fi-FI" dirty="0"/>
              <a:t>merkitsevät siis suurin piirtein samaa asiaa eri kulttuureissa</a:t>
            </a:r>
          </a:p>
          <a:p>
            <a:pPr lvl="0"/>
            <a:r>
              <a:rPr lang="fi-FI" dirty="0"/>
              <a:t>Yksittäisten arvojen merkitys saattaa kuitenkin hieman vaihdella kulttuurista toiseen </a:t>
            </a:r>
          </a:p>
          <a:p>
            <a:pPr lvl="1"/>
            <a:r>
              <a:rPr lang="fi-FI" dirty="0"/>
              <a:t>esim. kunnia, rohkeus, vapaus</a:t>
            </a:r>
          </a:p>
          <a:p>
            <a:pPr lvl="0"/>
            <a:r>
              <a:rPr lang="fi-FI" dirty="0"/>
              <a:t>Joitain merkitykseltään moninaisia arvoja jätetty kokonaan </a:t>
            </a:r>
            <a:r>
              <a:rPr lang="fi-FI" dirty="0" err="1"/>
              <a:t>Schwartzin</a:t>
            </a:r>
            <a:r>
              <a:rPr lang="fi-FI" dirty="0"/>
              <a:t> mallin ulkopuolelle</a:t>
            </a:r>
          </a:p>
          <a:p>
            <a:pPr lvl="1"/>
            <a:r>
              <a:rPr lang="fi-FI" dirty="0"/>
              <a:t>esim. terveys 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Schwartzin</a:t>
            </a:r>
            <a:r>
              <a:rPr lang="fi-FI" b="1" dirty="0"/>
              <a:t> mallin vahvuudet ja kritiikki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Kritiikkiä</a:t>
            </a:r>
          </a:p>
          <a:p>
            <a:pPr lvl="1"/>
            <a:r>
              <a:rPr lang="fi-FI" dirty="0"/>
              <a:t>teoria yksinkertaistettu </a:t>
            </a:r>
          </a:p>
          <a:p>
            <a:pPr lvl="1"/>
            <a:r>
              <a:rPr lang="fi-FI" dirty="0"/>
              <a:t>arvot vain suurista aineistosta muodostettuja keskiarvoja</a:t>
            </a:r>
          </a:p>
          <a:p>
            <a:pPr lvl="1"/>
            <a:r>
              <a:rPr lang="fi-FI" dirty="0"/>
              <a:t>ei välttämättä yksinkertaistustensa vuoksi sovi kuvaamaan jonkin tietyn kulttuurin arvoja</a:t>
            </a:r>
          </a:p>
          <a:p>
            <a:pPr lvl="1"/>
            <a:r>
              <a:rPr lang="fi-FI" dirty="0"/>
              <a:t>mallin arvotyypit ja arvot eivät välttämättä edustava otos kaikista maailman arvoista</a:t>
            </a:r>
          </a:p>
          <a:p>
            <a:pPr lvl="0"/>
            <a:r>
              <a:rPr lang="fi-FI" dirty="0"/>
              <a:t>Vahvuudet: </a:t>
            </a:r>
          </a:p>
          <a:p>
            <a:pPr lvl="1"/>
            <a:r>
              <a:rPr lang="fi-FI" dirty="0" err="1"/>
              <a:t>Schwartzin</a:t>
            </a:r>
            <a:r>
              <a:rPr lang="fi-FI" dirty="0"/>
              <a:t> teorialla tukenaan vahva tutkimusnäyttö</a:t>
            </a:r>
          </a:p>
          <a:p>
            <a:pPr lvl="1"/>
            <a:r>
              <a:rPr lang="fi-FI" dirty="0"/>
              <a:t>muiden tutkijoiden yritykset listata arvoja ja muodostaa malleja johtaneet samankaltaiseen arvorakenteeseen – malli ei siis sattumanvarainen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Arvojen mittaaminen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err="1"/>
              <a:t>Schwartzin</a:t>
            </a:r>
            <a:r>
              <a:rPr lang="fi-FI" dirty="0"/>
              <a:t> arvoteorian mukaisia arvoja mitataan tyypillisesti erilaisilla </a:t>
            </a:r>
            <a:r>
              <a:rPr lang="fi-FI" dirty="0" err="1"/>
              <a:t>itsearviointimenetelmillä</a:t>
            </a:r>
            <a:endParaRPr lang="fi-FI" dirty="0"/>
          </a:p>
          <a:p>
            <a:pPr lvl="0"/>
            <a:r>
              <a:rPr lang="fi-FI" dirty="0" err="1"/>
              <a:t>Schwartz</a:t>
            </a:r>
            <a:r>
              <a:rPr lang="fi-FI" dirty="0"/>
              <a:t> käyttänyt arvoteoriansa muodostamisessa </a:t>
            </a:r>
            <a:r>
              <a:rPr lang="fi-FI" dirty="0" err="1"/>
              <a:t>SVS-kyselyä</a:t>
            </a:r>
            <a:r>
              <a:rPr lang="fi-FI" dirty="0"/>
              <a:t> (engl. </a:t>
            </a:r>
            <a:r>
              <a:rPr lang="fi-FI" dirty="0" err="1"/>
              <a:t>Schwartz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675</Words>
  <Application>Microsoft Office PowerPoint</Application>
  <PresentationFormat>Laajakuva</PresentationFormat>
  <Paragraphs>85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6. Arvot ja moraali </vt:lpstr>
      <vt:lpstr>Arvot</vt:lpstr>
      <vt:lpstr>Schwartzin arvoteoria</vt:lpstr>
      <vt:lpstr>Schwartzin arvoteorian pääulottuvuudet</vt:lpstr>
      <vt:lpstr>PowerPoint-esitys</vt:lpstr>
      <vt:lpstr>Schwartzin arvoteorian kehämäisyys</vt:lpstr>
      <vt:lpstr>Arvot ja kulttuuri</vt:lpstr>
      <vt:lpstr>Schwartzin mallin vahvuudet ja kritiikki</vt:lpstr>
      <vt:lpstr>Arvojen mittaaminen</vt:lpstr>
      <vt:lpstr>Arvojen ja persoonallisuuspiirteiden välinen yhteys</vt:lpstr>
      <vt:lpstr>Arvojen mukainen toiminta</vt:lpstr>
      <vt:lpstr>Moraali</vt:lpstr>
      <vt:lpstr>Haidtin sosiaalinen intuitionismi</vt:lpstr>
      <vt:lpstr>Sosiaalisen intuitionismin moraaliperustat</vt:lpstr>
      <vt:lpstr>Sosiaalisen intuitionismin arviointia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</dc:creator>
  <cp:lastModifiedBy>Syrjäläinen Jarno</cp:lastModifiedBy>
  <cp:revision>110</cp:revision>
  <dcterms:created xsi:type="dcterms:W3CDTF">2016-04-22T12:08:07Z</dcterms:created>
  <dcterms:modified xsi:type="dcterms:W3CDTF">2019-09-03T08:47:54Z</dcterms:modified>
</cp:coreProperties>
</file>