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8C285-A62C-4BFA-B4C9-6F0EAB0744B4}" type="datetimeFigureOut">
              <a:rPr lang="fi-FI" smtClean="0"/>
              <a:t>17.3.2020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A5BDD-BF9B-415E-8503-626F8F8262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106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7D17DC-77F5-43B2-A807-DCFE640E57BE}" type="slidenum">
              <a:rPr lang="fi-FI" altLang="fi-FI" smtClean="0">
                <a:latin typeface="Arial" panose="020B0604020202020204" pitchFamily="34" charset="0"/>
                <a:ea typeface="ＭＳ Ｐゴシック" panose="020B0600070205080204" pitchFamily="34" charset="-128"/>
              </a:rPr>
              <a:pPr>
                <a:spcBef>
                  <a:spcPct val="0"/>
                </a:spcBef>
              </a:pPr>
              <a:t>9</a:t>
            </a:fld>
            <a:endParaRPr lang="fi-FI" altLang="fi-FI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i-FI" altLang="fi-FI" smtClean="0"/>
              <a:t>Tekstikritiikki: mikä käsikirjoituksista on vanhin ja alkuperäisin</a:t>
            </a:r>
          </a:p>
          <a:p>
            <a:pPr eaLnBrk="1" hangingPunct="1">
              <a:spcBef>
                <a:spcPct val="0"/>
              </a:spcBef>
            </a:pPr>
            <a:r>
              <a:rPr lang="fi-FI" altLang="fi-FI" smtClean="0"/>
              <a:t>Redaktiokritiikki: kopioinninvaikutukset, onko kirjat koottu erilaisista katkelmista</a:t>
            </a:r>
          </a:p>
          <a:p>
            <a:pPr eaLnBrk="1" hangingPunct="1">
              <a:spcBef>
                <a:spcPct val="0"/>
              </a:spcBef>
            </a:pPr>
            <a:r>
              <a:rPr lang="fi-FI" altLang="fi-FI" smtClean="0"/>
              <a:t>Kirjallisuuskritiikki: tekstin kokoajan ja toimittajan vaikutus tekstiin</a:t>
            </a:r>
          </a:p>
        </p:txBody>
      </p:sp>
    </p:spTree>
    <p:extLst>
      <p:ext uri="{BB962C8B-B14F-4D97-AF65-F5344CB8AC3E}">
        <p14:creationId xmlns:p14="http://schemas.microsoft.com/office/powerpoint/2010/main" val="568428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076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3/17/2020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06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3/17/2020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480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3/17/2020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50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8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3/17/2020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3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3/17/2020</a:t>
            </a:fld>
            <a:endParaRPr lang="en-US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624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31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21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3/17/2020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960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3/17/2020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408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3/17/2020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603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ctrTitle"/>
          </p:nvPr>
        </p:nvSpPr>
        <p:spPr>
          <a:extLst/>
        </p:spPr>
        <p:txBody>
          <a:bodyPr/>
          <a:lstStyle/>
          <a:p>
            <a:pPr>
              <a:defRPr/>
            </a:pPr>
            <a:r>
              <a:rPr lang="fi-FI" sz="4400" dirty="0"/>
              <a:t>RAAMATTU KIRJANA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2521527"/>
            <a:ext cx="7854950" cy="2460048"/>
          </a:xfrm>
        </p:spPr>
        <p:txBody>
          <a:bodyPr>
            <a:normAutofit/>
          </a:bodyPr>
          <a:lstStyle/>
          <a:p>
            <a:endParaRPr lang="fi-FI" altLang="fi-FI" sz="4000" dirty="0" smtClean="0"/>
          </a:p>
          <a:p>
            <a:endParaRPr lang="fi-FI" altLang="fi-FI" sz="4000" dirty="0"/>
          </a:p>
          <a:p>
            <a:r>
              <a:rPr lang="fi-FI" altLang="fi-FI" sz="4000" dirty="0" smtClean="0"/>
              <a:t>KPL 10</a:t>
            </a:r>
            <a:endParaRPr lang="fi-FI" altLang="fi-FI" sz="4000" dirty="0"/>
          </a:p>
        </p:txBody>
      </p:sp>
    </p:spTree>
    <p:extLst>
      <p:ext uri="{BB962C8B-B14F-4D97-AF65-F5344CB8AC3E}">
        <p14:creationId xmlns:p14="http://schemas.microsoft.com/office/powerpoint/2010/main" val="164658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69454" y="544514"/>
            <a:ext cx="9505661" cy="4389437"/>
          </a:xfrm>
        </p:spPr>
        <p:txBody>
          <a:bodyPr/>
          <a:lstStyle/>
          <a:p>
            <a:pPr eaLnBrk="1" hangingPunct="1"/>
            <a:r>
              <a:rPr lang="fi-FI" altLang="fi-FI" sz="3200" dirty="0"/>
              <a:t>tuloksia </a:t>
            </a:r>
          </a:p>
          <a:p>
            <a:pPr lvl="1" eaLnBrk="1" hangingPunct="1">
              <a:buFontTx/>
              <a:buChar char="-"/>
            </a:pPr>
            <a:r>
              <a:rPr lang="fi-FI" altLang="fi-FI" sz="3200" dirty="0"/>
              <a:t>säilynyt kirjallisesti paremmin kuin muut vastaavalta ajalta olevat teokset</a:t>
            </a:r>
          </a:p>
          <a:p>
            <a:pPr lvl="1" eaLnBrk="1" hangingPunct="1">
              <a:buFontTx/>
              <a:buChar char="-"/>
            </a:pPr>
            <a:r>
              <a:rPr lang="fi-FI" altLang="fi-FI" sz="3200" dirty="0"/>
              <a:t>sisäinen johdonmukaisuus hämmästyttävä</a:t>
            </a:r>
          </a:p>
          <a:p>
            <a:pPr lvl="1" eaLnBrk="1" hangingPunct="1">
              <a:buFontTx/>
              <a:buChar char="-"/>
            </a:pPr>
            <a:r>
              <a:rPr lang="fi-FI" altLang="fi-FI" sz="3200" dirty="0"/>
              <a:t>luonut Raamatusta inhimillisen kuvan</a:t>
            </a:r>
          </a:p>
          <a:p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993246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80291" y="236538"/>
            <a:ext cx="8229600" cy="1031875"/>
          </a:xfrm>
        </p:spPr>
        <p:txBody>
          <a:bodyPr/>
          <a:lstStyle/>
          <a:p>
            <a:pPr eaLnBrk="1" hangingPunct="1"/>
            <a:r>
              <a:rPr lang="fi-FI" altLang="fi-FI" sz="4000" b="1" dirty="0"/>
              <a:t>Synty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83491" y="1268413"/>
            <a:ext cx="11508509" cy="482758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fi-FI" altLang="fi-FI" dirty="0" smtClean="0"/>
          </a:p>
          <a:p>
            <a:pPr eaLnBrk="1" hangingPunct="1"/>
            <a:r>
              <a:rPr lang="fi-FI" altLang="fi-FI" sz="3200" dirty="0"/>
              <a:t>aluksi suullisena perimätietona</a:t>
            </a:r>
          </a:p>
          <a:p>
            <a:pPr eaLnBrk="1" hangingPunct="1"/>
            <a:r>
              <a:rPr lang="fi-FI" altLang="fi-FI" sz="3200" dirty="0"/>
              <a:t>muistiin kirjoittaminen</a:t>
            </a:r>
          </a:p>
          <a:p>
            <a:pPr lvl="1" eaLnBrk="1" hangingPunct="1">
              <a:buFontTx/>
              <a:buChar char="-"/>
            </a:pPr>
            <a:r>
              <a:rPr lang="fi-FI" altLang="fi-FI" sz="3200" dirty="0" err="1"/>
              <a:t>Vt</a:t>
            </a:r>
            <a:r>
              <a:rPr lang="fi-FI" altLang="fi-FI" sz="3200" dirty="0"/>
              <a:t>: 700-100-l. eaa.</a:t>
            </a:r>
          </a:p>
          <a:p>
            <a:pPr lvl="1" eaLnBrk="1" hangingPunct="1">
              <a:buFontTx/>
              <a:buChar char="-"/>
            </a:pPr>
            <a:r>
              <a:rPr lang="fi-FI" altLang="fi-FI" sz="3200" dirty="0"/>
              <a:t>Ut: 50-150 jaa.</a:t>
            </a:r>
          </a:p>
          <a:p>
            <a:pPr eaLnBrk="1" hangingPunct="1"/>
            <a:r>
              <a:rPr lang="fi-FI" altLang="fi-FI" sz="3200" dirty="0"/>
              <a:t>useita kirjoittajia</a:t>
            </a:r>
          </a:p>
          <a:p>
            <a:pPr eaLnBrk="1" hangingPunct="1"/>
            <a:r>
              <a:rPr lang="fi-FI" altLang="fi-FI" sz="3200" dirty="0"/>
              <a:t>kielet heprea, (aramea) ja kreikka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fi-FI" altLang="fi-FI" dirty="0" smtClean="0"/>
          </a:p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381008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8" name="Picture 8" descr="bible-verse-jh-17-03-novum-kit"/>
          <p:cNvPicPr>
            <a:picLocks noChangeAspect="1" noChangeArrowheads="1"/>
          </p:cNvPicPr>
          <p:nvPr>
            <p:ph type="body"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67450" y="908050"/>
            <a:ext cx="4400550" cy="5257800"/>
          </a:xfrm>
          <a:noFill/>
        </p:spPr>
      </p:pic>
      <p:pic>
        <p:nvPicPr>
          <p:cNvPr id="12291" name="Picture 5" descr="Tiedosto:Penteteu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349250"/>
            <a:ext cx="3671888" cy="597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9325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127" y="1484313"/>
            <a:ext cx="9753023" cy="4857750"/>
          </a:xfrm>
        </p:spPr>
        <p:txBody>
          <a:bodyPr/>
          <a:lstStyle/>
          <a:p>
            <a:pPr marL="609600" indent="-609600">
              <a:defRPr/>
            </a:pPr>
            <a:r>
              <a:rPr lang="fi-FI" altLang="fi-FI" sz="3200" dirty="0"/>
              <a:t>kaanon = ohjeellinen kirjakokoelma</a:t>
            </a:r>
          </a:p>
          <a:p>
            <a:pPr marL="823913" lvl="1" indent="-457200">
              <a:buFontTx/>
              <a:buChar char="-"/>
              <a:defRPr/>
            </a:pPr>
            <a:r>
              <a:rPr lang="fi-FI" altLang="fi-FI" sz="3200" dirty="0" err="1"/>
              <a:t>grammata</a:t>
            </a:r>
            <a:r>
              <a:rPr lang="fi-FI" altLang="fi-FI" sz="3200" dirty="0"/>
              <a:t> (kr.), biblia (lat.) ~ kirjoitukset</a:t>
            </a:r>
          </a:p>
          <a:p>
            <a:pPr marL="823913" lvl="1" indent="-457200">
              <a:buFontTx/>
              <a:buChar char="-"/>
              <a:defRPr/>
            </a:pPr>
            <a:r>
              <a:rPr lang="fi-FI" altLang="fi-FI" sz="3200" dirty="0"/>
              <a:t>Raamatussa 66 kirjaa (39+27)</a:t>
            </a:r>
          </a:p>
          <a:p>
            <a:pPr marL="609600" indent="-609600">
              <a:defRPr/>
            </a:pPr>
            <a:r>
              <a:rPr lang="fi-FI" altLang="fi-FI" sz="3200" dirty="0" err="1"/>
              <a:t>Vt:n</a:t>
            </a:r>
            <a:r>
              <a:rPr lang="fi-FI" altLang="fi-FI" sz="3200" dirty="0"/>
              <a:t> kaanon valmis 100-luvulla, toora jo aiemmin </a:t>
            </a:r>
          </a:p>
          <a:p>
            <a:pPr marL="823913" lvl="1" indent="-457200">
              <a:buFontTx/>
              <a:buChar char="-"/>
              <a:defRPr/>
            </a:pPr>
            <a:r>
              <a:rPr lang="fi-FI" altLang="fi-FI" sz="3200" dirty="0"/>
              <a:t>juutalaisten kanonisoima!</a:t>
            </a:r>
          </a:p>
          <a:p>
            <a:pPr marL="823913" lvl="1" indent="-457200">
              <a:buFontTx/>
              <a:buChar char="-"/>
              <a:defRPr/>
            </a:pPr>
            <a:r>
              <a:rPr lang="fi-FI" altLang="fi-FI" sz="3200" dirty="0"/>
              <a:t>mukaan arvovaltaisimmat kirjoitukset</a:t>
            </a:r>
          </a:p>
          <a:p>
            <a:pPr marL="823913" lvl="1" indent="-457200">
              <a:buFontTx/>
              <a:buChar char="-"/>
              <a:defRPr/>
            </a:pPr>
            <a:r>
              <a:rPr lang="fi-FI" altLang="fi-FI" sz="3200" dirty="0"/>
              <a:t>kaanonin ulkopuolelle ns. apokryfikirjat</a:t>
            </a:r>
          </a:p>
          <a:p>
            <a:pPr marL="366713" lvl="1" indent="0">
              <a:buNone/>
              <a:defRPr/>
            </a:pPr>
            <a:endParaRPr lang="fi-FI" altLang="fi-FI" sz="3200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91127" y="260350"/>
            <a:ext cx="10205461" cy="1106488"/>
          </a:xfrm>
        </p:spPr>
        <p:txBody>
          <a:bodyPr/>
          <a:lstStyle/>
          <a:p>
            <a:pPr eaLnBrk="1" hangingPunct="1"/>
            <a:r>
              <a:rPr lang="fi-FI" altLang="fi-FI" sz="4000" b="1" dirty="0"/>
              <a:t>Kaanonin muotoutuminen</a:t>
            </a:r>
          </a:p>
        </p:txBody>
      </p:sp>
    </p:spTree>
    <p:extLst>
      <p:ext uri="{BB962C8B-B14F-4D97-AF65-F5344CB8AC3E}">
        <p14:creationId xmlns:p14="http://schemas.microsoft.com/office/powerpoint/2010/main" val="126741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162_laatikk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544"/>
          <a:stretch>
            <a:fillRect/>
          </a:stretch>
        </p:blipFill>
        <p:spPr bwMode="auto">
          <a:xfrm>
            <a:off x="6175376" y="404106"/>
            <a:ext cx="5425497" cy="5026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5" descr="162_laatikk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12"/>
          <a:stretch>
            <a:fillRect/>
          </a:stretch>
        </p:blipFill>
        <p:spPr bwMode="auto">
          <a:xfrm>
            <a:off x="141948" y="310714"/>
            <a:ext cx="5984215" cy="425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122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14037" y="298450"/>
            <a:ext cx="9524134" cy="5722938"/>
          </a:xfrm>
        </p:spPr>
        <p:txBody>
          <a:bodyPr/>
          <a:lstStyle/>
          <a:p>
            <a:pPr marL="609600" indent="-609600"/>
            <a:r>
              <a:rPr lang="fi-FI" altLang="fi-FI" sz="3200" dirty="0" err="1"/>
              <a:t>Ut:n</a:t>
            </a:r>
            <a:r>
              <a:rPr lang="fi-FI" altLang="fi-FI" sz="3200" dirty="0"/>
              <a:t> kaanon vakiintui 300-luvun aikana</a:t>
            </a:r>
          </a:p>
          <a:p>
            <a:pPr marL="914400" lvl="1" indent="-457200">
              <a:buFontTx/>
              <a:buChar char="-"/>
            </a:pPr>
            <a:r>
              <a:rPr lang="fi-FI" altLang="fi-FI" sz="3200" dirty="0"/>
              <a:t>apostolista alkuperää</a:t>
            </a:r>
          </a:p>
          <a:p>
            <a:pPr marL="914400" lvl="1" indent="-457200">
              <a:buFontTx/>
              <a:buChar char="-"/>
            </a:pPr>
            <a:r>
              <a:rPr lang="fi-FI" altLang="fi-FI" sz="3200" dirty="0"/>
              <a:t>yleisessä käytössä alkukirkon jumalanpalveluksissa</a:t>
            </a:r>
          </a:p>
          <a:p>
            <a:pPr marL="914400" lvl="1" indent="-457200">
              <a:buFontTx/>
              <a:buChar char="-"/>
            </a:pPr>
            <a:r>
              <a:rPr lang="fi-FI" altLang="fi-FI" sz="3200" dirty="0"/>
              <a:t>oikeaoppisuus </a:t>
            </a:r>
          </a:p>
          <a:p>
            <a:pPr marL="914400" lvl="1" indent="-457200">
              <a:buFontTx/>
              <a:buChar char="-"/>
            </a:pPr>
            <a:r>
              <a:rPr lang="fi-FI" altLang="fi-FI" sz="3200" dirty="0"/>
              <a:t>kaanonin ulkopuolelle ns. apokryfievankeliumit ja apostolisten isien kirjoitukset</a:t>
            </a:r>
          </a:p>
        </p:txBody>
      </p:sp>
      <p:pic>
        <p:nvPicPr>
          <p:cNvPr id="15363" name="Kuva 2" descr="4_ViennaGenesisPict45BlessingEphraimManasse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025">
            <a:off x="8308371" y="3039218"/>
            <a:ext cx="2689294" cy="3355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307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163_laatikk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5" b="43816"/>
          <a:stretch>
            <a:fillRect/>
          </a:stretch>
        </p:blipFill>
        <p:spPr bwMode="auto">
          <a:xfrm>
            <a:off x="402938" y="372270"/>
            <a:ext cx="5446325" cy="5409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Kuva 5" descr="163_laatikk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74"/>
          <a:stretch>
            <a:fillRect/>
          </a:stretch>
        </p:blipFill>
        <p:spPr bwMode="auto">
          <a:xfrm>
            <a:off x="6453489" y="568181"/>
            <a:ext cx="5738511" cy="4539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432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286327" y="241012"/>
            <a:ext cx="10519497" cy="1295400"/>
          </a:xfrm>
        </p:spPr>
        <p:txBody>
          <a:bodyPr/>
          <a:lstStyle/>
          <a:p>
            <a:pPr eaLnBrk="1" hangingPunct="1"/>
            <a:r>
              <a:rPr lang="fi-FI" altLang="fi-FI" sz="3600" b="1" dirty="0"/>
              <a:t>Raamatun tieteellinen tutkimus eli eksegetiikka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>
          <a:xfrm>
            <a:off x="544945" y="1628775"/>
            <a:ext cx="9511869" cy="4611688"/>
          </a:xfrm>
        </p:spPr>
        <p:txBody>
          <a:bodyPr/>
          <a:lstStyle/>
          <a:p>
            <a:pPr eaLnBrk="1" hangingPunct="1"/>
            <a:r>
              <a:rPr lang="fi-FI" altLang="fi-FI" sz="3200" dirty="0"/>
              <a:t>1400-1500-luvuilla humanismi ja reformaatio: Raamattua tutkittava alkutekstien kautta</a:t>
            </a:r>
          </a:p>
          <a:p>
            <a:pPr eaLnBrk="1" hangingPunct="1"/>
            <a:r>
              <a:rPr lang="fi-FI" altLang="fi-FI" sz="3200" dirty="0"/>
              <a:t>1700-luvun valistus: halu ymmärtää Raamattua</a:t>
            </a:r>
          </a:p>
          <a:p>
            <a:pPr eaLnBrk="1" hangingPunct="1"/>
            <a:r>
              <a:rPr lang="fi-FI" altLang="fi-FI" sz="3200" dirty="0"/>
              <a:t>pyrkimyksenä selvittää Raamatun historiallinen luotettavuus</a:t>
            </a:r>
          </a:p>
          <a:p>
            <a:pPr eaLnBrk="1" hangingPunct="1"/>
            <a:endParaRPr lang="fi-FI" altLang="fi-FI" dirty="0" smtClean="0"/>
          </a:p>
        </p:txBody>
      </p:sp>
      <p:pic>
        <p:nvPicPr>
          <p:cNvPr id="4" name="Kuva 3" descr="tutkimu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27" y="4861406"/>
            <a:ext cx="11033127" cy="183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41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Line 7"/>
          <p:cNvSpPr>
            <a:spLocks noChangeShapeType="1"/>
          </p:cNvSpPr>
          <p:nvPr/>
        </p:nvSpPr>
        <p:spPr bwMode="auto">
          <a:xfrm flipH="1">
            <a:off x="4191000" y="3082925"/>
            <a:ext cx="990600" cy="490538"/>
          </a:xfrm>
          <a:prstGeom prst="line">
            <a:avLst/>
          </a:prstGeom>
          <a:noFill/>
          <a:ln w="38100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5" name="Line 10"/>
          <p:cNvSpPr>
            <a:spLocks noChangeShapeType="1"/>
          </p:cNvSpPr>
          <p:nvPr/>
        </p:nvSpPr>
        <p:spPr bwMode="auto">
          <a:xfrm flipH="1" flipV="1">
            <a:off x="3621089" y="2286001"/>
            <a:ext cx="46037" cy="1287463"/>
          </a:xfrm>
          <a:prstGeom prst="line">
            <a:avLst/>
          </a:prstGeom>
          <a:noFill/>
          <a:ln w="9525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2697164" y="1768476"/>
            <a:ext cx="21859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mistä &amp; miltä ajalta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tekstit peräisin?</a:t>
            </a:r>
          </a:p>
        </p:txBody>
      </p:sp>
      <p:sp>
        <p:nvSpPr>
          <p:cNvPr id="37" name="Text Box 13"/>
          <p:cNvSpPr txBox="1">
            <a:spLocks noChangeArrowheads="1"/>
          </p:cNvSpPr>
          <p:nvPr/>
        </p:nvSpPr>
        <p:spPr bwMode="auto">
          <a:xfrm>
            <a:off x="1525589" y="2554288"/>
            <a:ext cx="1633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mitä tiedetään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kirjoittajista?</a:t>
            </a:r>
          </a:p>
        </p:txBody>
      </p:sp>
      <p:sp>
        <p:nvSpPr>
          <p:cNvPr id="39" name="Line 16"/>
          <p:cNvSpPr>
            <a:spLocks noChangeShapeType="1"/>
          </p:cNvSpPr>
          <p:nvPr/>
        </p:nvSpPr>
        <p:spPr bwMode="auto">
          <a:xfrm>
            <a:off x="4583114" y="4495801"/>
            <a:ext cx="598487" cy="157163"/>
          </a:xfrm>
          <a:prstGeom prst="line">
            <a:avLst/>
          </a:prstGeom>
          <a:noFill/>
          <a:ln w="9525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0" name="Text Box 17"/>
          <p:cNvSpPr txBox="1">
            <a:spLocks noChangeArrowheads="1"/>
          </p:cNvSpPr>
          <p:nvPr/>
        </p:nvSpPr>
        <p:spPr bwMode="auto">
          <a:xfrm>
            <a:off x="2871788" y="5734051"/>
            <a:ext cx="2209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miten tekstejä on alun perin käytetty?</a:t>
            </a:r>
          </a:p>
        </p:txBody>
      </p:sp>
      <p:sp>
        <p:nvSpPr>
          <p:cNvPr id="41" name="Text Box 19"/>
          <p:cNvSpPr txBox="1">
            <a:spLocks noChangeArrowheads="1"/>
          </p:cNvSpPr>
          <p:nvPr/>
        </p:nvSpPr>
        <p:spPr bwMode="auto">
          <a:xfrm>
            <a:off x="5181600" y="4024313"/>
            <a:ext cx="19812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miten Lähi-idän kulttuuri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heijastuu Raamatun teksteissä?</a:t>
            </a:r>
          </a:p>
        </p:txBody>
      </p:sp>
      <p:sp>
        <p:nvSpPr>
          <p:cNvPr id="42" name="Line 20"/>
          <p:cNvSpPr>
            <a:spLocks noChangeShapeType="1"/>
          </p:cNvSpPr>
          <p:nvPr/>
        </p:nvSpPr>
        <p:spPr bwMode="auto">
          <a:xfrm>
            <a:off x="2640014" y="3082926"/>
            <a:ext cx="407987" cy="633413"/>
          </a:xfrm>
          <a:prstGeom prst="line">
            <a:avLst/>
          </a:prstGeom>
          <a:noFill/>
          <a:ln w="9525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4" name="Line 22"/>
          <p:cNvSpPr>
            <a:spLocks noChangeShapeType="1"/>
          </p:cNvSpPr>
          <p:nvPr/>
        </p:nvSpPr>
        <p:spPr bwMode="auto">
          <a:xfrm flipV="1">
            <a:off x="6311900" y="1535114"/>
            <a:ext cx="469900" cy="750887"/>
          </a:xfrm>
          <a:prstGeom prst="line">
            <a:avLst/>
          </a:prstGeom>
          <a:noFill/>
          <a:ln w="38100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5" name="Text Box 28"/>
          <p:cNvSpPr txBox="1">
            <a:spLocks noChangeArrowheads="1"/>
          </p:cNvSpPr>
          <p:nvPr/>
        </p:nvSpPr>
        <p:spPr bwMode="auto">
          <a:xfrm>
            <a:off x="4849813" y="460375"/>
            <a:ext cx="16891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tekstien ja käännösten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vertailu</a:t>
            </a:r>
          </a:p>
        </p:txBody>
      </p:sp>
      <p:sp>
        <p:nvSpPr>
          <p:cNvPr id="46" name="Line 29"/>
          <p:cNvSpPr>
            <a:spLocks noChangeShapeType="1"/>
          </p:cNvSpPr>
          <p:nvPr/>
        </p:nvSpPr>
        <p:spPr bwMode="auto">
          <a:xfrm flipV="1">
            <a:off x="8308976" y="981075"/>
            <a:ext cx="392113" cy="0"/>
          </a:xfrm>
          <a:prstGeom prst="line">
            <a:avLst/>
          </a:prstGeom>
          <a:noFill/>
          <a:ln w="9525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8701089" y="630239"/>
            <a:ext cx="20081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kielen, kerronnan tai runouden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rakenteen tutkinta</a:t>
            </a:r>
          </a:p>
        </p:txBody>
      </p:sp>
      <p:sp>
        <p:nvSpPr>
          <p:cNvPr id="48" name="Text Box 32"/>
          <p:cNvSpPr txBox="1">
            <a:spLocks noChangeArrowheads="1"/>
          </p:cNvSpPr>
          <p:nvPr/>
        </p:nvSpPr>
        <p:spPr bwMode="auto">
          <a:xfrm>
            <a:off x="8701089" y="1847851"/>
            <a:ext cx="16779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teologia ja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sanoma</a:t>
            </a:r>
          </a:p>
        </p:txBody>
      </p:sp>
      <p:sp>
        <p:nvSpPr>
          <p:cNvPr id="49" name="Line 33"/>
          <p:cNvSpPr>
            <a:spLocks noChangeShapeType="1"/>
          </p:cNvSpPr>
          <p:nvPr/>
        </p:nvSpPr>
        <p:spPr bwMode="auto">
          <a:xfrm>
            <a:off x="7162800" y="3200401"/>
            <a:ext cx="1093788" cy="157163"/>
          </a:xfrm>
          <a:prstGeom prst="line">
            <a:avLst/>
          </a:prstGeom>
          <a:noFill/>
          <a:ln w="38100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0" name="Line 37"/>
          <p:cNvSpPr>
            <a:spLocks noChangeShapeType="1"/>
          </p:cNvSpPr>
          <p:nvPr/>
        </p:nvSpPr>
        <p:spPr bwMode="auto">
          <a:xfrm>
            <a:off x="9539288" y="3986213"/>
            <a:ext cx="215900" cy="1008062"/>
          </a:xfrm>
          <a:prstGeom prst="line">
            <a:avLst/>
          </a:prstGeom>
          <a:noFill/>
          <a:ln w="9525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1" name="Line 39"/>
          <p:cNvSpPr>
            <a:spLocks noChangeShapeType="1"/>
          </p:cNvSpPr>
          <p:nvPr/>
        </p:nvSpPr>
        <p:spPr bwMode="auto">
          <a:xfrm flipH="1">
            <a:off x="2549526" y="4691063"/>
            <a:ext cx="347663" cy="476250"/>
          </a:xfrm>
          <a:prstGeom prst="line">
            <a:avLst/>
          </a:prstGeom>
          <a:noFill/>
          <a:ln w="9525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2" name="Text Box 40"/>
          <p:cNvSpPr txBox="1">
            <a:spLocks noChangeArrowheads="1"/>
          </p:cNvSpPr>
          <p:nvPr/>
        </p:nvSpPr>
        <p:spPr bwMode="auto">
          <a:xfrm>
            <a:off x="1595439" y="5081589"/>
            <a:ext cx="124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arkeologia</a:t>
            </a:r>
          </a:p>
        </p:txBody>
      </p:sp>
      <p:sp>
        <p:nvSpPr>
          <p:cNvPr id="53" name="Text Box 41"/>
          <p:cNvSpPr txBox="1">
            <a:spLocks noChangeArrowheads="1"/>
          </p:cNvSpPr>
          <p:nvPr/>
        </p:nvSpPr>
        <p:spPr bwMode="auto">
          <a:xfrm>
            <a:off x="6897688" y="5130801"/>
            <a:ext cx="19177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miten Raamattua luetaan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ja sovelletaan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nykyisin?</a:t>
            </a:r>
          </a:p>
        </p:txBody>
      </p:sp>
      <p:sp>
        <p:nvSpPr>
          <p:cNvPr id="54" name="Line 42"/>
          <p:cNvSpPr>
            <a:spLocks noChangeShapeType="1"/>
          </p:cNvSpPr>
          <p:nvPr/>
        </p:nvSpPr>
        <p:spPr bwMode="auto">
          <a:xfrm flipV="1">
            <a:off x="7753350" y="3906838"/>
            <a:ext cx="750888" cy="1524000"/>
          </a:xfrm>
          <a:prstGeom prst="line">
            <a:avLst/>
          </a:prstGeom>
          <a:noFill/>
          <a:ln w="9525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5" name="Line 43"/>
          <p:cNvSpPr>
            <a:spLocks noChangeShapeType="1"/>
          </p:cNvSpPr>
          <p:nvPr/>
        </p:nvSpPr>
        <p:spPr bwMode="auto">
          <a:xfrm flipH="1">
            <a:off x="3798889" y="4867276"/>
            <a:ext cx="58737" cy="938213"/>
          </a:xfrm>
          <a:prstGeom prst="line">
            <a:avLst/>
          </a:prstGeom>
          <a:noFill/>
          <a:ln w="9525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6" name="Text Box 44"/>
          <p:cNvSpPr txBox="1">
            <a:spLocks noChangeArrowheads="1"/>
          </p:cNvSpPr>
          <p:nvPr/>
        </p:nvSpPr>
        <p:spPr bwMode="auto">
          <a:xfrm>
            <a:off x="8850313" y="5081589"/>
            <a:ext cx="18780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miten Raamattu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vaikuttaa nyky-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latin typeface="Arial" panose="020B0604020202020204" pitchFamily="34" charset="0"/>
                <a:ea typeface="ＭＳ Ｐゴシック" panose="020B0600070205080204" pitchFamily="34" charset="-128"/>
              </a:rPr>
              <a:t>kulttuuriin?</a:t>
            </a:r>
          </a:p>
        </p:txBody>
      </p:sp>
      <p:sp>
        <p:nvSpPr>
          <p:cNvPr id="57" name="Line 46"/>
          <p:cNvSpPr>
            <a:spLocks noChangeShapeType="1"/>
          </p:cNvSpPr>
          <p:nvPr/>
        </p:nvSpPr>
        <p:spPr bwMode="auto">
          <a:xfrm>
            <a:off x="8305800" y="1555750"/>
            <a:ext cx="527050" cy="338138"/>
          </a:xfrm>
          <a:prstGeom prst="line">
            <a:avLst/>
          </a:prstGeom>
          <a:noFill/>
          <a:ln w="9525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60" name="Line 49"/>
          <p:cNvSpPr>
            <a:spLocks noChangeShapeType="1"/>
          </p:cNvSpPr>
          <p:nvPr/>
        </p:nvSpPr>
        <p:spPr bwMode="auto">
          <a:xfrm>
            <a:off x="5808664" y="1227139"/>
            <a:ext cx="973137" cy="84137"/>
          </a:xfrm>
          <a:prstGeom prst="line">
            <a:avLst/>
          </a:prstGeom>
          <a:noFill/>
          <a:ln w="9525">
            <a:solidFill>
              <a:srgbClr val="166F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8457" name="Oval 4"/>
          <p:cNvSpPr>
            <a:spLocks noChangeArrowheads="1"/>
          </p:cNvSpPr>
          <p:nvPr/>
        </p:nvSpPr>
        <p:spPr bwMode="auto">
          <a:xfrm>
            <a:off x="4872039" y="2133600"/>
            <a:ext cx="2447925" cy="1582738"/>
          </a:xfrm>
          <a:prstGeom prst="ellipse">
            <a:avLst/>
          </a:prstGeom>
          <a:solidFill>
            <a:srgbClr val="166F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 b="1">
                <a:solidFill>
                  <a:schemeClr val="bg1"/>
                </a:solidFill>
                <a:latin typeface="Calibri" panose="020F0502020204030204" pitchFamily="34" charset="0"/>
              </a:rPr>
              <a:t>EKSEGETIIKAN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 b="1">
                <a:solidFill>
                  <a:schemeClr val="bg1"/>
                </a:solidFill>
                <a:latin typeface="Calibri" panose="020F0502020204030204" pitchFamily="34" charset="0"/>
              </a:rPr>
              <a:t>TUTKIMUSKOHTEITA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i-FI" altLang="fi-FI" sz="14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val 8"/>
          <p:cNvSpPr>
            <a:spLocks noChangeArrowheads="1"/>
          </p:cNvSpPr>
          <p:nvPr/>
        </p:nvSpPr>
        <p:spPr bwMode="auto">
          <a:xfrm>
            <a:off x="2424114" y="3357564"/>
            <a:ext cx="2447925" cy="1724025"/>
          </a:xfrm>
          <a:prstGeom prst="ellipse">
            <a:avLst/>
          </a:prstGeom>
          <a:solidFill>
            <a:srgbClr val="166F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solidFill>
                  <a:schemeClr val="bg1"/>
                </a:solidFill>
                <a:latin typeface="Calibri" panose="020F0502020204030204" pitchFamily="34" charset="0"/>
              </a:rPr>
              <a:t>Raamatun syntyhistoria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solidFill>
                  <a:schemeClr val="bg1"/>
                </a:solidFill>
                <a:latin typeface="Calibri" panose="020F0502020204030204" pitchFamily="34" charset="0"/>
              </a:rPr>
              <a:t>ja syntymaailma</a:t>
            </a:r>
          </a:p>
        </p:txBody>
      </p:sp>
      <p:sp>
        <p:nvSpPr>
          <p:cNvPr id="63" name="Oval 23"/>
          <p:cNvSpPr>
            <a:spLocks noChangeArrowheads="1"/>
          </p:cNvSpPr>
          <p:nvPr/>
        </p:nvSpPr>
        <p:spPr bwMode="auto">
          <a:xfrm>
            <a:off x="6456363" y="765176"/>
            <a:ext cx="2087562" cy="1008063"/>
          </a:xfrm>
          <a:prstGeom prst="ellipse">
            <a:avLst/>
          </a:prstGeom>
          <a:solidFill>
            <a:srgbClr val="166F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solidFill>
                  <a:schemeClr val="bg1"/>
                </a:solidFill>
                <a:latin typeface="Calibri" panose="020F0502020204030204" pitchFamily="34" charset="0"/>
              </a:rPr>
              <a:t>Raamatun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solidFill>
                  <a:schemeClr val="bg1"/>
                </a:solidFill>
                <a:latin typeface="Calibri" panose="020F0502020204030204" pitchFamily="34" charset="0"/>
              </a:rPr>
              <a:t>teksti</a:t>
            </a:r>
          </a:p>
        </p:txBody>
      </p:sp>
      <p:sp>
        <p:nvSpPr>
          <p:cNvPr id="64" name="Oval 34"/>
          <p:cNvSpPr>
            <a:spLocks noChangeArrowheads="1"/>
          </p:cNvSpPr>
          <p:nvPr/>
        </p:nvSpPr>
        <p:spPr bwMode="auto">
          <a:xfrm>
            <a:off x="8096251" y="2879726"/>
            <a:ext cx="2411413" cy="1223963"/>
          </a:xfrm>
          <a:prstGeom prst="ellipse">
            <a:avLst/>
          </a:prstGeom>
          <a:solidFill>
            <a:srgbClr val="166F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solidFill>
                  <a:schemeClr val="bg1"/>
                </a:solidFill>
                <a:latin typeface="Calibri" panose="020F0502020204030204" pitchFamily="34" charset="0"/>
              </a:rPr>
              <a:t>Raamatun tulkinta ja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800">
                <a:solidFill>
                  <a:schemeClr val="bg1"/>
                </a:solidFill>
                <a:latin typeface="Calibri" panose="020F0502020204030204" pitchFamily="34" charset="0"/>
              </a:rPr>
              <a:t>nykymaailma</a:t>
            </a:r>
          </a:p>
        </p:txBody>
      </p:sp>
    </p:spTree>
    <p:extLst>
      <p:ext uri="{BB962C8B-B14F-4D97-AF65-F5344CB8AC3E}">
        <p14:creationId xmlns:p14="http://schemas.microsoft.com/office/powerpoint/2010/main" val="3625814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0" grpId="0"/>
      <p:bldP spid="41" grpId="0"/>
      <p:bldP spid="45" grpId="0"/>
      <p:bldP spid="47" grpId="0"/>
      <p:bldP spid="48" grpId="0"/>
      <p:bldP spid="52" grpId="0"/>
      <p:bldP spid="53" grpId="0"/>
      <p:bldP spid="56" grpId="0"/>
      <p:bldP spid="62" grpId="0" animBg="1"/>
      <p:bldP spid="63" grpId="0" animBg="1"/>
      <p:bldP spid="64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226</Words>
  <Application>Microsoft Office PowerPoint</Application>
  <PresentationFormat>Laajakuva</PresentationFormat>
  <Paragraphs>65</Paragraphs>
  <Slides>10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Wingdings</vt:lpstr>
      <vt:lpstr>Office-teema</vt:lpstr>
      <vt:lpstr>RAAMATTU KIRJANA</vt:lpstr>
      <vt:lpstr>Synty</vt:lpstr>
      <vt:lpstr>PowerPoint-esitys</vt:lpstr>
      <vt:lpstr>Kaanonin muotoutuminen</vt:lpstr>
      <vt:lpstr>PowerPoint-esitys</vt:lpstr>
      <vt:lpstr>PowerPoint-esitys</vt:lpstr>
      <vt:lpstr>PowerPoint-esitys</vt:lpstr>
      <vt:lpstr>Raamatun tieteellinen tutkimus eli eksegetiikka</vt:lpstr>
      <vt:lpstr>PowerPoint-esitys</vt:lpstr>
      <vt:lpstr>PowerPoint-esitys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RAAMATTU KIRJANA</dc:title>
  <dc:creator>Minna Huumarkangas</dc:creator>
  <cp:lastModifiedBy>Minna Huumarkangas</cp:lastModifiedBy>
  <cp:revision>1</cp:revision>
  <dcterms:created xsi:type="dcterms:W3CDTF">2020-03-17T07:05:49Z</dcterms:created>
  <dcterms:modified xsi:type="dcterms:W3CDTF">2020-03-17T07:10:48Z</dcterms:modified>
</cp:coreProperties>
</file>