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0" r:id="rId3"/>
    <p:sldId id="260" r:id="rId4"/>
    <p:sldId id="262" r:id="rId5"/>
    <p:sldId id="274" r:id="rId6"/>
    <p:sldId id="301" r:id="rId7"/>
    <p:sldId id="299" r:id="rId8"/>
    <p:sldId id="302" r:id="rId9"/>
    <p:sldId id="300" r:id="rId10"/>
    <p:sldId id="263" r:id="rId11"/>
    <p:sldId id="266" r:id="rId12"/>
    <p:sldId id="303" r:id="rId13"/>
    <p:sldId id="304" r:id="rId14"/>
    <p:sldId id="264" r:id="rId15"/>
    <p:sldId id="305" r:id="rId16"/>
    <p:sldId id="307" r:id="rId17"/>
    <p:sldId id="265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75252E-B423-4937-BE95-ED86180C2987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BBE8E-2722-4F1D-999D-6E87A5C8FFE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50002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2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475589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11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980778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14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4096891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16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540962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17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540962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18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497947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19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49140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20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539261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3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70630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4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692607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5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370841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6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3708417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7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183572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8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370841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9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183572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5BE6F5-08D5-4CB5-9800-36DEAAC0FCED}" type="slidenum">
              <a:rPr lang="fi-FI" altLang="fi-FI"/>
              <a:pPr/>
              <a:t>10</a:t>
            </a:fld>
            <a:endParaRPr lang="fi-FI" altLang="fi-FI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132134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010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107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98964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fi-FI" alt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0305AB5-6DC4-4D9D-B89F-46E8C7F6B8B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="" xmlns:p14="http://schemas.microsoft.com/office/powerpoint/2010/main" val="23764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45334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67830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5949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1353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96609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0375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89685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748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9419-AD69-47DA-93E3-905F9811052B}" type="datetimeFigureOut">
              <a:rPr lang="fi-FI" smtClean="0"/>
              <a:pPr/>
              <a:t>31.1.2019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59939-8344-4411-A362-8615FC68380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4936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lioppilastutkinto.fi/ajankohtaista/blogitekstit/687-Miten_kokeiden_uusiminen_muuttuu_syksylla_20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1" name="Picture 21" descr="beta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58888"/>
            <a:ext cx="5486400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51" name="Group 31"/>
          <p:cNvGrpSpPr>
            <a:grpSpLocks/>
          </p:cNvGrpSpPr>
          <p:nvPr/>
        </p:nvGrpSpPr>
        <p:grpSpPr bwMode="auto">
          <a:xfrm>
            <a:off x="1524000" y="6296026"/>
            <a:ext cx="9144000" cy="561975"/>
            <a:chOff x="0" y="3966"/>
            <a:chExt cx="5760" cy="354"/>
          </a:xfrm>
        </p:grpSpPr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0" y="3966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5147" name="Rectangle 27"/>
            <p:cNvSpPr>
              <a:spLocks noChangeArrowheads="1"/>
            </p:cNvSpPr>
            <p:nvPr/>
          </p:nvSpPr>
          <p:spPr bwMode="auto">
            <a:xfrm>
              <a:off x="0" y="3966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5149" name="Text Box 29"/>
            <p:cNvSpPr txBox="1">
              <a:spLocks noChangeArrowheads="1"/>
            </p:cNvSpPr>
            <p:nvPr/>
          </p:nvSpPr>
          <p:spPr bwMode="auto">
            <a:xfrm>
              <a:off x="2880" y="3973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 dirty="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</a:t>
              </a:r>
              <a:r>
                <a:rPr lang="fi-FI" altLang="fi-FI" sz="1400" dirty="0" err="1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komiasti</a:t>
              </a:r>
              <a:r>
                <a:rPr lang="fi-FI" altLang="fi-FI" sz="1400" dirty="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 maailmalle!</a:t>
              </a:r>
            </a:p>
          </p:txBody>
        </p:sp>
      </p:grpSp>
      <p:sp>
        <p:nvSpPr>
          <p:cNvPr id="9" name="Otsikk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>
          <a:xfrm>
            <a:off x="1524000" y="4209534"/>
            <a:ext cx="9144000" cy="1048265"/>
          </a:xfrm>
        </p:spPr>
        <p:txBody>
          <a:bodyPr/>
          <a:lstStyle/>
          <a:p>
            <a:r>
              <a:rPr lang="fi-FI" dirty="0" smtClean="0"/>
              <a:t>Info abiturienteille 31.1.2019</a:t>
            </a:r>
          </a:p>
          <a:p>
            <a:r>
              <a:rPr lang="fi-FI" dirty="0" smtClean="0"/>
              <a:t>Rehtori Toni Uusimäki</a:t>
            </a: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49317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985319" y="1"/>
            <a:ext cx="8180174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36826" y="1829145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>
            <a:normAutofit fontScale="90000"/>
          </a:bodyPr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Tutkintoaineiden pakolliset minimikurssimäärät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2001794" y="6115050"/>
            <a:ext cx="8188411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graphicFrame>
        <p:nvGraphicFramePr>
          <p:cNvPr id="13" name="Taulukko 12"/>
          <p:cNvGraphicFramePr>
            <a:graphicFrameLocks noGrp="1"/>
          </p:cNvGraphicFramePr>
          <p:nvPr/>
        </p:nvGraphicFramePr>
        <p:xfrm>
          <a:off x="1993557" y="1576401"/>
          <a:ext cx="8207632" cy="435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3816"/>
                <a:gridCol w="4103816"/>
              </a:tblGrid>
              <a:tr h="622120"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äidinkieli</a:t>
                      </a:r>
                      <a:r>
                        <a:rPr lang="fi-FI" sz="2000" baseline="0" dirty="0" smtClean="0"/>
                        <a:t> 6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historia 4, yhteiskuntaoppi 2</a:t>
                      </a:r>
                      <a:endParaRPr lang="fi-FI" dirty="0"/>
                    </a:p>
                  </a:txBody>
                  <a:tcPr/>
                </a:tc>
              </a:tr>
              <a:tr h="622120">
                <a:tc>
                  <a:txBody>
                    <a:bodyPr/>
                    <a:lstStyle/>
                    <a:p>
                      <a:r>
                        <a:rPr lang="fi-FI" dirty="0" smtClean="0"/>
                        <a:t>A-kieli</a:t>
                      </a:r>
                      <a:r>
                        <a:rPr lang="fi-FI" baseline="0" dirty="0" smtClean="0"/>
                        <a:t> (englanti, venäjä) 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fysiikka 1</a:t>
                      </a:r>
                      <a:endParaRPr lang="fi-FI" dirty="0"/>
                    </a:p>
                  </a:txBody>
                  <a:tcPr/>
                </a:tc>
              </a:tr>
              <a:tr h="622120">
                <a:tc>
                  <a:txBody>
                    <a:bodyPr/>
                    <a:lstStyle/>
                    <a:p>
                      <a:r>
                        <a:rPr lang="fi-FI" dirty="0" smtClean="0"/>
                        <a:t>B-kieli (ruotsi) 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kemia 1 </a:t>
                      </a:r>
                      <a:endParaRPr lang="fi-FI" dirty="0"/>
                    </a:p>
                  </a:txBody>
                  <a:tcPr/>
                </a:tc>
              </a:tr>
              <a:tr h="622120">
                <a:tc>
                  <a:txBody>
                    <a:bodyPr/>
                    <a:lstStyle/>
                    <a:p>
                      <a:r>
                        <a:rPr lang="fi-FI" dirty="0" smtClean="0"/>
                        <a:t>C-kieli</a:t>
                      </a:r>
                      <a:r>
                        <a:rPr lang="fi-FI" baseline="0" dirty="0" smtClean="0"/>
                        <a:t> (saksa, espanja, venäjä) 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biologia 2 </a:t>
                      </a:r>
                      <a:endParaRPr lang="fi-FI" dirty="0"/>
                    </a:p>
                  </a:txBody>
                  <a:tcPr/>
                </a:tc>
              </a:tr>
              <a:tr h="622120">
                <a:tc>
                  <a:txBody>
                    <a:bodyPr/>
                    <a:lstStyle/>
                    <a:p>
                      <a:r>
                        <a:rPr lang="fi-FI" dirty="0" smtClean="0"/>
                        <a:t>laaja matematiikka 10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maantiede 1</a:t>
                      </a:r>
                      <a:endParaRPr lang="fi-FI" dirty="0"/>
                    </a:p>
                  </a:txBody>
                  <a:tcPr/>
                </a:tc>
              </a:tr>
              <a:tr h="622120">
                <a:tc>
                  <a:txBody>
                    <a:bodyPr/>
                    <a:lstStyle/>
                    <a:p>
                      <a:r>
                        <a:rPr lang="fi-FI" dirty="0" smtClean="0"/>
                        <a:t>lyhyt matematiikka 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psykologia 1</a:t>
                      </a:r>
                      <a:endParaRPr lang="fi-FI" dirty="0"/>
                    </a:p>
                  </a:txBody>
                  <a:tcPr/>
                </a:tc>
              </a:tr>
              <a:tr h="622120">
                <a:tc>
                  <a:txBody>
                    <a:bodyPr/>
                    <a:lstStyle/>
                    <a:p>
                      <a:r>
                        <a:rPr lang="fi-FI" dirty="0" smtClean="0"/>
                        <a:t>uskonto 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filosofia 2, terveystieto</a:t>
                      </a:r>
                      <a:r>
                        <a:rPr lang="fi-FI" baseline="0" dirty="0" smtClean="0"/>
                        <a:t> 1</a:t>
                      </a:r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23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24000" y="1"/>
            <a:ext cx="8163697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44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357" y="1766106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2281" y="260351"/>
            <a:ext cx="8235307" cy="1008063"/>
          </a:xfrm>
        </p:spPr>
        <p:txBody>
          <a:bodyPr anchor="ctr">
            <a:normAutofit fontScale="90000"/>
          </a:bodyPr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Sähköisen yo-tutkinnon aikataulu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1721708"/>
            <a:ext cx="321275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r>
              <a:rPr lang="fi-FI" altLang="fi-FI" dirty="0">
                <a:latin typeface="Verdana" panose="020B0604030504040204" pitchFamily="34" charset="0"/>
              </a:rPr>
              <a:t>	</a:t>
            </a: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82296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pic>
        <p:nvPicPr>
          <p:cNvPr id="45058" name="Picture 2" descr="https://digabi.fi/wordpress/wp-content/uploads/2014/02/aineiden_aikataul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454" y="1538845"/>
            <a:ext cx="7306275" cy="4473438"/>
          </a:xfrm>
          <a:prstGeom prst="rect">
            <a:avLst/>
          </a:prstGeom>
          <a:noFill/>
        </p:spPr>
      </p:pic>
      <p:sp>
        <p:nvSpPr>
          <p:cNvPr id="14" name="Tekstikehys 13"/>
          <p:cNvSpPr txBox="1"/>
          <p:nvPr/>
        </p:nvSpPr>
        <p:spPr>
          <a:xfrm>
            <a:off x="1548715" y="2100650"/>
            <a:ext cx="3188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Keväällä 2019 tulee digitaaliseen ylioppilaskokeeseen mukaan viimeisenä matematiikka.</a:t>
            </a:r>
          </a:p>
          <a:p>
            <a:r>
              <a:rPr lang="fi-FI" b="1" dirty="0" smtClean="0"/>
              <a:t>Sähköinen tutkinto nyt kaikissa kirjoitettavissa oppiaineissa.</a:t>
            </a:r>
          </a:p>
          <a:p>
            <a:endParaRPr lang="fi-FI" dirty="0" smtClean="0"/>
          </a:p>
          <a:p>
            <a:pPr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303264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8AA5AB-04A2-4D8D-8A5F-D917BEE7BC46}" type="slidenum">
              <a:rPr lang="fi-FI" smtClean="0"/>
              <a:pPr/>
              <a:t>12</a:t>
            </a:fld>
            <a:endParaRPr lang="fi-FI" smtClean="0"/>
          </a:p>
        </p:txBody>
      </p:sp>
      <p:pic>
        <p:nvPicPr>
          <p:cNvPr id="12291" name="Picture 2" descr="yorakenne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8700" y="-349250"/>
            <a:ext cx="14251517" cy="755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E1F37D-D1A5-4C77-BCA4-9FE9DEF79CA6}" type="datetime1">
              <a:rPr lang="fi-FI"/>
              <a:pPr>
                <a:defRPr/>
              </a:pPr>
              <a:t>31.1.2019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BF31A-2A01-4030-B349-D8C8571DF78E}" type="slidenum">
              <a:rPr lang="fi-FI" smtClean="0"/>
              <a:pPr/>
              <a:t>13</a:t>
            </a:fld>
            <a:endParaRPr lang="fi-FI" smtClean="0"/>
          </a:p>
        </p:txBody>
      </p:sp>
      <p:pic>
        <p:nvPicPr>
          <p:cNvPr id="13315" name="Picture 4" descr="arvostel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9651" y="-458788"/>
            <a:ext cx="14295968" cy="7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527051" y="836614"/>
            <a:ext cx="5020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b="1"/>
              <a:t>5%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256367" y="836614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b="1"/>
              <a:t>11%</a:t>
            </a: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3695700" y="836614"/>
            <a:ext cx="128058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2000" b="1"/>
              <a:t> 20%</a:t>
            </a:r>
          </a:p>
        </p:txBody>
      </p:sp>
      <p:sp>
        <p:nvSpPr>
          <p:cNvPr id="13319" name="Text Box 8"/>
          <p:cNvSpPr txBox="1">
            <a:spLocks noChangeArrowheads="1"/>
          </p:cNvSpPr>
          <p:nvPr/>
        </p:nvSpPr>
        <p:spPr bwMode="auto">
          <a:xfrm>
            <a:off x="5615517" y="836614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b="1"/>
              <a:t>24%</a:t>
            </a:r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7247467" y="836614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b="1"/>
              <a:t>20%</a:t>
            </a:r>
          </a:p>
        </p:txBody>
      </p:sp>
      <p:sp>
        <p:nvSpPr>
          <p:cNvPr id="13321" name="Text Box 11"/>
          <p:cNvSpPr txBox="1">
            <a:spLocks noChangeArrowheads="1"/>
          </p:cNvSpPr>
          <p:nvPr/>
        </p:nvSpPr>
        <p:spPr bwMode="auto">
          <a:xfrm>
            <a:off x="9141884" y="835025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b="1"/>
              <a:t>15%</a:t>
            </a:r>
          </a:p>
        </p:txBody>
      </p:sp>
      <p:sp>
        <p:nvSpPr>
          <p:cNvPr id="13322" name="Text Box 12"/>
          <p:cNvSpPr txBox="1">
            <a:spLocks noChangeArrowheads="1"/>
          </p:cNvSpPr>
          <p:nvPr/>
        </p:nvSpPr>
        <p:spPr bwMode="auto">
          <a:xfrm>
            <a:off x="10869084" y="835025"/>
            <a:ext cx="5020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i-FI" sz="2000" b="1"/>
              <a:t>5%</a:t>
            </a:r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A552399-5DC5-41E6-95B2-EFAC084ADCFD}" type="datetime1">
              <a:rPr lang="fi-FI"/>
              <a:pPr>
                <a:defRPr/>
              </a:pPr>
              <a:t>31.1.2019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2026508" y="1"/>
            <a:ext cx="7941276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6538" y="1561239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Kaatuminen ei ole häpeällistä!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49388" y="1927182"/>
            <a:ext cx="9143999" cy="100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  <a:endParaRPr lang="fi-FI" altLang="fi-FI" dirty="0" smtClean="0">
              <a:latin typeface="Verdana" panose="020B0604030504040204" pitchFamily="34" charset="0"/>
            </a:endParaRPr>
          </a:p>
          <a:p>
            <a:pPr lvl="8"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993557" y="6115050"/>
            <a:ext cx="799894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1520827"/>
            <a:ext cx="4954886" cy="4775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920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n numeron paikkamerkki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B20566-281A-4DCD-A7C1-A5D3A0D03A7C}" type="slidenum">
              <a:rPr lang="fi-FI" smtClean="0"/>
              <a:pPr/>
              <a:t>15</a:t>
            </a:fld>
            <a:endParaRPr lang="fi-FI" smtClean="0"/>
          </a:p>
        </p:txBody>
      </p:sp>
      <p:pic>
        <p:nvPicPr>
          <p:cNvPr id="15363" name="Picture 4" descr="kompensaat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1618" y="-404813"/>
            <a:ext cx="14355235" cy="766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C4C902-0757-4195-A0B7-60DCBB0175A7}" type="datetime1">
              <a:rPr lang="fi-FI"/>
              <a:pPr>
                <a:defRPr/>
              </a:pPr>
              <a:t>31.1.2019</a:t>
            </a:fld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896294" y="-30429"/>
            <a:ext cx="10701195" cy="1267484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8714" y="1330859"/>
            <a:ext cx="9623261" cy="479809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i-FI" altLang="fi-FI" sz="2800" dirty="0">
                <a:solidFill>
                  <a:srgbClr val="1C1C1C"/>
                </a:solidFill>
                <a:latin typeface="Franklin Gothic Heavy" panose="020B0903020102020204" pitchFamily="34" charset="0"/>
              </a:rPr>
              <a:t>Uusimiskertoja tulee </a:t>
            </a:r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lisää</a:t>
            </a:r>
          </a:p>
          <a:p>
            <a:pPr algn="l"/>
            <a:endParaRPr lang="fi-FI" altLang="fi-FI" sz="2800" dirty="0" smtClean="0">
              <a:solidFill>
                <a:srgbClr val="1C1C1C"/>
              </a:solidFill>
              <a:latin typeface="Franklin Gothic Heavy" panose="020B0903020102020204" pitchFamily="34" charset="0"/>
            </a:endParaRP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Hyväksytty koe		saa uusia rajoituksetta (myös 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				tutkinnon suorittamisen ollessa 					kesken)</a:t>
            </a:r>
          </a:p>
          <a:p>
            <a:pPr algn="l"/>
            <a:r>
              <a:rPr lang="fi-FI" altLang="fi-FI" sz="28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Hylätty koe </a:t>
            </a:r>
            <a:r>
              <a:rPr lang="fi-FI" altLang="fi-FI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k19</a:t>
            </a:r>
            <a:r>
              <a:rPr lang="fi-FI" altLang="fi-FI" sz="2800" dirty="0">
                <a:solidFill>
                  <a:srgbClr val="1C1C1C"/>
                </a:solidFill>
                <a:latin typeface="Franklin Gothic Heavy" panose="020B0903020102020204" pitchFamily="34" charset="0"/>
              </a:rPr>
              <a:t> 		 </a:t>
            </a:r>
            <a:r>
              <a:rPr lang="fi-FI" altLang="fi-FI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kolme kertaa hylätyn </a:t>
            </a:r>
            <a:r>
              <a:rPr lang="fi-FI" altLang="fi-FI" sz="28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arvo-					            sanan </a:t>
            </a:r>
            <a:r>
              <a:rPr lang="fi-FI" altLang="fi-FI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saamista välittömästi </a:t>
            </a:r>
            <a:r>
              <a:rPr lang="fi-FI" altLang="fi-FI" sz="28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			                       seuraavina </a:t>
            </a:r>
            <a:r>
              <a:rPr lang="fi-FI" altLang="fi-FI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kolmena </a:t>
            </a:r>
            <a:r>
              <a:rPr lang="fi-FI" altLang="fi-FI" sz="28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tutkintokertana</a:t>
            </a:r>
          </a:p>
          <a:p>
            <a:pPr algn="l"/>
            <a:r>
              <a:rPr lang="fi-FI" altLang="fi-FI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	</a:t>
            </a:r>
            <a:r>
              <a:rPr lang="fi-FI" altLang="fi-FI" sz="28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		            s2019, k2020 ja s2020</a:t>
            </a:r>
            <a:endParaRPr lang="fi-FI" altLang="fi-FI" sz="28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Ilmoittautuminen vanhaan lukioon, ks. tarkemmin</a:t>
            </a:r>
          </a:p>
          <a:p>
            <a:pPr algn="l"/>
            <a:r>
              <a:rPr lang="fi-FI" altLang="fi-FI" sz="2800" dirty="0">
                <a:solidFill>
                  <a:srgbClr val="1C1C1C"/>
                </a:solidFill>
                <a:latin typeface="Franklin Gothic Heavy" panose="020B0903020102020204" pitchFamily="34" charset="0"/>
                <a:hlinkClick r:id="rId3"/>
              </a:rPr>
              <a:t>https://www.ylioppilastutkinto.fi/ajankohtaista/blogitekstit/687-Miten_kokeiden_uusiminen_muuttuu_syksylla_2019</a:t>
            </a:r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063" y="1"/>
            <a:ext cx="10330003" cy="1285592"/>
          </a:xfrm>
        </p:spPr>
        <p:txBody>
          <a:bodyPr anchor="ctr">
            <a:normAutofit fontScale="90000"/>
          </a:bodyPr>
          <a:lstStyle/>
          <a:p>
            <a:r>
              <a:rPr lang="fi-FI" altLang="fi-FI" sz="4400" dirty="0">
                <a:solidFill>
                  <a:schemeClr val="bg1"/>
                </a:solidFill>
                <a:latin typeface="Franklin Gothic Demi" panose="020B0703020102020204" pitchFamily="34" charset="0"/>
              </a:rPr>
              <a:t>K</a:t>
            </a:r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okeen uusiminen muuttuu syksyllä 2019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sp>
        <p:nvSpPr>
          <p:cNvPr id="2" name="Kuvaselitenuoli oikealle 1"/>
          <p:cNvSpPr/>
          <p:nvPr/>
        </p:nvSpPr>
        <p:spPr>
          <a:xfrm>
            <a:off x="4291343" y="2095877"/>
            <a:ext cx="823865" cy="81933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Kuvaselitenuoli oikealle 13"/>
          <p:cNvSpPr/>
          <p:nvPr/>
        </p:nvSpPr>
        <p:spPr>
          <a:xfrm>
            <a:off x="4291342" y="3339221"/>
            <a:ext cx="715223" cy="734839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1750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24000" y="1"/>
            <a:ext cx="9144000" cy="996777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8715" y="1458098"/>
            <a:ext cx="9086334" cy="467085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1. Ainekohtaiset ohjeet antaa aineenopettaja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2. Kirjoituspäivinä oltava ajoissa paikalla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3. Hyödynnä täysin koeaikasi (6/8h)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4. Ei matkapuhelimia koesaliin, ei tupakkataukoja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5. Sairastuminen – soitto rehtorille, sitten lääkäriin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6. Myöhästyminen uhkaa – tieto rehtorille tai kansliaan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7. Perhe, ystävät, lepo ja perhe ovat todella tärkeitä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8. Älä uuvuta itseäsi koulun ulkopuolisilla töillä!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9. Muista oikea ravitsemus yo-kirjoituspäivinä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10. Yo-kirjoitukset ovat ponnahduslauta eteenpäin, ei koko elämä</a:t>
            </a:r>
          </a:p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777617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Ohjeita abeille ja koteihin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555876"/>
            <a:ext cx="9143999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95231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357" y="1766106"/>
            <a:ext cx="6872287" cy="574675"/>
          </a:xfrm>
        </p:spPr>
        <p:txBody>
          <a:bodyPr/>
          <a:lstStyle/>
          <a:p>
            <a:pPr algn="l"/>
            <a:r>
              <a:rPr lang="fi-FI" altLang="fi-FI" sz="2800" dirty="0" err="1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Penkkaripäivänä</a:t>
            </a:r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 abit saavat:</a:t>
            </a:r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Todistukset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555876"/>
            <a:ext cx="914399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Jaksotodistuksen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Kokonaisarvostelutodistuksen (ei vielä päättötodistus, josta käyvät ilmi kaikki suoritetut lukiokurssit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Osasta kursseja voi valita joko numeroarvostelun tai suoritusmerkinnän. Nämä merkitään kokonaisarvostelutodistuksen kopioon, joka palautetaan kansliaan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KURSSIT KUNTOON!</a:t>
            </a:r>
            <a:r>
              <a:rPr lang="fi-FI" altLang="fi-FI" dirty="0">
                <a:latin typeface="Verdana" panose="020B0604030504040204" pitchFamily="34" charset="0"/>
              </a:rPr>
              <a:t>	</a:t>
            </a: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18928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357" y="1766106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Abien kurssikertymä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449388" y="2098478"/>
            <a:ext cx="914399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</a:p>
          <a:p>
            <a:pPr lvl="8"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r>
              <a:rPr lang="fi-FI" altLang="fi-FI" dirty="0">
                <a:latin typeface="Verdana" panose="020B0604030504040204" pitchFamily="34" charset="0"/>
              </a:rPr>
              <a:t>	</a:t>
            </a: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71910"/>
              </p:ext>
            </p:extLst>
          </p:nvPr>
        </p:nvGraphicFramePr>
        <p:xfrm>
          <a:off x="1523998" y="1617589"/>
          <a:ext cx="9127525" cy="3452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505"/>
                <a:gridCol w="1825505"/>
                <a:gridCol w="1825505"/>
                <a:gridCol w="1825505"/>
                <a:gridCol w="1825505"/>
              </a:tblGrid>
              <a:tr h="1166741"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Alle</a:t>
                      </a:r>
                      <a:r>
                        <a:rPr lang="fi-FI" sz="2800" baseline="0" dirty="0" smtClean="0"/>
                        <a:t> </a:t>
                      </a:r>
                      <a:r>
                        <a:rPr lang="fi-FI" sz="2800" dirty="0" smtClean="0"/>
                        <a:t>59,5</a:t>
                      </a:r>
                    </a:p>
                    <a:p>
                      <a:r>
                        <a:rPr lang="fi-FI" sz="2800" dirty="0" smtClean="0"/>
                        <a:t>kurssia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60-64,5 kurssia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65-69,5</a:t>
                      </a:r>
                    </a:p>
                    <a:p>
                      <a:r>
                        <a:rPr lang="fi-FI" sz="2800" dirty="0" smtClean="0"/>
                        <a:t>kurssia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70-74,5</a:t>
                      </a:r>
                    </a:p>
                    <a:p>
                      <a:r>
                        <a:rPr lang="fi-FI" sz="2800" dirty="0" smtClean="0"/>
                        <a:t>kurssia</a:t>
                      </a:r>
                      <a:endParaRPr lang="fi-F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800" dirty="0" smtClean="0"/>
                        <a:t>75+</a:t>
                      </a:r>
                    </a:p>
                    <a:p>
                      <a:r>
                        <a:rPr lang="fi-FI" sz="2800" dirty="0" smtClean="0"/>
                        <a:t>kurssia</a:t>
                      </a:r>
                      <a:endParaRPr lang="fi-FI" sz="2800" dirty="0"/>
                    </a:p>
                  </a:txBody>
                  <a:tcPr/>
                </a:tc>
              </a:tr>
              <a:tr h="1919475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2 abia</a:t>
                      </a:r>
                    </a:p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5,9 %</a:t>
                      </a:r>
                    </a:p>
                    <a:p>
                      <a:r>
                        <a:rPr lang="fi-FI" sz="2400" dirty="0" smtClean="0"/>
                        <a:t>Ohjelma</a:t>
                      </a:r>
                      <a:r>
                        <a:rPr lang="fi-FI" sz="2400" baseline="0" dirty="0" smtClean="0"/>
                        <a:t> </a:t>
                      </a:r>
                      <a:r>
                        <a:rPr lang="fi-FI" sz="2400" baseline="0" dirty="0" smtClean="0">
                          <a:sym typeface="Wingdings" pitchFamily="2" charset="2"/>
                        </a:rPr>
                        <a:t></a:t>
                      </a:r>
                    </a:p>
                    <a:p>
                      <a:r>
                        <a:rPr lang="fi-FI" sz="2400" baseline="0" dirty="0" smtClean="0">
                          <a:sym typeface="Wingdings" pitchFamily="2" charset="2"/>
                        </a:rPr>
                        <a:t>4v</a:t>
                      </a:r>
                      <a:endParaRPr lang="fi-FI" sz="2400" dirty="0" smtClean="0"/>
                    </a:p>
                    <a:p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0 abia</a:t>
                      </a:r>
                    </a:p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0,0%</a:t>
                      </a:r>
                    </a:p>
                    <a:p>
                      <a:r>
                        <a:rPr lang="fi-FI" sz="2400" dirty="0" smtClean="0"/>
                        <a:t>Ohjelma </a:t>
                      </a:r>
                      <a:r>
                        <a:rPr lang="fi-FI" sz="2400" dirty="0" smtClean="0">
                          <a:sym typeface="Wingdings" pitchFamily="2" charset="2"/>
                        </a:rPr>
                        <a:t> 3,5-4v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0 abia</a:t>
                      </a:r>
                    </a:p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0,0</a:t>
                      </a:r>
                      <a:r>
                        <a:rPr lang="fi-FI" sz="2400" baseline="0" dirty="0" smtClean="0"/>
                        <a:t> </a:t>
                      </a:r>
                      <a:r>
                        <a:rPr lang="fi-FI" sz="2400" dirty="0" smtClean="0"/>
                        <a:t>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11 abia</a:t>
                      </a:r>
                    </a:p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32,4 %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21 abia</a:t>
                      </a:r>
                    </a:p>
                    <a:p>
                      <a:endParaRPr lang="fi-FI" sz="2400" dirty="0" smtClean="0"/>
                    </a:p>
                    <a:p>
                      <a:r>
                        <a:rPr lang="fi-FI" sz="2400" dirty="0" smtClean="0"/>
                        <a:t> 61,7 %</a:t>
                      </a:r>
                    </a:p>
                    <a:p>
                      <a:endParaRPr lang="fi-FI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148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1524000" y="1"/>
            <a:ext cx="9144000" cy="922637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1"/>
            <a:ext cx="7772400" cy="1268414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Ylioppilastutkinnon tehtävät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555876"/>
            <a:ext cx="9143999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sp>
        <p:nvSpPr>
          <p:cNvPr id="14" name="Tekstikehys 13"/>
          <p:cNvSpPr txBox="1"/>
          <p:nvPr/>
        </p:nvSpPr>
        <p:spPr>
          <a:xfrm>
            <a:off x="1655805" y="1120346"/>
            <a:ext cx="4020065" cy="4850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kypsyyskoe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antaa yleisen  korkeakoulukelpoisuuden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toimii valintaperusteena</a:t>
            </a:r>
          </a:p>
          <a:p>
            <a:pPr>
              <a:lnSpc>
                <a:spcPct val="80000"/>
              </a:lnSpc>
              <a:buClr>
                <a:schemeClr val="tx1"/>
              </a:buClr>
            </a:pPr>
            <a:r>
              <a:rPr lang="fi-FI" sz="2800" dirty="0" smtClean="0"/>
              <a:t>   jatko-opintoihin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avaa kansainvälisiä opiskelumahdollisuuksia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motivoi lukio-työskentelyä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yhtenäistää opetusta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väline lukion   </a:t>
            </a:r>
            <a:r>
              <a:rPr lang="fi-FI" sz="2800" dirty="0" err="1" smtClean="0"/>
              <a:t>itsearviointiin</a:t>
            </a:r>
            <a:endParaRPr lang="fi-FI" sz="2800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fi-FI" sz="2800" dirty="0" smtClean="0"/>
              <a:t> kansallinen instituutio </a:t>
            </a:r>
          </a:p>
          <a:p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01" y="1155144"/>
            <a:ext cx="5077999" cy="49599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15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2397211" y="1"/>
            <a:ext cx="7068065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357" y="1766106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Voittajana maalissa!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5449" y="1459745"/>
            <a:ext cx="7040777" cy="482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18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2037030" y="2"/>
            <a:ext cx="7669324" cy="1330858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0326" y="1853492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Abiturientit 24/34</a:t>
            </a:r>
            <a:r>
              <a:rPr lang="fi-FI" altLang="fi-FI" sz="36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endParaRPr lang="fi-FI" altLang="fi-FI" sz="36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1" y="2370574"/>
            <a:ext cx="9143999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pic>
        <p:nvPicPr>
          <p:cNvPr id="2" name="Kuv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30" y="1084099"/>
            <a:ext cx="7669324" cy="50916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63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Group 25"/>
          <p:cNvGrpSpPr>
            <a:grpSpLocks/>
          </p:cNvGrpSpPr>
          <p:nvPr/>
        </p:nvGrpSpPr>
        <p:grpSpPr bwMode="auto">
          <a:xfrm>
            <a:off x="2388973" y="1"/>
            <a:ext cx="6919784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3357" y="1766106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Yhteislähtö s2016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555876"/>
            <a:ext cx="9143999" cy="4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>
                <a:latin typeface="Verdana" panose="020B0604030504040204" pitchFamily="34" charset="0"/>
              </a:rPr>
              <a:t> </a:t>
            </a: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2071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73" y="1762124"/>
            <a:ext cx="6919784" cy="4091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617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AIKATAULU 1/2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6" name="Tekstin paikkamerkki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39788" y="2505075"/>
            <a:ext cx="5215023" cy="3684588"/>
          </a:xfrm>
        </p:spPr>
        <p:txBody>
          <a:bodyPr>
            <a:normAutofit lnSpcReduction="10000"/>
          </a:bodyPr>
          <a:lstStyle/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Ilmoittautuminen kevään 2019 ylioppilastutkintoon 23.11.2018 mennessä</a:t>
            </a:r>
          </a:p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Yo-tutkintomaksujen suoritus tammikuussa 2019</a:t>
            </a:r>
          </a:p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Abien kertaustunnit ja 4. jakson kurssikokeet harjoituskirjoitusten yhteydessä</a:t>
            </a:r>
            <a:endParaRPr lang="fi-FI" altLang="fi-FI" sz="2800" dirty="0" smtClean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>
                <a:latin typeface="Franklin Gothic Heavy" pitchFamily="34" charset="0"/>
              </a:rPr>
              <a:t>Rehtorin ohjaustunti 31.1.</a:t>
            </a:r>
          </a:p>
          <a:p>
            <a:r>
              <a:rPr lang="fi-FI" dirty="0" smtClean="0">
                <a:latin typeface="Franklin Gothic Heavy" pitchFamily="34" charset="0"/>
              </a:rPr>
              <a:t>Abien arvostelukokous 12.2.</a:t>
            </a:r>
          </a:p>
          <a:p>
            <a:r>
              <a:rPr lang="fi-FI" dirty="0" smtClean="0">
                <a:latin typeface="Franklin Gothic Heavy" pitchFamily="34" charset="0"/>
              </a:rPr>
              <a:t>Pohjalainen ilta 13.2. </a:t>
            </a:r>
          </a:p>
          <a:p>
            <a:r>
              <a:rPr lang="fi-FI" dirty="0" smtClean="0">
                <a:latin typeface="Franklin Gothic Heavy" pitchFamily="34" charset="0"/>
              </a:rPr>
              <a:t>Penkinpainajaiset ja potkiaiset 14.2.</a:t>
            </a:r>
          </a:p>
          <a:p>
            <a:r>
              <a:rPr lang="fi-FI" dirty="0" smtClean="0">
                <a:latin typeface="Franklin Gothic Heavy" pitchFamily="34" charset="0"/>
              </a:rPr>
              <a:t>Lukuloma 15.2.-11.3.</a:t>
            </a:r>
          </a:p>
          <a:p>
            <a:endParaRPr lang="fi-FI" dirty="0">
              <a:latin typeface="Franklin Gothic Heavy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420939"/>
            <a:ext cx="904359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704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AIKATAULU 2/2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6" name="Tekstin paikkamerkki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39788" y="2505075"/>
            <a:ext cx="5215023" cy="3684588"/>
          </a:xfrm>
        </p:spPr>
        <p:txBody>
          <a:bodyPr>
            <a:normAutofit lnSpcReduction="10000"/>
          </a:bodyPr>
          <a:lstStyle/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Yo-tutkinnon kirjalliset kokeet 12.-28.3.2019</a:t>
            </a:r>
          </a:p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Päättöarvosanojen korotustenttejä yo-kirjoitusten päätyttyä huhtikuussa</a:t>
            </a:r>
          </a:p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Koulu ilmoittaa </a:t>
            </a:r>
            <a:r>
              <a:rPr lang="fi-FI" altLang="fi-FI" dirty="0" err="1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YTL:lle</a:t>
            </a:r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 päättötodistusta vaille jäävät opiskelijat 5.5.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 smtClean="0">
                <a:latin typeface="Franklin Gothic Heavy" pitchFamily="34" charset="0"/>
              </a:rPr>
              <a:t>Yo-tulosten julkistaminen 25.5. mennessä</a:t>
            </a:r>
          </a:p>
          <a:p>
            <a:r>
              <a:rPr lang="fi-FI" dirty="0" smtClean="0">
                <a:latin typeface="Franklin Gothic Heavy" pitchFamily="34" charset="0"/>
              </a:rPr>
              <a:t>Lakkiaiset la 1.6.</a:t>
            </a:r>
          </a:p>
          <a:p>
            <a:r>
              <a:rPr lang="fi-FI" dirty="0" smtClean="0">
                <a:latin typeface="Franklin Gothic Heavy" pitchFamily="34" charset="0"/>
              </a:rPr>
              <a:t>Syksyn 2019 tutkintoon on ilmoittauduttava viimeistään ke 5.6.</a:t>
            </a:r>
            <a:endParaRPr lang="fi-FI" dirty="0">
              <a:latin typeface="Franklin Gothic Heavy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420939"/>
            <a:ext cx="904359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704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4114" y="1776698"/>
            <a:ext cx="6872287" cy="574675"/>
          </a:xfrm>
        </p:spPr>
        <p:txBody>
          <a:bodyPr/>
          <a:lstStyle/>
          <a:p>
            <a:pPr algn="l"/>
            <a:r>
              <a:rPr lang="fi-FI" altLang="fi-FI" sz="2800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Opetusministeriön asetus (1224/2011):</a:t>
            </a:r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>
            <a:normAutofit fontScale="90000"/>
          </a:bodyPr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Tutkintomaksut</a:t>
            </a:r>
            <a:b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</a:br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</a:t>
            </a:r>
            <a:r>
              <a:rPr lang="fi-FI" altLang="fi-FI" sz="4400" dirty="0" err="1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YTL:lle</a:t>
            </a:r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keväällä 2019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1" y="2492642"/>
            <a:ext cx="9308756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Perusmaksu 14,00 € (maksetaan jokaiselta tutkintokerralta)</a:t>
            </a:r>
          </a:p>
          <a:p>
            <a:pPr lvl="1"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koulutuksen järjestäjä kerää ja tilittää ne Ylioppilastutkintolautakunnalle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Koekohtainen maksu 28,00 €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Maksu tarkistusarvostelusta/koe 50,00€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Tutkintomaksu hoitamatta </a:t>
            </a:r>
            <a:r>
              <a:rPr lang="fi-FI" altLang="fi-FI" dirty="0" smtClean="0">
                <a:latin typeface="Verdana" panose="020B0604030504040204" pitchFamily="34" charset="0"/>
                <a:sym typeface="Wingdings" pitchFamily="2" charset="2"/>
              </a:rPr>
              <a:t> ei tutkintotodistusta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  <a:sym typeface="Wingdings" pitchFamily="2" charset="2"/>
              </a:rPr>
              <a:t>Maksamattomat maksut perintäkelpoisia</a:t>
            </a: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793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15" name="Otsikko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Harjoituskirjoitukset = preliminäärit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6" name="Tekstin paikkamerkki 15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206785" cy="823912"/>
          </a:xfrm>
        </p:spPr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Lukion tiloissa klo 8-14/16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839788" y="2505075"/>
            <a:ext cx="5215023" cy="3684588"/>
          </a:xfrm>
        </p:spPr>
        <p:txBody>
          <a:bodyPr>
            <a:normAutofit/>
          </a:bodyPr>
          <a:lstStyle/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Äidinkieli + saksa ma </a:t>
            </a:r>
            <a:r>
              <a:rPr lang="fi-FI" altLang="fi-FI" dirty="0">
                <a:solidFill>
                  <a:srgbClr val="1C1C1C"/>
                </a:solidFill>
                <a:latin typeface="Franklin Gothic Heavy" panose="020B0903020102020204" pitchFamily="34" charset="0"/>
              </a:rPr>
              <a:t>4</a:t>
            </a:r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.2. </a:t>
            </a:r>
          </a:p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Englanti ti 5.2.</a:t>
            </a:r>
          </a:p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Matematiikka ke 6.2.</a:t>
            </a:r>
          </a:p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Reaaliaineet to 7.2.</a:t>
            </a:r>
          </a:p>
          <a:p>
            <a:pPr algn="l"/>
            <a:r>
              <a:rPr lang="fi-FI" altLang="fi-FI" dirty="0" smtClean="0">
                <a:solidFill>
                  <a:srgbClr val="1C1C1C"/>
                </a:solidFill>
                <a:latin typeface="Franklin Gothic Heavy" panose="020B0903020102020204" pitchFamily="34" charset="0"/>
              </a:rPr>
              <a:t>Ruotsi pe 8.2.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Omat eväät opiskelijalle mukaan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18" name="Sisällön paikkamerkki 1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>
                <a:latin typeface="Franklin Gothic Heavy" pitchFamily="34" charset="0"/>
              </a:rPr>
              <a:t>K</a:t>
            </a:r>
            <a:r>
              <a:rPr lang="fi-FI" dirty="0" smtClean="0">
                <a:latin typeface="Franklin Gothic Heavy" pitchFamily="34" charset="0"/>
              </a:rPr>
              <a:t>ertaustunteja 11.-13.2. työjärjestyksen mukaan + opotunnit (1-2h)</a:t>
            </a:r>
          </a:p>
          <a:p>
            <a:r>
              <a:rPr lang="fi-FI" dirty="0" smtClean="0">
                <a:latin typeface="Franklin Gothic Heavy" pitchFamily="34" charset="0"/>
              </a:rPr>
              <a:t>Kuuntelukokeet nykyään kirjallisten kokeiden yhteydessä</a:t>
            </a:r>
          </a:p>
          <a:p>
            <a:endParaRPr lang="fi-FI" dirty="0" smtClean="0">
              <a:latin typeface="Franklin Gothic Heavy" pitchFamily="34" charset="0"/>
            </a:endParaRPr>
          </a:p>
          <a:p>
            <a:pPr>
              <a:buNone/>
            </a:pPr>
            <a:r>
              <a:rPr lang="fi-FI" dirty="0" smtClean="0">
                <a:latin typeface="Franklin Gothic Heavy" pitchFamily="34" charset="0"/>
              </a:rPr>
              <a:t>   </a:t>
            </a:r>
          </a:p>
          <a:p>
            <a:pPr>
              <a:buNone/>
            </a:pPr>
            <a:endParaRPr lang="fi-FI" dirty="0">
              <a:latin typeface="Franklin Gothic Heavy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0" y="2420939"/>
            <a:ext cx="9043595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</a:pPr>
            <a:endParaRPr lang="fi-FI" altLang="fi-FI" dirty="0" smtClean="0">
              <a:latin typeface="Verdan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endParaRPr lang="fi-FI" altLang="fi-FI" dirty="0" smtClean="0">
              <a:latin typeface="Verdana" panose="020B060403050404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67042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524000" y="1"/>
            <a:ext cx="9144000" cy="1520825"/>
            <a:chOff x="0" y="0"/>
            <a:chExt cx="5760" cy="958"/>
          </a:xfrm>
        </p:grpSpPr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5760" cy="907"/>
            </a:xfrm>
            <a:prstGeom prst="rect">
              <a:avLst/>
            </a:prstGeom>
            <a:solidFill>
              <a:srgbClr val="B9336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1397000" dir="16200000" sy="-100000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0" y="935"/>
              <a:ext cx="5760" cy="23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24114" y="1776698"/>
            <a:ext cx="6872287" cy="574675"/>
          </a:xfrm>
        </p:spPr>
        <p:txBody>
          <a:bodyPr/>
          <a:lstStyle/>
          <a:p>
            <a:pPr algn="l"/>
            <a:endParaRPr lang="fi-FI" altLang="fi-FI" sz="2800" dirty="0">
              <a:solidFill>
                <a:srgbClr val="1C1C1C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5188" y="260351"/>
            <a:ext cx="7772400" cy="1008063"/>
          </a:xfrm>
        </p:spPr>
        <p:txBody>
          <a:bodyPr anchor="ctr"/>
          <a:lstStyle/>
          <a:p>
            <a:r>
              <a:rPr lang="fi-FI" altLang="fi-FI" sz="44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Suulliset kuulustelut</a:t>
            </a:r>
            <a:endParaRPr lang="fi-FI" altLang="fi-FI" sz="44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524001" y="2492642"/>
            <a:ext cx="9143999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Järjestetään lukuloman jälkeen tarvittaessa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Lukio-opiskelijan oikeus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Nykyään vapaaehtoisia, ns. erilliset kuulustelut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Noin kolmen tunnin kuulustelu koskee lähinnä koko lukion oppimäärää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Voi sisältää kirjallisen osan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>
                <a:srgbClr val="FF0066"/>
              </a:buClr>
              <a:buFont typeface="Symbol" panose="05050102010706020507" pitchFamily="18" charset="2"/>
              <a:buChar char="¨"/>
            </a:pPr>
            <a:r>
              <a:rPr lang="fi-FI" altLang="fi-FI" dirty="0" smtClean="0">
                <a:latin typeface="Verdana" panose="020B0604030504040204" pitchFamily="34" charset="0"/>
              </a:rPr>
              <a:t> On tilaisuus korottaa arvosanoja ennen päättötodistuksen antamista</a:t>
            </a:r>
            <a:endParaRPr lang="fi-FI" altLang="fi-FI" dirty="0">
              <a:latin typeface="Verdana" panose="020B060403050404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24000" y="6115050"/>
            <a:ext cx="9144000" cy="742950"/>
            <a:chOff x="0" y="3853"/>
            <a:chExt cx="5760" cy="468"/>
          </a:xfrm>
        </p:grpSpPr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0" y="3967"/>
              <a:ext cx="5760" cy="354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0" y="3967"/>
              <a:ext cx="5760" cy="14"/>
            </a:xfrm>
            <a:prstGeom prst="rect">
              <a:avLst/>
            </a:prstGeom>
            <a:solidFill>
              <a:srgbClr val="FFB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8100" dir="5400000" algn="ctr" rotWithShape="0">
                      <a:srgbClr val="292929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/>
            </a:p>
          </p:txBody>
        </p:sp>
        <p:pic>
          <p:nvPicPr>
            <p:cNvPr id="2066" name="Picture 18" descr="beta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3853"/>
              <a:ext cx="1007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2880" y="3974"/>
              <a:ext cx="20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fi-FI" altLang="fi-FI" sz="1400">
                  <a:solidFill>
                    <a:srgbClr val="292929"/>
                  </a:solidFill>
                  <a:latin typeface="Franklin Gothic Heavy" panose="020B0903020102020204" pitchFamily="34" charset="0"/>
                </a:rPr>
                <a:t>Lakeuksilta komiasti maailmalle!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7793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628</Words>
  <Application>Microsoft Office PowerPoint</Application>
  <PresentationFormat>Mukautettu</PresentationFormat>
  <Paragraphs>191</Paragraphs>
  <Slides>20</Slides>
  <Notes>16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Dia 1</vt:lpstr>
      <vt:lpstr>Ylioppilastutkinnon tehtävät</vt:lpstr>
      <vt:lpstr>Abiturientit 24/34 </vt:lpstr>
      <vt:lpstr>Yhteislähtö s2016</vt:lpstr>
      <vt:lpstr>AIKATAULU 1/2</vt:lpstr>
      <vt:lpstr>AIKATAULU 2/2</vt:lpstr>
      <vt:lpstr>Tutkintomaksut  YTL:lle keväällä 2019</vt:lpstr>
      <vt:lpstr>Harjoituskirjoitukset = preliminäärit</vt:lpstr>
      <vt:lpstr>Suulliset kuulustelut</vt:lpstr>
      <vt:lpstr>Tutkintoaineiden pakolliset minimikurssimäärät</vt:lpstr>
      <vt:lpstr>Sähköisen yo-tutkinnon aikataulu</vt:lpstr>
      <vt:lpstr>Dia 12</vt:lpstr>
      <vt:lpstr>Dia 13</vt:lpstr>
      <vt:lpstr>Kaatuminen ei ole häpeällistä!</vt:lpstr>
      <vt:lpstr>Dia 15</vt:lpstr>
      <vt:lpstr>Kokeen uusiminen muuttuu syksyllä 2019</vt:lpstr>
      <vt:lpstr>Ohjeita abeille ja koteihin</vt:lpstr>
      <vt:lpstr>Todistukset</vt:lpstr>
      <vt:lpstr>Abien kurssikertymä</vt:lpstr>
      <vt:lpstr>Voittajana maalissa!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Henna Teikari</dc:creator>
  <cp:lastModifiedBy>Toni Uusimäki</cp:lastModifiedBy>
  <cp:revision>113</cp:revision>
  <dcterms:created xsi:type="dcterms:W3CDTF">2016-10-13T11:36:53Z</dcterms:created>
  <dcterms:modified xsi:type="dcterms:W3CDTF">2019-01-31T08:30:10Z</dcterms:modified>
</cp:coreProperties>
</file>