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66747-C003-419B-AB88-1C758496B774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091E9-C993-4AFD-B17D-0C78E4DA8764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B436B-87A5-4273-85B0-63229D164C1C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8B04B-3BD7-4373-B01B-EF3C6079ED38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CFAF6-7281-4CDA-9D13-6CE567D00D0E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CB97F-B70F-48A0-9061-60B855080255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CD7F1-BBCF-4D73-9932-3B491098BB94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39F282-AD4E-4F7E-BBA7-C0A71263AE4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0B947-9DD3-4157-8A2A-36BF8F544711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42630-5A42-485B-8712-CD2B9DB547BB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394B0-9DF6-4365-85AF-D75234F62036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0CCA8A-C1A7-4BE9-A2C1-B7031868E3BF}" type="slidenum">
              <a:rPr lang="fi-FI"/>
              <a:pPr/>
              <a:t>‹#›</a:t>
            </a:fld>
            <a:endParaRPr 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ROOMAN HISTORIAA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Kronologia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1. ARKAAINEN ROOMA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endParaRPr lang="fi-FI" dirty="0"/>
          </a:p>
          <a:p>
            <a:pPr marL="609600" indent="-609600"/>
            <a:r>
              <a:rPr lang="fi-FI" dirty="0"/>
              <a:t>750-509 eKr.</a:t>
            </a:r>
          </a:p>
          <a:p>
            <a:pPr marL="609600" indent="-609600"/>
            <a:r>
              <a:rPr lang="fi-FI" dirty="0" smtClean="0"/>
              <a:t>Etruskikuninkaat</a:t>
            </a:r>
          </a:p>
          <a:p>
            <a:pPr marL="609600" indent="-609600"/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VARHAINEN TASAVALTA </a:t>
            </a:r>
            <a:br>
              <a:rPr lang="fi-FI" dirty="0" smtClean="0"/>
            </a:br>
            <a:r>
              <a:rPr lang="fi-FI" dirty="0" smtClean="0"/>
              <a:t>n. 500-133 </a:t>
            </a:r>
            <a:r>
              <a:rPr lang="fi-FI" dirty="0" err="1" smtClean="0"/>
              <a:t>eKr</a:t>
            </a:r>
            <a:endParaRPr lang="fi-FI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endParaRPr lang="fi-FI" dirty="0" smtClean="0"/>
          </a:p>
          <a:p>
            <a:pPr marL="609600" indent="-609600"/>
            <a:r>
              <a:rPr lang="fi-FI" dirty="0" smtClean="0"/>
              <a:t>senaatti, kansankokoukset ja vuosittain valittavat virkamiehet</a:t>
            </a:r>
          </a:p>
          <a:p>
            <a:pPr marL="609600" indent="-609600"/>
            <a:r>
              <a:rPr lang="fi-FI" dirty="0" smtClean="0"/>
              <a:t>Patriisit (yläluokka) ja plebeijit (tavallinen kansa)</a:t>
            </a:r>
          </a:p>
          <a:p>
            <a:pPr marL="609600" indent="-609600">
              <a:buNone/>
            </a:pPr>
            <a:endParaRPr lang="fi-FI" dirty="0"/>
          </a:p>
          <a:p>
            <a:pPr marL="609600" indent="-609600">
              <a:buNone/>
            </a:pPr>
            <a:endParaRPr lang="fi-FI" dirty="0" smtClean="0"/>
          </a:p>
          <a:p>
            <a:pPr marL="609600" indent="-609600">
              <a:buNone/>
            </a:pPr>
            <a:endParaRPr lang="fi-FI" dirty="0" smtClean="0"/>
          </a:p>
          <a:p>
            <a:pPr marL="609600" indent="-609600">
              <a:buNone/>
            </a:pPr>
            <a:endParaRPr lang="fi-FI" dirty="0" smtClean="0"/>
          </a:p>
          <a:p>
            <a:pPr marL="609600" indent="-609600">
              <a:buFontTx/>
              <a:buNone/>
            </a:pPr>
            <a:r>
              <a:rPr lang="fi-FI" dirty="0" smtClean="0"/>
              <a:t>		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/>
              <a:t>MYÖHÄINEN TASAVALTA</a:t>
            </a:r>
            <a:br>
              <a:rPr lang="fi-FI" sz="4000"/>
            </a:br>
            <a:r>
              <a:rPr lang="fi-FI" sz="4000"/>
              <a:t> (133-30 eKr)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endParaRPr lang="fi-FI" dirty="0"/>
          </a:p>
          <a:p>
            <a:pPr marL="609600" indent="-609600"/>
            <a:r>
              <a:rPr lang="fi-FI" dirty="0"/>
              <a:t>-palkka-armeija </a:t>
            </a:r>
            <a:r>
              <a:rPr lang="fi-FI" dirty="0">
                <a:sym typeface="Wingdings" pitchFamily="2" charset="2"/>
              </a:rPr>
              <a:t></a:t>
            </a:r>
            <a:r>
              <a:rPr lang="fi-FI" dirty="0"/>
              <a:t> totteli sitä, joka maksoi eniten </a:t>
            </a:r>
            <a:r>
              <a:rPr lang="fi-FI" dirty="0">
                <a:sym typeface="Wingdings" pitchFamily="2" charset="2"/>
              </a:rPr>
              <a:t></a:t>
            </a:r>
            <a:r>
              <a:rPr lang="fi-FI" dirty="0"/>
              <a:t> vallantavoittelijat, </a:t>
            </a:r>
            <a:r>
              <a:rPr lang="fi-FI" dirty="0" smtClean="0"/>
              <a:t>sisällissodat</a:t>
            </a:r>
          </a:p>
          <a:p>
            <a:pPr marL="609600" indent="-609600"/>
            <a:r>
              <a:rPr lang="fi-FI" dirty="0" smtClean="0"/>
              <a:t>Caesar vakiinnutti hallinnon</a:t>
            </a:r>
          </a:p>
          <a:p>
            <a:pPr marL="609600" indent="-609600"/>
            <a:r>
              <a:rPr lang="fi-FI" dirty="0" smtClean="0"/>
              <a:t>Tasavaltalaiset murhasivat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KEISARIAIKA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endParaRPr lang="fi-FI" sz="2800" dirty="0"/>
          </a:p>
          <a:p>
            <a:pPr marL="609600" indent="-609600"/>
            <a:r>
              <a:rPr lang="fi-FI" sz="2800" dirty="0"/>
              <a:t>n. 30 </a:t>
            </a:r>
            <a:r>
              <a:rPr lang="fi-FI" sz="2800" dirty="0" err="1"/>
              <a:t>eKr</a:t>
            </a:r>
            <a:r>
              <a:rPr lang="fi-FI" sz="2800" dirty="0"/>
              <a:t> – 180 </a:t>
            </a:r>
            <a:r>
              <a:rPr lang="fi-FI" sz="2800" dirty="0" err="1"/>
              <a:t>jKr</a:t>
            </a:r>
            <a:r>
              <a:rPr lang="fi-FI" sz="2800" dirty="0"/>
              <a:t> rauha (PAX ROMANA), Rooman </a:t>
            </a:r>
            <a:r>
              <a:rPr lang="fi-FI" sz="2800" dirty="0" smtClean="0"/>
              <a:t>loistokausi</a:t>
            </a:r>
          </a:p>
          <a:p>
            <a:pPr marL="609600" indent="-609600"/>
            <a:r>
              <a:rPr lang="fi-FI" sz="2800" dirty="0" smtClean="0"/>
              <a:t>Keisari johti imperiumia itsevaltaisesti, muodollisesti senaatin avustuksella.</a:t>
            </a:r>
          </a:p>
          <a:p>
            <a:pPr marL="609600" indent="-609600"/>
            <a:r>
              <a:rPr lang="fi-FI" sz="2800" dirty="0" smtClean="0"/>
              <a:t>Rooma </a:t>
            </a:r>
            <a:r>
              <a:rPr lang="fi-FI" sz="2800" dirty="0"/>
              <a:t>valtakunnan keskus, huolehti ulkopolitiikasta, kukin kaupunki sisäisistä </a:t>
            </a:r>
            <a:r>
              <a:rPr lang="fi-FI" sz="2800" dirty="0" smtClean="0"/>
              <a:t>asioistaan</a:t>
            </a:r>
          </a:p>
          <a:p>
            <a:pPr marL="609600" indent="-609600"/>
            <a:r>
              <a:rPr lang="fi-FI" sz="2800" dirty="0" smtClean="0"/>
              <a:t>Rooma alueellisesti laajimmillaan: </a:t>
            </a:r>
            <a:r>
              <a:rPr lang="fi-FI" sz="2800" dirty="0" err="1" smtClean="0"/>
              <a:t>mare</a:t>
            </a:r>
            <a:r>
              <a:rPr lang="fi-FI" sz="2800" dirty="0" smtClean="0"/>
              <a:t> </a:t>
            </a:r>
            <a:r>
              <a:rPr lang="fi-FI" sz="2800" dirty="0" err="1" smtClean="0"/>
              <a:t>nostrum</a:t>
            </a:r>
            <a:endParaRPr lang="fi-FI" sz="2800" dirty="0" smtClean="0"/>
          </a:p>
          <a:p>
            <a:pPr marL="609600" indent="-609600"/>
            <a:endParaRPr 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Rooman hajaannus</a:t>
            </a:r>
            <a:br>
              <a:rPr lang="fi-FI" dirty="0" smtClean="0"/>
            </a:br>
            <a:r>
              <a:rPr lang="fi-FI" dirty="0" smtClean="0"/>
              <a:t> (180-395 </a:t>
            </a:r>
            <a:r>
              <a:rPr lang="fi-FI" dirty="0" err="1" smtClean="0"/>
              <a:t>jKr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fi-FI" dirty="0" smtClean="0"/>
              <a:t>sotilaskeisarit 200-luvulla</a:t>
            </a:r>
          </a:p>
          <a:p>
            <a:pPr marL="609600" indent="-609600"/>
            <a:r>
              <a:rPr lang="fi-FI" dirty="0" err="1" smtClean="0"/>
              <a:t>Diocletianus</a:t>
            </a:r>
            <a:r>
              <a:rPr lang="fi-FI" dirty="0" smtClean="0"/>
              <a:t> (284-305 </a:t>
            </a:r>
            <a:r>
              <a:rPr lang="fi-FI" dirty="0" err="1" smtClean="0"/>
              <a:t>jKr</a:t>
            </a:r>
            <a:r>
              <a:rPr lang="fi-FI" dirty="0" smtClean="0"/>
              <a:t>) </a:t>
            </a:r>
            <a:r>
              <a:rPr lang="fi-FI" dirty="0" err="1" smtClean="0">
                <a:sym typeface="Wingdings" pitchFamily="2" charset="2"/>
              </a:rPr>
              <a:t></a:t>
            </a:r>
            <a:r>
              <a:rPr lang="fi-FI" dirty="0" err="1" smtClean="0"/>
              <a:t>keskitetty</a:t>
            </a:r>
            <a:r>
              <a:rPr lang="fi-FI" dirty="0" smtClean="0"/>
              <a:t> hallinto, pakkoyhteiskunta </a:t>
            </a:r>
            <a:r>
              <a:rPr lang="fi-FI" dirty="0" err="1" smtClean="0">
                <a:sym typeface="Wingdings" pitchFamily="2" charset="2"/>
              </a:rPr>
              <a:t></a:t>
            </a:r>
            <a:r>
              <a:rPr lang="fi-FI" dirty="0" err="1" smtClean="0"/>
              <a:t>despoottikeisarit</a:t>
            </a:r>
            <a:endParaRPr lang="fi-FI" dirty="0" smtClean="0"/>
          </a:p>
          <a:p>
            <a:pPr marL="609600" indent="-609600"/>
            <a:r>
              <a:rPr lang="fi-FI" dirty="0" smtClean="0"/>
              <a:t>Pääkaupungiksi Konstantinopoli, imperiumi </a:t>
            </a:r>
            <a:r>
              <a:rPr lang="fi-FI" smtClean="0"/>
              <a:t>jakautui kahtia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Provinssien </a:t>
            </a:r>
            <a:r>
              <a:rPr lang="fi-FI" dirty="0" smtClean="0"/>
              <a:t>eli maakuntien hallinto</a:t>
            </a:r>
            <a:endParaRPr lang="fi-FI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		 1) </a:t>
            </a:r>
            <a:r>
              <a:rPr lang="fi-FI" dirty="0" smtClean="0"/>
              <a:t>sotilassiirtolat (</a:t>
            </a:r>
            <a:r>
              <a:rPr lang="fi-FI" dirty="0" smtClean="0">
                <a:sym typeface="Wingdings" pitchFamily="2" charset="2"/>
              </a:rPr>
              <a:t> Köln, Wien)</a:t>
            </a:r>
            <a:endParaRPr lang="fi-FI" dirty="0"/>
          </a:p>
          <a:p>
            <a:r>
              <a:rPr lang="fi-FI" dirty="0"/>
              <a:t>		2) ”kaikki tiet vievät Roomaan”, </a:t>
            </a:r>
            <a:r>
              <a:rPr lang="fi-FI" dirty="0" smtClean="0"/>
              <a:t>(vallatut </a:t>
            </a:r>
            <a:r>
              <a:rPr lang="fi-FI" dirty="0"/>
              <a:t>alueet yhdistettiin Roomaan eikä </a:t>
            </a:r>
            <a:r>
              <a:rPr lang="fi-FI" dirty="0" smtClean="0"/>
              <a:t>keskenään)</a:t>
            </a:r>
            <a:endParaRPr lang="fi-FI" dirty="0"/>
          </a:p>
          <a:p>
            <a:r>
              <a:rPr lang="fi-FI" dirty="0"/>
              <a:t>		3) hajota ja </a:t>
            </a:r>
            <a:r>
              <a:rPr lang="fi-FI" dirty="0" smtClean="0"/>
              <a:t>hallitse (</a:t>
            </a:r>
            <a:r>
              <a:rPr lang="fi-FI" dirty="0" err="1" smtClean="0"/>
              <a:t>divide</a:t>
            </a:r>
            <a:r>
              <a:rPr lang="fi-FI" dirty="0" smtClean="0"/>
              <a:t> et </a:t>
            </a:r>
            <a:r>
              <a:rPr lang="fi-FI" dirty="0" err="1" smtClean="0"/>
              <a:t>impera</a:t>
            </a:r>
            <a:r>
              <a:rPr lang="fi-FI" dirty="0" smtClean="0"/>
              <a:t>)</a:t>
            </a:r>
            <a:endParaRPr lang="fi-FI" dirty="0"/>
          </a:p>
          <a:p>
            <a:r>
              <a:rPr lang="fi-FI" dirty="0"/>
              <a:t>		4) liittolaisuus: vapaus, mutta velvollisuus osallistua sotiin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ROOMAN IMPERIUMI HAJOSI (395)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KESKIAIKA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0752259"/>
      </p:ext>
    </p:extLst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199</Words>
  <Application>Microsoft Office PowerPoint</Application>
  <PresentationFormat>Näytössä katseltava diaesitys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Wingdings</vt:lpstr>
      <vt:lpstr>Oletusrakenne</vt:lpstr>
      <vt:lpstr>ROOMAN HISTORIAA</vt:lpstr>
      <vt:lpstr>1. ARKAAINEN ROOMA</vt:lpstr>
      <vt:lpstr> VARHAINEN TASAVALTA  n. 500-133 eKr</vt:lpstr>
      <vt:lpstr>MYÖHÄINEN TASAVALTA  (133-30 eKr)</vt:lpstr>
      <vt:lpstr>KEISARIAIKA</vt:lpstr>
      <vt:lpstr>Rooman hajaannus  (180-395 jKr)</vt:lpstr>
      <vt:lpstr>Provinssien eli maakuntien hallinto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ROOMAN HISTORIAA</dc:title>
  <dc:creator>Windows XP</dc:creator>
  <cp:lastModifiedBy>Katrimaija Lehtinen-Itälä</cp:lastModifiedBy>
  <cp:revision>14</cp:revision>
  <dcterms:created xsi:type="dcterms:W3CDTF">2008-09-02T14:21:52Z</dcterms:created>
  <dcterms:modified xsi:type="dcterms:W3CDTF">2020-08-31T06:40:27Z</dcterms:modified>
</cp:coreProperties>
</file>