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Source Sans Pro Bold" panose="020B070303040302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656FA-535A-4BB0-A4D2-0A6F511CB099}" v="1" dt="2026-05-06T10:03:33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i.lt/publications/propagandos-amzius-kovos-su-dezinformacija-priemoniu-rinkinys-2/" TargetMode="External"/><Relationship Id="rId2" Type="http://schemas.openxmlformats.org/officeDocument/2006/relationships/hyperlink" Target="https://cri.lt/publications/disinformation-tool-ki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sv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924136" cy="1825822"/>
          </a:xfrm>
          <a:custGeom>
            <a:avLst/>
            <a:gdLst/>
            <a:ahLst/>
            <a:cxnLst/>
            <a:rect l="l" t="t" r="r" b="b"/>
            <a:pathLst>
              <a:path w="1924136" h="1825822">
                <a:moveTo>
                  <a:pt x="0" y="0"/>
                </a:moveTo>
                <a:lnTo>
                  <a:pt x="1924136" y="0"/>
                </a:lnTo>
                <a:lnTo>
                  <a:pt x="1924136" y="1825822"/>
                </a:lnTo>
                <a:lnTo>
                  <a:pt x="0" y="1825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207445" y="7696681"/>
            <a:ext cx="20702890" cy="4968694"/>
          </a:xfrm>
          <a:custGeom>
            <a:avLst/>
            <a:gdLst/>
            <a:ahLst/>
            <a:cxnLst/>
            <a:rect l="l" t="t" r="r" b="b"/>
            <a:pathLst>
              <a:path w="20702890" h="4968694">
                <a:moveTo>
                  <a:pt x="0" y="0"/>
                </a:moveTo>
                <a:lnTo>
                  <a:pt x="20702890" y="0"/>
                </a:lnTo>
                <a:lnTo>
                  <a:pt x="20702890" y="4968694"/>
                </a:lnTo>
                <a:lnTo>
                  <a:pt x="0" y="4968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0804" y="8525804"/>
            <a:ext cx="4387997" cy="1003754"/>
          </a:xfrm>
          <a:custGeom>
            <a:avLst/>
            <a:gdLst/>
            <a:ahLst/>
            <a:cxnLst/>
            <a:rect l="l" t="t" r="r" b="b"/>
            <a:pathLst>
              <a:path w="4387997" h="1003754">
                <a:moveTo>
                  <a:pt x="0" y="0"/>
                </a:moveTo>
                <a:lnTo>
                  <a:pt x="4387997" y="0"/>
                </a:lnTo>
                <a:lnTo>
                  <a:pt x="4387997" y="1003755"/>
                </a:lnTo>
                <a:lnTo>
                  <a:pt x="0" y="10037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695837" y="7828204"/>
            <a:ext cx="2352824" cy="2352824"/>
          </a:xfrm>
          <a:custGeom>
            <a:avLst/>
            <a:gdLst/>
            <a:ahLst/>
            <a:cxnLst/>
            <a:rect l="l" t="t" r="r" b="b"/>
            <a:pathLst>
              <a:path w="2352824" h="2352824">
                <a:moveTo>
                  <a:pt x="0" y="0"/>
                </a:moveTo>
                <a:lnTo>
                  <a:pt x="2352824" y="0"/>
                </a:lnTo>
                <a:lnTo>
                  <a:pt x="2352824" y="2352824"/>
                </a:lnTo>
                <a:lnTo>
                  <a:pt x="0" y="23528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89794" y="8547501"/>
            <a:ext cx="3702598" cy="960361"/>
          </a:xfrm>
          <a:custGeom>
            <a:avLst/>
            <a:gdLst/>
            <a:ahLst/>
            <a:cxnLst/>
            <a:rect l="l" t="t" r="r" b="b"/>
            <a:pathLst>
              <a:path w="3702598" h="960361">
                <a:moveTo>
                  <a:pt x="0" y="0"/>
                </a:moveTo>
                <a:lnTo>
                  <a:pt x="3702598" y="0"/>
                </a:lnTo>
                <a:lnTo>
                  <a:pt x="3702598" y="960361"/>
                </a:lnTo>
                <a:lnTo>
                  <a:pt x="0" y="960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639383" y="8304647"/>
            <a:ext cx="1732598" cy="1399939"/>
          </a:xfrm>
          <a:custGeom>
            <a:avLst/>
            <a:gdLst/>
            <a:ahLst/>
            <a:cxnLst/>
            <a:rect l="l" t="t" r="r" b="b"/>
            <a:pathLst>
              <a:path w="1732598" h="1399939">
                <a:moveTo>
                  <a:pt x="0" y="0"/>
                </a:moveTo>
                <a:lnTo>
                  <a:pt x="1732598" y="0"/>
                </a:lnTo>
                <a:lnTo>
                  <a:pt x="1732598" y="1399939"/>
                </a:lnTo>
                <a:lnTo>
                  <a:pt x="0" y="13999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026540" y="8104816"/>
            <a:ext cx="2578695" cy="1799600"/>
          </a:xfrm>
          <a:custGeom>
            <a:avLst/>
            <a:gdLst/>
            <a:ahLst/>
            <a:cxnLst/>
            <a:rect l="l" t="t" r="r" b="b"/>
            <a:pathLst>
              <a:path w="2578695" h="1799600">
                <a:moveTo>
                  <a:pt x="0" y="0"/>
                </a:moveTo>
                <a:lnTo>
                  <a:pt x="2578695" y="0"/>
                </a:lnTo>
                <a:lnTo>
                  <a:pt x="2578695" y="1799600"/>
                </a:lnTo>
                <a:lnTo>
                  <a:pt x="0" y="179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569538" y="3638976"/>
            <a:ext cx="11802443" cy="354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fi-FI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fi-FI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: </a:t>
            </a:r>
            <a:r>
              <a:rPr lang="fi-FI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kuidas</a:t>
            </a:r>
            <a:r>
              <a:rPr lang="fi-FI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fi-FI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see</a:t>
            </a:r>
            <a:r>
              <a:rPr lang="fi-FI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fi-FI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toimib</a:t>
            </a:r>
            <a:r>
              <a:rPr lang="fi-FI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ja </a:t>
            </a:r>
            <a:r>
              <a:rPr lang="fi-FI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mida</a:t>
            </a:r>
            <a:r>
              <a:rPr lang="fi-FI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fi-FI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teha</a:t>
            </a:r>
            <a:r>
              <a:rPr lang="fi-FI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  <a:endParaRPr lang="en-US" sz="9999" b="1" spc="-279" dirty="0">
              <a:solidFill>
                <a:srgbClr val="FFFFFF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52836" y="1587293"/>
            <a:ext cx="449868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8"/>
              </a:lnSpc>
            </a:pPr>
            <a:r>
              <a:rPr lang="en-US" sz="274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„Mis- ja </a:t>
            </a:r>
            <a:r>
              <a:rPr lang="en-US" sz="274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desinformatsiooniga</a:t>
            </a:r>
            <a:r>
              <a:rPr lang="en-US" sz="274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4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toimetulek</a:t>
            </a:r>
            <a:r>
              <a:rPr lang="en-US" sz="274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4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vanemas</a:t>
            </a:r>
            <a:r>
              <a:rPr lang="en-US" sz="274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4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</a:t>
            </a:r>
            <a:r>
              <a:rPr lang="en-US" sz="274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939961" y="2608688"/>
            <a:ext cx="6663649" cy="6663649"/>
          </a:xfrm>
          <a:custGeom>
            <a:avLst/>
            <a:gdLst/>
            <a:ahLst/>
            <a:cxnLst/>
            <a:rect l="l" t="t" r="r" b="b"/>
            <a:pathLst>
              <a:path w="6663649" h="6663649">
                <a:moveTo>
                  <a:pt x="0" y="0"/>
                </a:moveTo>
                <a:lnTo>
                  <a:pt x="6663649" y="0"/>
                </a:lnTo>
                <a:lnTo>
                  <a:pt x="6663649" y="6663649"/>
                </a:lnTo>
                <a:lnTo>
                  <a:pt x="0" y="66636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090436" y="3112992"/>
            <a:ext cx="6362700" cy="5970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2"/>
              </a:lnSpc>
            </a:pP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Tänapäeva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infokeskkond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väga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kiire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mahukas.Inimestel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ei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jätku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alati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aega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teabe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kontrollimiseks.Kõik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ei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oska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usaldusväärseid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allikaid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ära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tunda.Professionaalset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ajakirjandust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võib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olla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keeruline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eristada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manipuleerivast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sisust.Samas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kogu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teabe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pidev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kontrollimine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keeruline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aeganõudev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ning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võib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tekitada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ebakindlustunde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nagu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ei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saaks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enam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midagi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latin typeface="Source Sans Pro"/>
                <a:ea typeface="Source Sans Pro"/>
                <a:cs typeface="Source Sans Pro"/>
                <a:sym typeface="Source Sans Pro"/>
              </a:rPr>
              <a:t>usaldada</a:t>
            </a:r>
            <a:r>
              <a:rPr lang="en-US" sz="2800" dirty="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06543" y="271648"/>
            <a:ext cx="11165243" cy="414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01"/>
              </a:lnSpc>
            </a:pP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Miks </a:t>
            </a:r>
            <a:r>
              <a:rPr lang="en-US" sz="6215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6215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toimib</a:t>
            </a: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  <a:p>
            <a:pPr algn="just">
              <a:lnSpc>
                <a:spcPts val="6904"/>
              </a:lnSpc>
            </a:pPr>
            <a:r>
              <a:rPr lang="et-EE" sz="4931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Peamised põhjused</a:t>
            </a:r>
            <a:r>
              <a:rPr lang="en-US" sz="4931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:</a:t>
            </a:r>
          </a:p>
          <a:p>
            <a:pPr algn="just">
              <a:lnSpc>
                <a:spcPts val="8701"/>
              </a:lnSpc>
            </a:pPr>
            <a:endParaRPr lang="en-US" sz="4931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just">
              <a:lnSpc>
                <a:spcPts val="8701"/>
              </a:lnSpc>
            </a:pPr>
            <a:endParaRPr lang="en-US" sz="4931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26021" y="736931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3" y="0"/>
                </a:lnTo>
                <a:lnTo>
                  <a:pt x="1527463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58322" y="3479412"/>
            <a:ext cx="7274360" cy="4617149"/>
            <a:chOff x="0" y="0"/>
            <a:chExt cx="1915881" cy="1216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5881" cy="1216039"/>
            </a:xfrm>
            <a:custGeom>
              <a:avLst/>
              <a:gdLst/>
              <a:ahLst/>
              <a:cxnLst/>
              <a:rect l="l" t="t" r="r" b="b"/>
              <a:pathLst>
                <a:path w="1915881" h="1216039">
                  <a:moveTo>
                    <a:pt x="0" y="0"/>
                  </a:moveTo>
                  <a:lnTo>
                    <a:pt x="1915881" y="0"/>
                  </a:lnTo>
                  <a:lnTo>
                    <a:pt x="1915881" y="1216039"/>
                  </a:lnTo>
                  <a:lnTo>
                    <a:pt x="0" y="1216039"/>
                  </a:lnTo>
                  <a:close/>
                </a:path>
              </a:pathLst>
            </a:custGeom>
            <a:solidFill>
              <a:srgbClr val="E3EC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915881" cy="1263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26021" y="3975391"/>
            <a:ext cx="5544890" cy="153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 </a:t>
            </a:r>
            <a:r>
              <a:rPr lang="en-US" sz="43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Infoküllus</a:t>
            </a:r>
            <a:r>
              <a:rPr lang="en-US" sz="43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43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vähene</a:t>
            </a:r>
            <a:r>
              <a:rPr lang="en-US" sz="43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faktikontroll</a:t>
            </a:r>
            <a:endParaRPr lang="en-US" sz="4399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961331" y="5653497"/>
            <a:ext cx="2426073" cy="3046874"/>
          </a:xfrm>
          <a:custGeom>
            <a:avLst/>
            <a:gdLst/>
            <a:ahLst/>
            <a:cxnLst/>
            <a:rect l="l" t="t" r="r" b="b"/>
            <a:pathLst>
              <a:path w="2426073" h="3046874">
                <a:moveTo>
                  <a:pt x="0" y="0"/>
                </a:moveTo>
                <a:lnTo>
                  <a:pt x="2426073" y="0"/>
                </a:lnTo>
                <a:lnTo>
                  <a:pt x="2426073" y="3046874"/>
                </a:lnTo>
                <a:lnTo>
                  <a:pt x="0" y="30468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20937" y="3499228"/>
            <a:ext cx="5744606" cy="680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Mitte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tingimata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Oluline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hinnata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teabe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mõju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tähtsust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t-EE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Eriti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ettevaatlik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tasub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olla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enne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info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jagamist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selle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põhjal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otsuste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tegemist</a:t>
            </a:r>
            <a:r>
              <a:rPr lang="en-US" sz="3625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1960"/>
              </a:lnSpc>
            </a:pPr>
            <a:endParaRPr lang="en-US" sz="3625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48001" y="914400"/>
            <a:ext cx="11223786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Kuidas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desinformatsiooniga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toime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tulla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84528" y="794236"/>
            <a:ext cx="2214535" cy="2231270"/>
          </a:xfrm>
          <a:custGeom>
            <a:avLst/>
            <a:gdLst/>
            <a:ahLst/>
            <a:cxnLst/>
            <a:rect l="l" t="t" r="r" b="b"/>
            <a:pathLst>
              <a:path w="2214535" h="2231270">
                <a:moveTo>
                  <a:pt x="0" y="0"/>
                </a:moveTo>
                <a:lnTo>
                  <a:pt x="2214536" y="0"/>
                </a:lnTo>
                <a:lnTo>
                  <a:pt x="2214536" y="2231269"/>
                </a:lnTo>
                <a:lnTo>
                  <a:pt x="0" y="2231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99064" y="3062667"/>
            <a:ext cx="5392882" cy="53928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F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34521" y="4731445"/>
            <a:ext cx="5121967" cy="173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0"/>
              </a:lnSpc>
            </a:pPr>
            <a:r>
              <a:rPr lang="fi-FI" sz="497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 </a:t>
            </a:r>
            <a:r>
              <a:rPr lang="fi-FI" sz="497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peaksime</a:t>
            </a:r>
            <a:r>
              <a:rPr lang="fi-FI" sz="497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alati </a:t>
            </a:r>
            <a:r>
              <a:rPr lang="fi-FI" sz="497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kõike</a:t>
            </a:r>
            <a:r>
              <a:rPr lang="fi-FI" sz="497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497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kontrollima</a:t>
            </a:r>
            <a:r>
              <a:rPr lang="fi-FI" sz="497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lang="en-US" sz="4979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01200" y="2835277"/>
            <a:ext cx="7391399" cy="7151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75"/>
              </a:lnSpc>
            </a:pP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Üldjuhul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ole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mõistlik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levitajatega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kommentaarides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vaielda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t-EE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pruugi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teada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kas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tegemist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päris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inimese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automatiseeritud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kontoga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botiga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).</a:t>
            </a:r>
            <a:r>
              <a:rPr lang="et-EE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Sageli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annab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vaidlus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valeinfole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hoopis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rohkem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tähelepanu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t-EE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Parim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lahendus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on:</a:t>
            </a:r>
            <a:r>
              <a:rPr lang="et-EE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blokeerida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häiriv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konto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lang="et-EE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teavitada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sotsiaalmeediaplatvormi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lang="et-EE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mitte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aidata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kaasa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valeinfo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levikule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48001" y="914400"/>
            <a:ext cx="11223786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Kuidas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desinformatsiooniga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endParaRPr lang="et-EE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just">
              <a:lnSpc>
                <a:spcPts val="8131"/>
              </a:lnSpc>
            </a:pP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toime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tulla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84528" y="794236"/>
            <a:ext cx="2214535" cy="2231270"/>
          </a:xfrm>
          <a:custGeom>
            <a:avLst/>
            <a:gdLst/>
            <a:ahLst/>
            <a:cxnLst/>
            <a:rect l="l" t="t" r="r" b="b"/>
            <a:pathLst>
              <a:path w="2214535" h="2231270">
                <a:moveTo>
                  <a:pt x="0" y="0"/>
                </a:moveTo>
                <a:lnTo>
                  <a:pt x="2214536" y="0"/>
                </a:lnTo>
                <a:lnTo>
                  <a:pt x="2214536" y="2231269"/>
                </a:lnTo>
                <a:lnTo>
                  <a:pt x="0" y="2231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877560" y="3062667"/>
            <a:ext cx="6414386" cy="641438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F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81400" y="5309868"/>
            <a:ext cx="3505199" cy="1544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16"/>
              </a:lnSpc>
            </a:pP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tasub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sotsiaalmeedias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vaielda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90315" y="5235482"/>
            <a:ext cx="7414694" cy="388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75"/>
              </a:lnSpc>
            </a:pP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Ära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naeruväärista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alanda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inimest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t-EE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Väldi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agressiivset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vaidlustamist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t-EE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Küsi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küsimusi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kuula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t-EE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Julgusta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inimest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ise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oma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seisukohti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läbi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mõtlema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t-EE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Sageli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aitab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rahulik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vestlus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paremini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otsene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25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vastandumine</a:t>
            </a:r>
            <a:r>
              <a:rPr lang="en-US" sz="3625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43235" y="914400"/>
            <a:ext cx="11028551" cy="201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Kuidas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desinformatsiooniga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toime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tulla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84528" y="794236"/>
            <a:ext cx="2214535" cy="2231270"/>
          </a:xfrm>
          <a:custGeom>
            <a:avLst/>
            <a:gdLst/>
            <a:ahLst/>
            <a:cxnLst/>
            <a:rect l="l" t="t" r="r" b="b"/>
            <a:pathLst>
              <a:path w="2214535" h="2231270">
                <a:moveTo>
                  <a:pt x="0" y="0"/>
                </a:moveTo>
                <a:lnTo>
                  <a:pt x="2214536" y="0"/>
                </a:lnTo>
                <a:lnTo>
                  <a:pt x="2214536" y="2231269"/>
                </a:lnTo>
                <a:lnTo>
                  <a:pt x="0" y="2231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99064" y="3062667"/>
            <a:ext cx="5392882" cy="53928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F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243235" y="4048234"/>
            <a:ext cx="4777795" cy="328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</a:pPr>
            <a:r>
              <a:rPr lang="et-EE" sz="4800" dirty="0">
                <a:solidFill>
                  <a:schemeClr val="bg1"/>
                </a:solidFill>
              </a:rPr>
              <a:t>Mida teha lähedastega, kes on valeinfot uskuma jäänud?</a:t>
            </a:r>
            <a:endParaRPr lang="en-US" sz="4644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414477" y="2216131"/>
            <a:ext cx="2248866" cy="2789291"/>
          </a:xfrm>
          <a:custGeom>
            <a:avLst/>
            <a:gdLst/>
            <a:ahLst/>
            <a:cxnLst/>
            <a:rect l="l" t="t" r="r" b="b"/>
            <a:pathLst>
              <a:path w="2248866" h="2789291">
                <a:moveTo>
                  <a:pt x="0" y="0"/>
                </a:moveTo>
                <a:lnTo>
                  <a:pt x="2248866" y="0"/>
                </a:lnTo>
                <a:lnTo>
                  <a:pt x="2248866" y="2789291"/>
                </a:lnTo>
                <a:lnTo>
                  <a:pt x="0" y="27892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387497" y="7168140"/>
            <a:ext cx="2214535" cy="2231270"/>
          </a:xfrm>
          <a:custGeom>
            <a:avLst/>
            <a:gdLst/>
            <a:ahLst/>
            <a:cxnLst/>
            <a:rect l="l" t="t" r="r" b="b"/>
            <a:pathLst>
              <a:path w="2214535" h="2231270">
                <a:moveTo>
                  <a:pt x="0" y="0"/>
                </a:moveTo>
                <a:lnTo>
                  <a:pt x="2214535" y="0"/>
                </a:lnTo>
                <a:lnTo>
                  <a:pt x="2214535" y="2231270"/>
                </a:lnTo>
                <a:lnTo>
                  <a:pt x="0" y="22312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602032" y="2368221"/>
            <a:ext cx="9974833" cy="7244222"/>
          </a:xfrm>
          <a:custGeom>
            <a:avLst/>
            <a:gdLst/>
            <a:ahLst/>
            <a:cxnLst/>
            <a:rect l="l" t="t" r="r" b="b"/>
            <a:pathLst>
              <a:path w="9974833" h="7244222">
                <a:moveTo>
                  <a:pt x="0" y="0"/>
                </a:moveTo>
                <a:lnTo>
                  <a:pt x="9974833" y="0"/>
                </a:lnTo>
                <a:lnTo>
                  <a:pt x="9974833" y="7244222"/>
                </a:lnTo>
                <a:lnTo>
                  <a:pt x="0" y="72442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006041" y="3238500"/>
            <a:ext cx="5894462" cy="435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3"/>
              </a:lnSpc>
            </a:pP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„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Sotsiaalmeedia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andnud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sõnaõiguse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lugematutele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rumalatele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kes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varem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rääkisid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oma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mõtteid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ainult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baaris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veiniklaasi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taga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ega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tekitanud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ühiskonnale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kahju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Siis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vaigistati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nad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kiiresti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kuid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nüüd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neil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sama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õigus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sõna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võtta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Nobeli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preemia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laureaatidel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Alanud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rumaluse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pealetung</a:t>
            </a:r>
            <a:r>
              <a:rPr lang="en-US" sz="270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4714" y="374926"/>
            <a:ext cx="11028551" cy="9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t-EE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Lõpetuseks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.........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14363" y="2663882"/>
            <a:ext cx="4898876" cy="2662352"/>
            <a:chOff x="0" y="0"/>
            <a:chExt cx="1290239" cy="7011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0239" cy="701196"/>
            </a:xfrm>
            <a:custGeom>
              <a:avLst/>
              <a:gdLst/>
              <a:ahLst/>
              <a:cxnLst/>
              <a:rect l="l" t="t" r="r" b="b"/>
              <a:pathLst>
                <a:path w="1290239" h="701196">
                  <a:moveTo>
                    <a:pt x="0" y="0"/>
                  </a:moveTo>
                  <a:lnTo>
                    <a:pt x="1290239" y="0"/>
                  </a:lnTo>
                  <a:lnTo>
                    <a:pt x="1290239" y="701196"/>
                  </a:lnTo>
                  <a:lnTo>
                    <a:pt x="0" y="701196"/>
                  </a:lnTo>
                  <a:close/>
                </a:path>
              </a:pathLst>
            </a:custGeom>
            <a:solidFill>
              <a:srgbClr val="E3EC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90239" cy="748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04714" y="2893954"/>
            <a:ext cx="4111778" cy="161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fi-FI" sz="30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Tuntud</a:t>
            </a:r>
            <a:r>
              <a:rPr lang="fi-FI" sz="30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0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Itaalia</a:t>
            </a:r>
            <a:r>
              <a:rPr lang="fi-FI" sz="30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0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semiootik</a:t>
            </a:r>
            <a:r>
              <a:rPr lang="fi-FI" sz="30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fi-FI" sz="30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kirjanik</a:t>
            </a:r>
            <a:r>
              <a:rPr lang="fi-FI" sz="30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Umberto Eco </a:t>
            </a:r>
            <a:r>
              <a:rPr lang="en-US" sz="30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(1932-2016)</a:t>
            </a:r>
            <a:r>
              <a:rPr lang="et-EE" sz="30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0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</a:t>
            </a:r>
            <a:r>
              <a:rPr lang="fi-FI" sz="30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öelnud</a:t>
            </a:r>
            <a:r>
              <a:rPr lang="fi-FI" sz="30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lang="en-US" sz="3099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ED09E-5540-A874-EE5A-AAA24FEC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B9DCD0D-3E0A-A4C8-65CD-565B449C41AE}"/>
              </a:ext>
            </a:extLst>
          </p:cNvPr>
          <p:cNvSpPr txBox="1"/>
          <p:nvPr/>
        </p:nvSpPr>
        <p:spPr>
          <a:xfrm>
            <a:off x="1676400" y="1028701"/>
            <a:ext cx="16002000" cy="8128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		</a:t>
            </a:r>
            <a:r>
              <a:rPr lang="lt-LT" sz="400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Lektorile:</a:t>
            </a: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Loengu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ettevalmistamiseks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soovitatav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tutvuda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järgmiste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materjalidega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https://cri.lt/publications/disinformation-tool-kit/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https://cri.lt/publications/propagandos-amzius-kovos-su-dezinformacija-priemoniu-rinkinys-2/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endParaRPr lang="lt-LT" sz="480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F1E9FDE-815D-FB8A-401F-EA3C572F7C88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Action Button: Get Information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168000-4CD2-7F65-21AD-F91F9E78269E}"/>
              </a:ext>
            </a:extLst>
          </p:cNvPr>
          <p:cNvSpPr/>
          <p:nvPr/>
        </p:nvSpPr>
        <p:spPr>
          <a:xfrm>
            <a:off x="1676400" y="1028700"/>
            <a:ext cx="1042416" cy="1042416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79351" y="914400"/>
            <a:ext cx="8601288" cy="9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Mis on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</p:txBody>
      </p:sp>
      <p:sp>
        <p:nvSpPr>
          <p:cNvPr id="3" name="Freeform 3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42548" y="606665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4" y="0"/>
                </a:lnTo>
                <a:lnTo>
                  <a:pt x="1527464" y="1527464"/>
                </a:lnTo>
                <a:lnTo>
                  <a:pt x="0" y="15274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110153" y="2264394"/>
            <a:ext cx="7191658" cy="6993906"/>
            <a:chOff x="0" y="0"/>
            <a:chExt cx="835782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5782" cy="812800"/>
            </a:xfrm>
            <a:custGeom>
              <a:avLst/>
              <a:gdLst/>
              <a:ahLst/>
              <a:cxnLst/>
              <a:rect l="l" t="t" r="r" b="b"/>
              <a:pathLst>
                <a:path w="835782" h="812800">
                  <a:moveTo>
                    <a:pt x="417891" y="0"/>
                  </a:moveTo>
                  <a:cubicBezTo>
                    <a:pt x="187096" y="0"/>
                    <a:pt x="0" y="181951"/>
                    <a:pt x="0" y="406400"/>
                  </a:cubicBezTo>
                  <a:cubicBezTo>
                    <a:pt x="0" y="630849"/>
                    <a:pt x="187096" y="812800"/>
                    <a:pt x="417891" y="812800"/>
                  </a:cubicBezTo>
                  <a:cubicBezTo>
                    <a:pt x="648686" y="812800"/>
                    <a:pt x="835782" y="630849"/>
                    <a:pt x="835782" y="406400"/>
                  </a:cubicBezTo>
                  <a:cubicBezTo>
                    <a:pt x="835782" y="181951"/>
                    <a:pt x="648686" y="0"/>
                    <a:pt x="417891" y="0"/>
                  </a:cubicBezTo>
                  <a:close/>
                </a:path>
              </a:pathLst>
            </a:custGeom>
            <a:solidFill>
              <a:srgbClr val="145F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8355" y="28575"/>
              <a:ext cx="67907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35607" y="3004853"/>
            <a:ext cx="5397074" cy="5596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2"/>
              </a:lnSpc>
            </a:pP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teadlikult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loodud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eksitav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vale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teave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mida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levitatakse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eesmärgiga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petta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inimesi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mõjutada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nende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arvamusi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käitumist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poliitilisi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otsuseid</a:t>
            </a:r>
            <a:r>
              <a:rPr lang="en-US" sz="39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2384446" y="2778502"/>
            <a:ext cx="2364998" cy="2364998"/>
          </a:xfrm>
          <a:custGeom>
            <a:avLst/>
            <a:gdLst/>
            <a:ahLst/>
            <a:cxnLst/>
            <a:rect l="l" t="t" r="r" b="b"/>
            <a:pathLst>
              <a:path w="2364998" h="2364998">
                <a:moveTo>
                  <a:pt x="0" y="0"/>
                </a:moveTo>
                <a:lnTo>
                  <a:pt x="2364998" y="0"/>
                </a:lnTo>
                <a:lnTo>
                  <a:pt x="2364998" y="2364998"/>
                </a:lnTo>
                <a:lnTo>
                  <a:pt x="0" y="23649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996616" y="5534910"/>
            <a:ext cx="2262684" cy="2262684"/>
          </a:xfrm>
          <a:custGeom>
            <a:avLst/>
            <a:gdLst/>
            <a:ahLst/>
            <a:cxnLst/>
            <a:rect l="l" t="t" r="r" b="b"/>
            <a:pathLst>
              <a:path w="2262684" h="2262684">
                <a:moveTo>
                  <a:pt x="0" y="0"/>
                </a:moveTo>
                <a:lnTo>
                  <a:pt x="2262684" y="0"/>
                </a:lnTo>
                <a:lnTo>
                  <a:pt x="2262684" y="2262684"/>
                </a:lnTo>
                <a:lnTo>
                  <a:pt x="0" y="2262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79351" y="914400"/>
            <a:ext cx="8601288" cy="9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Mis on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</p:txBody>
      </p:sp>
      <p:sp>
        <p:nvSpPr>
          <p:cNvPr id="3" name="Freeform 3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42548" y="606665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4" y="0"/>
                </a:lnTo>
                <a:lnTo>
                  <a:pt x="1527464" y="1527464"/>
                </a:lnTo>
                <a:lnTo>
                  <a:pt x="0" y="15274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946679" y="2952190"/>
            <a:ext cx="3452553" cy="284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fi-FI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Tahtlikkus</a:t>
            </a:r>
            <a:r>
              <a:rPr lang="fi-FI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</a:t>
            </a:r>
            <a:r>
              <a:rPr lang="fi-FI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teavet</a:t>
            </a:r>
            <a:r>
              <a:rPr lang="fi-FI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loov</a:t>
            </a:r>
            <a:r>
              <a:rPr lang="fi-FI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fi-FI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levitav</a:t>
            </a:r>
            <a:r>
              <a:rPr lang="fi-FI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inimene</a:t>
            </a:r>
            <a:r>
              <a:rPr lang="fi-FI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teab</a:t>
            </a:r>
            <a:r>
              <a:rPr lang="fi-FI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et </a:t>
            </a:r>
            <a:r>
              <a:rPr lang="fi-FI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see</a:t>
            </a:r>
            <a:r>
              <a:rPr lang="fi-FI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vale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l">
              <a:lnSpc>
                <a:spcPts val="4479"/>
              </a:lnSpc>
            </a:pPr>
            <a:endParaRPr lang="en-US" sz="3199" dirty="0">
              <a:solidFill>
                <a:srgbClr val="005B7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38447" y="6242760"/>
            <a:ext cx="3614953" cy="3502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17"/>
              </a:lnSpc>
            </a:pPr>
            <a:r>
              <a:rPr lang="en-US" sz="3298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Levitamiskanalid</a:t>
            </a:r>
            <a:r>
              <a:rPr lang="en-US" sz="3298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</a:t>
            </a:r>
            <a:r>
              <a:rPr lang="en-US" sz="3298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sotsiaalmeedia</a:t>
            </a:r>
            <a:r>
              <a:rPr lang="en-US" sz="3298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298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meediaväljaanded</a:t>
            </a:r>
            <a:r>
              <a:rPr lang="en-US" sz="3298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298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võltsuudiste</a:t>
            </a:r>
            <a:r>
              <a:rPr lang="en-US" sz="3298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98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veebilehed</a:t>
            </a:r>
            <a:r>
              <a:rPr lang="en-US" sz="3298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298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meemid</a:t>
            </a:r>
            <a:r>
              <a:rPr lang="en-US" sz="3298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298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videod</a:t>
            </a:r>
            <a:r>
              <a:rPr lang="en-US" sz="3298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98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jne</a:t>
            </a:r>
            <a:r>
              <a:rPr lang="en-US" sz="3298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40044" y="5770850"/>
            <a:ext cx="3819006" cy="3425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Manipuleerimine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</a:t>
            </a: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eesmärk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mõjutada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publikut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tugevdada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kindlat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narratiivi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tekitada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segadust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199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usaldamatust</a:t>
            </a:r>
            <a:r>
              <a:rPr lang="en-US" sz="3199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91088" y="3029548"/>
            <a:ext cx="4574213" cy="2798452"/>
            <a:chOff x="0" y="0"/>
            <a:chExt cx="1204731" cy="7370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4731" cy="737041"/>
            </a:xfrm>
            <a:custGeom>
              <a:avLst/>
              <a:gdLst/>
              <a:ahLst/>
              <a:cxnLst/>
              <a:rect l="l" t="t" r="r" b="b"/>
              <a:pathLst>
                <a:path w="1204731" h="737041">
                  <a:moveTo>
                    <a:pt x="0" y="0"/>
                  </a:moveTo>
                  <a:lnTo>
                    <a:pt x="1204731" y="0"/>
                  </a:lnTo>
                  <a:lnTo>
                    <a:pt x="1204731" y="737041"/>
                  </a:lnTo>
                  <a:lnTo>
                    <a:pt x="0" y="737041"/>
                  </a:lnTo>
                  <a:close/>
                </a:path>
              </a:pathLst>
            </a:custGeom>
            <a:solidFill>
              <a:srgbClr val="E3EC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04731" cy="784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91088" y="3197998"/>
            <a:ext cx="4574213" cy="2285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1"/>
              </a:lnSpc>
            </a:pPr>
            <a:r>
              <a:rPr lang="en-US" sz="6601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Olulised</a:t>
            </a:r>
            <a:r>
              <a:rPr lang="en-US" sz="6601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6601" dirty="0" err="1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tunnused</a:t>
            </a:r>
            <a:r>
              <a:rPr lang="et-EE" sz="6601" dirty="0">
                <a:solidFill>
                  <a:srgbClr val="005B7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lang="en-US" sz="6601" dirty="0">
              <a:solidFill>
                <a:srgbClr val="005B7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449176" y="3578320"/>
            <a:ext cx="1509874" cy="2068320"/>
          </a:xfrm>
          <a:custGeom>
            <a:avLst/>
            <a:gdLst/>
            <a:ahLst/>
            <a:cxnLst/>
            <a:rect l="l" t="t" r="r" b="b"/>
            <a:pathLst>
              <a:path w="1509874" h="2068320">
                <a:moveTo>
                  <a:pt x="0" y="0"/>
                </a:moveTo>
                <a:lnTo>
                  <a:pt x="1509874" y="0"/>
                </a:lnTo>
                <a:lnTo>
                  <a:pt x="1509874" y="2068321"/>
                </a:lnTo>
                <a:lnTo>
                  <a:pt x="0" y="20683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494505" y="6581383"/>
            <a:ext cx="1579418" cy="1579418"/>
          </a:xfrm>
          <a:custGeom>
            <a:avLst/>
            <a:gdLst/>
            <a:ahLst/>
            <a:cxnLst/>
            <a:rect l="l" t="t" r="r" b="b"/>
            <a:pathLst>
              <a:path w="1579418" h="1579418">
                <a:moveTo>
                  <a:pt x="0" y="0"/>
                </a:moveTo>
                <a:lnTo>
                  <a:pt x="1579418" y="0"/>
                </a:lnTo>
                <a:lnTo>
                  <a:pt x="1579418" y="1579418"/>
                </a:lnTo>
                <a:lnTo>
                  <a:pt x="0" y="15794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622987" y="2502016"/>
            <a:ext cx="1714015" cy="2152609"/>
          </a:xfrm>
          <a:custGeom>
            <a:avLst/>
            <a:gdLst/>
            <a:ahLst/>
            <a:cxnLst/>
            <a:rect l="l" t="t" r="r" b="b"/>
            <a:pathLst>
              <a:path w="1714015" h="2152609">
                <a:moveTo>
                  <a:pt x="0" y="0"/>
                </a:moveTo>
                <a:lnTo>
                  <a:pt x="1714015" y="0"/>
                </a:lnTo>
                <a:lnTo>
                  <a:pt x="1714015" y="2152609"/>
                </a:lnTo>
                <a:lnTo>
                  <a:pt x="0" y="21526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79351" y="914400"/>
            <a:ext cx="10433552" cy="973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Miks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toimib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</p:txBody>
      </p:sp>
      <p:sp>
        <p:nvSpPr>
          <p:cNvPr id="3" name="Freeform 3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038315" y="2491032"/>
            <a:ext cx="7191658" cy="6993906"/>
            <a:chOff x="0" y="0"/>
            <a:chExt cx="835782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5782" cy="812800"/>
            </a:xfrm>
            <a:custGeom>
              <a:avLst/>
              <a:gdLst/>
              <a:ahLst/>
              <a:cxnLst/>
              <a:rect l="l" t="t" r="r" b="b"/>
              <a:pathLst>
                <a:path w="835782" h="812800">
                  <a:moveTo>
                    <a:pt x="417891" y="0"/>
                  </a:moveTo>
                  <a:cubicBezTo>
                    <a:pt x="187096" y="0"/>
                    <a:pt x="0" y="181951"/>
                    <a:pt x="0" y="406400"/>
                  </a:cubicBezTo>
                  <a:cubicBezTo>
                    <a:pt x="0" y="630849"/>
                    <a:pt x="187096" y="812800"/>
                    <a:pt x="417891" y="812800"/>
                  </a:cubicBezTo>
                  <a:cubicBezTo>
                    <a:pt x="648686" y="812800"/>
                    <a:pt x="835782" y="630849"/>
                    <a:pt x="835782" y="406400"/>
                  </a:cubicBezTo>
                  <a:cubicBezTo>
                    <a:pt x="835782" y="181951"/>
                    <a:pt x="648686" y="0"/>
                    <a:pt x="417891" y="0"/>
                  </a:cubicBezTo>
                  <a:close/>
                </a:path>
              </a:pathLst>
            </a:custGeom>
            <a:solidFill>
              <a:srgbClr val="145F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8355" y="28575"/>
              <a:ext cx="67907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935607" y="3133275"/>
            <a:ext cx="5397074" cy="596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2"/>
              </a:lnSpc>
            </a:pP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toimib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sest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see </a:t>
            </a: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mõjutab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meie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mõtlemist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emotsioone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viisi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kuidas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 </a:t>
            </a: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teavet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80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töötleme</a:t>
            </a:r>
            <a:r>
              <a:rPr lang="en-US" sz="480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1226021" y="736931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3" y="0"/>
                </a:lnTo>
                <a:lnTo>
                  <a:pt x="1527463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989753" y="5657850"/>
            <a:ext cx="3573447" cy="3600450"/>
          </a:xfrm>
          <a:custGeom>
            <a:avLst/>
            <a:gdLst/>
            <a:ahLst/>
            <a:cxnLst/>
            <a:rect l="l" t="t" r="r" b="b"/>
            <a:pathLst>
              <a:path w="3573447" h="3600450">
                <a:moveTo>
                  <a:pt x="0" y="0"/>
                </a:moveTo>
                <a:lnTo>
                  <a:pt x="3573446" y="0"/>
                </a:lnTo>
                <a:lnTo>
                  <a:pt x="3573446" y="3600450"/>
                </a:lnTo>
                <a:lnTo>
                  <a:pt x="0" y="36004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271786" y="2491032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67205" y="1862480"/>
            <a:ext cx="4209163" cy="4209163"/>
          </a:xfrm>
          <a:custGeom>
            <a:avLst/>
            <a:gdLst/>
            <a:ahLst/>
            <a:cxnLst/>
            <a:rect l="l" t="t" r="r" b="b"/>
            <a:pathLst>
              <a:path w="4209163" h="4209163">
                <a:moveTo>
                  <a:pt x="0" y="0"/>
                </a:moveTo>
                <a:lnTo>
                  <a:pt x="4209163" y="0"/>
                </a:lnTo>
                <a:lnTo>
                  <a:pt x="4209163" y="4209163"/>
                </a:lnTo>
                <a:lnTo>
                  <a:pt x="0" y="42091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628664" y="5833185"/>
            <a:ext cx="4278306" cy="4278306"/>
          </a:xfrm>
          <a:custGeom>
            <a:avLst/>
            <a:gdLst/>
            <a:ahLst/>
            <a:cxnLst/>
            <a:rect l="l" t="t" r="r" b="b"/>
            <a:pathLst>
              <a:path w="4278306" h="4278306">
                <a:moveTo>
                  <a:pt x="0" y="0"/>
                </a:moveTo>
                <a:lnTo>
                  <a:pt x="4278306" y="0"/>
                </a:lnTo>
                <a:lnTo>
                  <a:pt x="4278306" y="4278306"/>
                </a:lnTo>
                <a:lnTo>
                  <a:pt x="0" y="42783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119334" y="5227630"/>
            <a:ext cx="4914907" cy="4914907"/>
          </a:xfrm>
          <a:custGeom>
            <a:avLst/>
            <a:gdLst/>
            <a:ahLst/>
            <a:cxnLst/>
            <a:rect l="l" t="t" r="r" b="b"/>
            <a:pathLst>
              <a:path w="4914907" h="4914907">
                <a:moveTo>
                  <a:pt x="0" y="0"/>
                </a:moveTo>
                <a:lnTo>
                  <a:pt x="4914907" y="0"/>
                </a:lnTo>
                <a:lnTo>
                  <a:pt x="4914907" y="4914907"/>
                </a:lnTo>
                <a:lnTo>
                  <a:pt x="0" y="49149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901583" y="2445961"/>
            <a:ext cx="3078163" cy="3468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-US" sz="27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Kinnituskallutatus</a:t>
            </a:r>
            <a:r>
              <a:rPr lang="en-US" sz="27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(confirmation bias) – </a:t>
            </a:r>
            <a:r>
              <a:rPr lang="en-US" sz="27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usume</a:t>
            </a:r>
            <a:r>
              <a:rPr lang="en-US" sz="27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kergemini</a:t>
            </a:r>
            <a:r>
              <a:rPr lang="en-US" sz="27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infot</a:t>
            </a:r>
            <a:r>
              <a:rPr lang="en-US" sz="27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mis </a:t>
            </a:r>
            <a:r>
              <a:rPr lang="en-US" sz="27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kinnitab</a:t>
            </a:r>
            <a:r>
              <a:rPr lang="en-US" sz="27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meie</a:t>
            </a:r>
            <a:r>
              <a:rPr lang="en-US" sz="27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olemasolevaid</a:t>
            </a:r>
            <a:r>
              <a:rPr lang="en-US" sz="27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uskumusi</a:t>
            </a:r>
            <a:r>
              <a:rPr lang="en-US" sz="27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l">
              <a:lnSpc>
                <a:spcPts val="3872"/>
              </a:lnSpc>
            </a:pPr>
            <a:endParaRPr lang="en-US" sz="2766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991600" y="6059474"/>
            <a:ext cx="3581400" cy="3825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Autoriteediefekt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teave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pärineb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näiliselt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usaldus</a:t>
            </a:r>
            <a:r>
              <a:rPr lang="et-EE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väärsest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allikast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kipume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seda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rohkem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9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uskuma</a:t>
            </a:r>
            <a:r>
              <a:rPr lang="en-US" sz="309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ctr">
              <a:lnSpc>
                <a:spcPts val="4337"/>
              </a:lnSpc>
            </a:pPr>
            <a:endParaRPr lang="en-US" sz="3098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271786" y="6396741"/>
            <a:ext cx="3635184" cy="3735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Kordusefekt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illusoorse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tõe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efekt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–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sageli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kuuldud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väide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tundub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tõepärasem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isegi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see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vasta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tegelikkusele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06543" y="271648"/>
            <a:ext cx="11165243" cy="434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01"/>
              </a:lnSpc>
            </a:pP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Miks </a:t>
            </a:r>
            <a:r>
              <a:rPr lang="en-US" sz="6215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6215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toimib</a:t>
            </a: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  <a:endParaRPr lang="et-EE" sz="6215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just">
              <a:lnSpc>
                <a:spcPts val="8701"/>
              </a:lnSpc>
            </a:pPr>
            <a:r>
              <a:rPr lang="et-EE" sz="4931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Peamised põhjused</a:t>
            </a:r>
            <a:r>
              <a:rPr lang="en-US" sz="4931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:</a:t>
            </a:r>
          </a:p>
          <a:p>
            <a:pPr algn="just">
              <a:lnSpc>
                <a:spcPts val="8701"/>
              </a:lnSpc>
            </a:pPr>
            <a:endParaRPr lang="en-US" sz="4931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just">
              <a:lnSpc>
                <a:spcPts val="8701"/>
              </a:lnSpc>
            </a:pPr>
            <a:endParaRPr lang="en-US" sz="4931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226021" y="736931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3" y="0"/>
                </a:lnTo>
                <a:lnTo>
                  <a:pt x="1527463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59415" y="3596582"/>
            <a:ext cx="6849442" cy="3977069"/>
            <a:chOff x="0" y="0"/>
            <a:chExt cx="1803968" cy="10474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03968" cy="1047459"/>
            </a:xfrm>
            <a:custGeom>
              <a:avLst/>
              <a:gdLst/>
              <a:ahLst/>
              <a:cxnLst/>
              <a:rect l="l" t="t" r="r" b="b"/>
              <a:pathLst>
                <a:path w="1803968" h="1047459">
                  <a:moveTo>
                    <a:pt x="0" y="0"/>
                  </a:moveTo>
                  <a:lnTo>
                    <a:pt x="1803968" y="0"/>
                  </a:lnTo>
                  <a:lnTo>
                    <a:pt x="1803968" y="1047459"/>
                  </a:lnTo>
                  <a:lnTo>
                    <a:pt x="0" y="1047459"/>
                  </a:lnTo>
                  <a:close/>
                </a:path>
              </a:pathLst>
            </a:custGeom>
            <a:solidFill>
              <a:srgbClr val="E3EC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03968" cy="1095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06699" y="3826044"/>
            <a:ext cx="5936780" cy="3518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ts val="5599"/>
              </a:lnSpc>
              <a:buAutoNum type="arabicPeriod"/>
            </a:pPr>
            <a:r>
              <a:rPr lang="en-US" sz="3200" b="1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Kognitiivsed</a:t>
            </a:r>
            <a:r>
              <a:rPr lang="en-US" sz="32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kallutatused</a:t>
            </a:r>
            <a:endParaRPr lang="et-EE" sz="32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5599"/>
              </a:lnSpc>
            </a:pP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Meie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aju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kasutab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kiirete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otsuste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tegemiseks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vaimseid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otseteid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mis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muudavad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meid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vastuvõtlikuks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erinevatele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mõjutustele</a:t>
            </a: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15" name="Freeform 15"/>
          <p:cNvSpPr/>
          <p:nvPr/>
        </p:nvSpPr>
        <p:spPr>
          <a:xfrm>
            <a:off x="9574449" y="3175140"/>
            <a:ext cx="1431398" cy="1583843"/>
          </a:xfrm>
          <a:custGeom>
            <a:avLst/>
            <a:gdLst/>
            <a:ahLst/>
            <a:cxnLst/>
            <a:rect l="l" t="t" r="r" b="b"/>
            <a:pathLst>
              <a:path w="1431398" h="1583843">
                <a:moveTo>
                  <a:pt x="0" y="0"/>
                </a:moveTo>
                <a:lnTo>
                  <a:pt x="1431398" y="0"/>
                </a:lnTo>
                <a:lnTo>
                  <a:pt x="1431398" y="1583843"/>
                </a:lnTo>
                <a:lnTo>
                  <a:pt x="0" y="1583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67205" y="1862480"/>
            <a:ext cx="4209163" cy="4209163"/>
          </a:xfrm>
          <a:custGeom>
            <a:avLst/>
            <a:gdLst/>
            <a:ahLst/>
            <a:cxnLst/>
            <a:rect l="l" t="t" r="r" b="b"/>
            <a:pathLst>
              <a:path w="4209163" h="4209163">
                <a:moveTo>
                  <a:pt x="0" y="0"/>
                </a:moveTo>
                <a:lnTo>
                  <a:pt x="4209163" y="0"/>
                </a:lnTo>
                <a:lnTo>
                  <a:pt x="4209163" y="4209163"/>
                </a:lnTo>
                <a:lnTo>
                  <a:pt x="0" y="42091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628664" y="5833185"/>
            <a:ext cx="4278306" cy="4278306"/>
          </a:xfrm>
          <a:custGeom>
            <a:avLst/>
            <a:gdLst/>
            <a:ahLst/>
            <a:cxnLst/>
            <a:rect l="l" t="t" r="r" b="b"/>
            <a:pathLst>
              <a:path w="4278306" h="4278306">
                <a:moveTo>
                  <a:pt x="0" y="0"/>
                </a:moveTo>
                <a:lnTo>
                  <a:pt x="4278306" y="0"/>
                </a:lnTo>
                <a:lnTo>
                  <a:pt x="4278306" y="4278306"/>
                </a:lnTo>
                <a:lnTo>
                  <a:pt x="0" y="42783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056532" y="5372093"/>
            <a:ext cx="4914907" cy="4914907"/>
          </a:xfrm>
          <a:custGeom>
            <a:avLst/>
            <a:gdLst/>
            <a:ahLst/>
            <a:cxnLst/>
            <a:rect l="l" t="t" r="r" b="b"/>
            <a:pathLst>
              <a:path w="4914907" h="4914907">
                <a:moveTo>
                  <a:pt x="0" y="0"/>
                </a:moveTo>
                <a:lnTo>
                  <a:pt x="4914907" y="0"/>
                </a:lnTo>
                <a:lnTo>
                  <a:pt x="4914907" y="4914907"/>
                </a:lnTo>
                <a:lnTo>
                  <a:pt x="0" y="49149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838687" y="2650322"/>
            <a:ext cx="3148019" cy="2721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92"/>
              </a:lnSpc>
            </a:pPr>
            <a:r>
              <a:rPr lang="en-US" sz="30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-US" sz="30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Desinformatsioonisõnumid</a:t>
            </a:r>
            <a:r>
              <a:rPr lang="en-US" sz="30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30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sageli</a:t>
            </a:r>
            <a:r>
              <a:rPr lang="en-US" sz="30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suunatud</a:t>
            </a:r>
            <a:r>
              <a:rPr lang="en-US" sz="30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meie</a:t>
            </a:r>
            <a:r>
              <a:rPr lang="en-US" sz="30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hirmudele</a:t>
            </a:r>
            <a:r>
              <a:rPr lang="en-US" sz="30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306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ärevusele</a:t>
            </a:r>
            <a:r>
              <a:rPr lang="en-US" sz="306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74085" y="6295400"/>
            <a:ext cx="4132112" cy="329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Tugevaid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emotsioone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esile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kutsuv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sisu 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levib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kiiremini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sest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inimesed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jagavad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seda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impulsiivselt</a:t>
            </a:r>
            <a:r>
              <a:rPr lang="en-US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t-EE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</a:t>
            </a:r>
            <a:r>
              <a:rPr lang="fi-FI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tunneme</a:t>
            </a:r>
            <a:r>
              <a:rPr lang="fi-FI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ohtu</a:t>
            </a:r>
            <a:r>
              <a:rPr lang="fi-FI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fi-FI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tugevaid</a:t>
            </a:r>
            <a:r>
              <a:rPr lang="fi-FI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emotsioone</a:t>
            </a:r>
            <a:r>
              <a:rPr lang="fi-FI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ei </a:t>
            </a:r>
            <a:r>
              <a:rPr lang="fi-FI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pruugi</a:t>
            </a:r>
            <a:r>
              <a:rPr lang="fi-FI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 sisu </a:t>
            </a:r>
            <a:r>
              <a:rPr lang="fi-FI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kriitiliselt</a:t>
            </a:r>
            <a:r>
              <a:rPr lang="fi-FI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65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analüüsida</a:t>
            </a:r>
            <a:r>
              <a:rPr lang="et-EE" sz="26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n-US" sz="265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485914" y="6396741"/>
            <a:ext cx="3086100" cy="319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Desinformatsiooni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loojad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kasutavad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ära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inimeste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ebakindlust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ning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võimendavad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hirme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viha</a:t>
            </a:r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06543" y="271648"/>
            <a:ext cx="11165243" cy="414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01"/>
              </a:lnSpc>
            </a:pP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Miks </a:t>
            </a:r>
            <a:r>
              <a:rPr lang="en-US" sz="6215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6215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toimib</a:t>
            </a: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  <a:p>
            <a:pPr algn="just">
              <a:lnSpc>
                <a:spcPts val="6904"/>
              </a:lnSpc>
            </a:pPr>
            <a:r>
              <a:rPr lang="et-EE" sz="4931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Peamised põhjused</a:t>
            </a:r>
            <a:r>
              <a:rPr lang="en-US" sz="4931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:</a:t>
            </a:r>
          </a:p>
          <a:p>
            <a:pPr algn="just">
              <a:lnSpc>
                <a:spcPts val="8701"/>
              </a:lnSpc>
            </a:pPr>
            <a:endParaRPr lang="en-US" sz="4931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just">
              <a:lnSpc>
                <a:spcPts val="8701"/>
              </a:lnSpc>
            </a:pPr>
            <a:endParaRPr lang="en-US" sz="4931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226021" y="736931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3" y="0"/>
                </a:lnTo>
                <a:lnTo>
                  <a:pt x="1527463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59415" y="3596582"/>
            <a:ext cx="6849442" cy="1775511"/>
            <a:chOff x="0" y="0"/>
            <a:chExt cx="1803968" cy="4676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03968" cy="467624"/>
            </a:xfrm>
            <a:custGeom>
              <a:avLst/>
              <a:gdLst/>
              <a:ahLst/>
              <a:cxnLst/>
              <a:rect l="l" t="t" r="r" b="b"/>
              <a:pathLst>
                <a:path w="1803968" h="467624">
                  <a:moveTo>
                    <a:pt x="0" y="0"/>
                  </a:moveTo>
                  <a:lnTo>
                    <a:pt x="1803968" y="0"/>
                  </a:lnTo>
                  <a:lnTo>
                    <a:pt x="1803968" y="467624"/>
                  </a:lnTo>
                  <a:lnTo>
                    <a:pt x="0" y="467624"/>
                  </a:lnTo>
                  <a:close/>
                </a:path>
              </a:pathLst>
            </a:custGeom>
            <a:solidFill>
              <a:srgbClr val="E3EC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03968" cy="515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91623" y="3850179"/>
            <a:ext cx="5585025" cy="1365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7"/>
              </a:lnSpc>
            </a:pPr>
            <a:r>
              <a:rPr lang="en-US" sz="3926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</a:t>
            </a:r>
            <a:r>
              <a:rPr lang="en-US" sz="3926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Emotsioonide</a:t>
            </a:r>
            <a:r>
              <a:rPr lang="en-US" sz="3926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26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ärakasutamine</a:t>
            </a:r>
            <a:endParaRPr lang="en-US" sz="3926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574449" y="3175140"/>
            <a:ext cx="1431398" cy="1583843"/>
          </a:xfrm>
          <a:custGeom>
            <a:avLst/>
            <a:gdLst/>
            <a:ahLst/>
            <a:cxnLst/>
            <a:rect l="l" t="t" r="r" b="b"/>
            <a:pathLst>
              <a:path w="1431398" h="1583843">
                <a:moveTo>
                  <a:pt x="0" y="0"/>
                </a:moveTo>
                <a:lnTo>
                  <a:pt x="1431398" y="0"/>
                </a:lnTo>
                <a:lnTo>
                  <a:pt x="1431398" y="1583843"/>
                </a:lnTo>
                <a:lnTo>
                  <a:pt x="0" y="1583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385451" y="6171122"/>
            <a:ext cx="3316849" cy="3316849"/>
          </a:xfrm>
          <a:custGeom>
            <a:avLst/>
            <a:gdLst/>
            <a:ahLst/>
            <a:cxnLst/>
            <a:rect l="l" t="t" r="r" b="b"/>
            <a:pathLst>
              <a:path w="3316849" h="3316849">
                <a:moveTo>
                  <a:pt x="0" y="0"/>
                </a:moveTo>
                <a:lnTo>
                  <a:pt x="3316849" y="0"/>
                </a:lnTo>
                <a:lnTo>
                  <a:pt x="3316849" y="3316849"/>
                </a:lnTo>
                <a:lnTo>
                  <a:pt x="0" y="33168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3810541" y="6742967"/>
            <a:ext cx="3042568" cy="1917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fi-FI" sz="27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</a:t>
            </a:r>
            <a:r>
              <a:rPr lang="fi-FI" sz="27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7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tekitavad</a:t>
            </a:r>
            <a:r>
              <a:rPr lang="fi-FI" sz="27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7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sageli</a:t>
            </a:r>
            <a:r>
              <a:rPr lang="fi-FI" sz="27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hirmu, viha, </a:t>
            </a:r>
            <a:r>
              <a:rPr lang="fi-FI" sz="27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pahameelt</a:t>
            </a:r>
            <a:r>
              <a:rPr lang="fi-FI" sz="27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7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fi-FI" sz="27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7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uudishimu</a:t>
            </a:r>
            <a:r>
              <a:rPr lang="fi-FI" sz="27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n-US" sz="27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67205" y="1862480"/>
            <a:ext cx="4209163" cy="4209163"/>
          </a:xfrm>
          <a:custGeom>
            <a:avLst/>
            <a:gdLst/>
            <a:ahLst/>
            <a:cxnLst/>
            <a:rect l="l" t="t" r="r" b="b"/>
            <a:pathLst>
              <a:path w="4209163" h="4209163">
                <a:moveTo>
                  <a:pt x="0" y="0"/>
                </a:moveTo>
                <a:lnTo>
                  <a:pt x="4209163" y="0"/>
                </a:lnTo>
                <a:lnTo>
                  <a:pt x="4209163" y="4209163"/>
                </a:lnTo>
                <a:lnTo>
                  <a:pt x="0" y="42091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628664" y="5833185"/>
            <a:ext cx="4278306" cy="4278306"/>
          </a:xfrm>
          <a:custGeom>
            <a:avLst/>
            <a:gdLst/>
            <a:ahLst/>
            <a:cxnLst/>
            <a:rect l="l" t="t" r="r" b="b"/>
            <a:pathLst>
              <a:path w="4278306" h="4278306">
                <a:moveTo>
                  <a:pt x="0" y="0"/>
                </a:moveTo>
                <a:lnTo>
                  <a:pt x="4278306" y="0"/>
                </a:lnTo>
                <a:lnTo>
                  <a:pt x="4278306" y="4278306"/>
                </a:lnTo>
                <a:lnTo>
                  <a:pt x="0" y="42783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52296" y="3596582"/>
            <a:ext cx="6514909" cy="6514909"/>
          </a:xfrm>
          <a:custGeom>
            <a:avLst/>
            <a:gdLst/>
            <a:ahLst/>
            <a:cxnLst/>
            <a:rect l="l" t="t" r="r" b="b"/>
            <a:pathLst>
              <a:path w="6514909" h="6514909">
                <a:moveTo>
                  <a:pt x="0" y="0"/>
                </a:moveTo>
                <a:lnTo>
                  <a:pt x="6514909" y="0"/>
                </a:lnTo>
                <a:lnTo>
                  <a:pt x="6514909" y="6514909"/>
                </a:lnTo>
                <a:lnTo>
                  <a:pt x="0" y="65149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3070961" y="2547241"/>
            <a:ext cx="2854839" cy="2749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24"/>
              </a:lnSpc>
            </a:pPr>
            <a:r>
              <a:rPr lang="en-US" sz="258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t-EE" sz="2800" dirty="0">
                <a:solidFill>
                  <a:schemeClr val="bg1"/>
                </a:solidFill>
              </a:rPr>
              <a:t>Sotsiaalmeedia-platvormid eelistavad sisu, mis tekitab tugevaid reaktsioone ja mida kiiresti jagatakse.</a:t>
            </a:r>
            <a:endParaRPr lang="en-US" sz="2589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62117" y="4359568"/>
            <a:ext cx="4759534" cy="5109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6"/>
              </a:lnSpc>
            </a:pP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Algoritmid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näitavad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meile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sisu, mis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vastab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meie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huvidele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varasematele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tegevustele.Nn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„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infomullid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„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kajakambrid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loovad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mulje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et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paljud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inimesed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toetavad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sama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76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seisukohta</a:t>
            </a:r>
            <a:r>
              <a:rPr lang="en-US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t-EE" sz="2876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t-EE" sz="3200" dirty="0">
                <a:solidFill>
                  <a:schemeClr val="bg1"/>
                </a:solidFill>
              </a:rPr>
              <a:t>See muudab valeinfo usutavamaks ja soodustab selle edasist levikut.</a:t>
            </a:r>
            <a:endParaRPr lang="en-US" sz="2876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286242" y="6905307"/>
            <a:ext cx="3086100" cy="247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t-EE" sz="3200" dirty="0">
                <a:solidFill>
                  <a:schemeClr val="bg1"/>
                </a:solidFill>
              </a:rPr>
              <a:t>Nii võib eksitav teave väga kiiresti suure publikuni jõuda. 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06543" y="271648"/>
            <a:ext cx="11165243" cy="414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01"/>
              </a:lnSpc>
            </a:pP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Miks </a:t>
            </a:r>
            <a:r>
              <a:rPr lang="en-US" sz="6215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6215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toimib</a:t>
            </a: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  <a:p>
            <a:pPr algn="just">
              <a:lnSpc>
                <a:spcPts val="6904"/>
              </a:lnSpc>
            </a:pPr>
            <a:r>
              <a:rPr lang="et-EE" sz="4931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Peamised põhjused</a:t>
            </a:r>
            <a:r>
              <a:rPr lang="en-US" sz="4931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:</a:t>
            </a:r>
          </a:p>
          <a:p>
            <a:pPr algn="just">
              <a:lnSpc>
                <a:spcPts val="8701"/>
              </a:lnSpc>
            </a:pPr>
            <a:endParaRPr lang="en-US" sz="4931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just">
              <a:lnSpc>
                <a:spcPts val="8701"/>
              </a:lnSpc>
            </a:pPr>
            <a:endParaRPr lang="en-US" sz="4931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226021" y="736931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3" y="0"/>
                </a:lnTo>
                <a:lnTo>
                  <a:pt x="1527463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004432" y="3045637"/>
            <a:ext cx="5021763" cy="2294825"/>
            <a:chOff x="0" y="0"/>
            <a:chExt cx="1322604" cy="6043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22604" cy="604398"/>
            </a:xfrm>
            <a:custGeom>
              <a:avLst/>
              <a:gdLst/>
              <a:ahLst/>
              <a:cxnLst/>
              <a:rect l="l" t="t" r="r" b="b"/>
              <a:pathLst>
                <a:path w="1322604" h="604398">
                  <a:moveTo>
                    <a:pt x="0" y="0"/>
                  </a:moveTo>
                  <a:lnTo>
                    <a:pt x="1322604" y="0"/>
                  </a:lnTo>
                  <a:lnTo>
                    <a:pt x="1322604" y="604398"/>
                  </a:lnTo>
                  <a:lnTo>
                    <a:pt x="0" y="604398"/>
                  </a:lnTo>
                  <a:close/>
                </a:path>
              </a:pathLst>
            </a:custGeom>
            <a:solidFill>
              <a:srgbClr val="E3EC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322604" cy="652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26021" y="3520382"/>
            <a:ext cx="4632340" cy="199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</a:t>
            </a:r>
            <a:r>
              <a:rPr lang="en-US" sz="40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Sotsiaalmeedia</a:t>
            </a:r>
            <a:r>
              <a:rPr lang="en-US" sz="40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toimimispõhimõtted</a:t>
            </a:r>
            <a:endParaRPr lang="en-US" sz="4099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4059"/>
              </a:lnSpc>
            </a:pPr>
            <a:endParaRPr lang="en-US" sz="4099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790832" y="7668491"/>
            <a:ext cx="1589809" cy="1589809"/>
          </a:xfrm>
          <a:custGeom>
            <a:avLst/>
            <a:gdLst/>
            <a:ahLst/>
            <a:cxnLst/>
            <a:rect l="l" t="t" r="r" b="b"/>
            <a:pathLst>
              <a:path w="1589809" h="1589809">
                <a:moveTo>
                  <a:pt x="0" y="0"/>
                </a:moveTo>
                <a:lnTo>
                  <a:pt x="1589809" y="0"/>
                </a:lnTo>
                <a:lnTo>
                  <a:pt x="1589809" y="1589809"/>
                </a:lnTo>
                <a:lnTo>
                  <a:pt x="0" y="15898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989753" y="6013138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3" y="0"/>
                </a:lnTo>
                <a:lnTo>
                  <a:pt x="1527463" y="1527464"/>
                </a:lnTo>
                <a:lnTo>
                  <a:pt x="0" y="15274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04432" y="8015991"/>
            <a:ext cx="1579418" cy="1579418"/>
          </a:xfrm>
          <a:custGeom>
            <a:avLst/>
            <a:gdLst/>
            <a:ahLst/>
            <a:cxnLst/>
            <a:rect l="l" t="t" r="r" b="b"/>
            <a:pathLst>
              <a:path w="1579418" h="1579418">
                <a:moveTo>
                  <a:pt x="0" y="0"/>
                </a:moveTo>
                <a:lnTo>
                  <a:pt x="1579418" y="0"/>
                </a:lnTo>
                <a:lnTo>
                  <a:pt x="1579418" y="1579418"/>
                </a:lnTo>
                <a:lnTo>
                  <a:pt x="0" y="15794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293708" y="2406095"/>
            <a:ext cx="4278306" cy="4278306"/>
          </a:xfrm>
          <a:custGeom>
            <a:avLst/>
            <a:gdLst/>
            <a:ahLst/>
            <a:cxnLst/>
            <a:rect l="l" t="t" r="r" b="b"/>
            <a:pathLst>
              <a:path w="4278306" h="4278306">
                <a:moveTo>
                  <a:pt x="0" y="0"/>
                </a:moveTo>
                <a:lnTo>
                  <a:pt x="4278306" y="0"/>
                </a:lnTo>
                <a:lnTo>
                  <a:pt x="4278306" y="4278306"/>
                </a:lnTo>
                <a:lnTo>
                  <a:pt x="0" y="42783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056532" y="5363288"/>
            <a:ext cx="4914907" cy="4914907"/>
          </a:xfrm>
          <a:custGeom>
            <a:avLst/>
            <a:gdLst/>
            <a:ahLst/>
            <a:cxnLst/>
            <a:rect l="l" t="t" r="r" b="b"/>
            <a:pathLst>
              <a:path w="4914907" h="4914907">
                <a:moveTo>
                  <a:pt x="0" y="0"/>
                </a:moveTo>
                <a:lnTo>
                  <a:pt x="4914907" y="0"/>
                </a:lnTo>
                <a:lnTo>
                  <a:pt x="4914907" y="4914907"/>
                </a:lnTo>
                <a:lnTo>
                  <a:pt x="0" y="49149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894478" y="5985132"/>
            <a:ext cx="3754722" cy="4092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17"/>
              </a:lnSpc>
            </a:pP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Inimesed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kalduvad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uskuma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seda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mida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usuvad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nende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lähedased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inimesed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lang="et-EE" sz="32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4617"/>
              </a:lnSpc>
            </a:pP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pereliikmed,sõbrad,kolleegid,interneti</a:t>
            </a:r>
            <a:r>
              <a:rPr lang="et-EE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-US" sz="32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kogukonnad</a:t>
            </a:r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89811" y="3067772"/>
            <a:ext cx="3172168" cy="3502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-US" sz="32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Seetõttu</a:t>
            </a:r>
            <a:r>
              <a:rPr lang="en-US" sz="32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võib</a:t>
            </a:r>
            <a:r>
              <a:rPr lang="en-US" sz="32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isegi</a:t>
            </a:r>
            <a:r>
              <a:rPr lang="en-US" sz="32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valeinfo</a:t>
            </a:r>
            <a:r>
              <a:rPr lang="en-US" sz="32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saada</a:t>
            </a:r>
            <a:r>
              <a:rPr lang="en-US" sz="32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näilise</a:t>
            </a:r>
            <a:r>
              <a:rPr lang="en-US" sz="32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„</a:t>
            </a:r>
            <a:r>
              <a:rPr lang="en-US" sz="32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kogukondliku</a:t>
            </a:r>
            <a:r>
              <a:rPr lang="en-US" sz="32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usaldusväärsuse</a:t>
            </a:r>
            <a:r>
              <a:rPr lang="en-US" sz="32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06543" y="271648"/>
            <a:ext cx="11165243" cy="434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01"/>
              </a:lnSpc>
            </a:pP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Miks </a:t>
            </a:r>
            <a:r>
              <a:rPr lang="en-US" sz="6215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6215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toimib</a:t>
            </a:r>
            <a:r>
              <a:rPr lang="en-US" sz="6215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  <a:endParaRPr lang="et-EE" sz="6215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just">
              <a:lnSpc>
                <a:spcPts val="8701"/>
              </a:lnSpc>
            </a:pPr>
            <a:r>
              <a:rPr lang="et-EE" sz="4931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Peamised põhjused</a:t>
            </a:r>
            <a:r>
              <a:rPr lang="en-US" sz="4931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:</a:t>
            </a:r>
          </a:p>
          <a:p>
            <a:pPr algn="just">
              <a:lnSpc>
                <a:spcPts val="8701"/>
              </a:lnSpc>
            </a:pPr>
            <a:endParaRPr lang="en-US" sz="4931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just">
              <a:lnSpc>
                <a:spcPts val="8701"/>
              </a:lnSpc>
            </a:pPr>
            <a:endParaRPr lang="en-US" sz="4931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26021" y="736931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3" y="0"/>
                </a:lnTo>
                <a:lnTo>
                  <a:pt x="1527463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59415" y="3596582"/>
            <a:ext cx="6849442" cy="2625448"/>
            <a:chOff x="0" y="0"/>
            <a:chExt cx="1803968" cy="6914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03968" cy="691476"/>
            </a:xfrm>
            <a:custGeom>
              <a:avLst/>
              <a:gdLst/>
              <a:ahLst/>
              <a:cxnLst/>
              <a:rect l="l" t="t" r="r" b="b"/>
              <a:pathLst>
                <a:path w="1803968" h="691476">
                  <a:moveTo>
                    <a:pt x="0" y="0"/>
                  </a:moveTo>
                  <a:lnTo>
                    <a:pt x="1803968" y="0"/>
                  </a:lnTo>
                  <a:lnTo>
                    <a:pt x="1803968" y="691476"/>
                  </a:lnTo>
                  <a:lnTo>
                    <a:pt x="0" y="691476"/>
                  </a:lnTo>
                  <a:close/>
                </a:path>
              </a:pathLst>
            </a:custGeom>
            <a:solidFill>
              <a:srgbClr val="E3EC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03968" cy="739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26021" y="3965866"/>
            <a:ext cx="5544890" cy="244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</a:t>
            </a:r>
            <a:r>
              <a:rPr lang="en-US" sz="47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Sotsiaalne</a:t>
            </a:r>
            <a:r>
              <a:rPr lang="en-US" sz="47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surve</a:t>
            </a:r>
            <a:r>
              <a:rPr lang="en-US" sz="47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4799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kogukonnad</a:t>
            </a:r>
            <a:endParaRPr lang="en-US" sz="4799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5739"/>
              </a:lnSpc>
            </a:pPr>
            <a:endParaRPr lang="en-US" sz="4799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106635" y="6684401"/>
            <a:ext cx="4664275" cy="2815526"/>
          </a:xfrm>
          <a:custGeom>
            <a:avLst/>
            <a:gdLst/>
            <a:ahLst/>
            <a:cxnLst/>
            <a:rect l="l" t="t" r="r" b="b"/>
            <a:pathLst>
              <a:path w="4664275" h="2815526">
                <a:moveTo>
                  <a:pt x="0" y="0"/>
                </a:moveTo>
                <a:lnTo>
                  <a:pt x="4664276" y="0"/>
                </a:lnTo>
                <a:lnTo>
                  <a:pt x="4664276" y="2815526"/>
                </a:lnTo>
                <a:lnTo>
                  <a:pt x="0" y="28155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404397" y="2406095"/>
            <a:ext cx="1567042" cy="2146633"/>
          </a:xfrm>
          <a:custGeom>
            <a:avLst/>
            <a:gdLst/>
            <a:ahLst/>
            <a:cxnLst/>
            <a:rect l="l" t="t" r="r" b="b"/>
            <a:pathLst>
              <a:path w="1567042" h="2146633">
                <a:moveTo>
                  <a:pt x="0" y="0"/>
                </a:moveTo>
                <a:lnTo>
                  <a:pt x="1567042" y="0"/>
                </a:lnTo>
                <a:lnTo>
                  <a:pt x="1567042" y="2146633"/>
                </a:lnTo>
                <a:lnTo>
                  <a:pt x="0" y="21466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702</Words>
  <Application>Microsoft Office PowerPoint</Application>
  <PresentationFormat>Kohandatud</PresentationFormat>
  <Paragraphs>74</Paragraphs>
  <Slides>14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19" baseType="lpstr">
      <vt:lpstr>Source Sans Pro Bold</vt:lpstr>
      <vt:lpstr>Source Sans Pro</vt:lpstr>
      <vt:lpstr>Arial</vt:lpstr>
      <vt:lpstr>Calibri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Disinformation - how it works</dc:title>
  <dc:creator>jurgita jurgita</dc:creator>
  <cp:lastModifiedBy>Margit Düüna</cp:lastModifiedBy>
  <cp:revision>2</cp:revision>
  <dcterms:created xsi:type="dcterms:W3CDTF">2006-08-16T00:00:00Z</dcterms:created>
  <dcterms:modified xsi:type="dcterms:W3CDTF">2026-05-29T18:05:27Z</dcterms:modified>
  <dc:identifier>DAHGW0E2XmQ</dc:identifier>
</cp:coreProperties>
</file>