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  <p:sldId id="277" r:id="rId3"/>
    <p:sldId id="265" r:id="rId4"/>
    <p:sldId id="257" r:id="rId5"/>
    <p:sldId id="263" r:id="rId6"/>
    <p:sldId id="260" r:id="rId7"/>
    <p:sldId id="264" r:id="rId8"/>
    <p:sldId id="258" r:id="rId9"/>
    <p:sldId id="262" r:id="rId10"/>
    <p:sldId id="269" r:id="rId11"/>
    <p:sldId id="267" r:id="rId12"/>
    <p:sldId id="271" r:id="rId13"/>
    <p:sldId id="272" r:id="rId14"/>
    <p:sldId id="270" r:id="rId15"/>
    <p:sldId id="259" r:id="rId16"/>
    <p:sldId id="266" r:id="rId17"/>
    <p:sldId id="273" r:id="rId18"/>
    <p:sldId id="274" r:id="rId19"/>
    <p:sldId id="275" r:id="rId20"/>
    <p:sldId id="276" r:id="rId21"/>
  </p:sldIdLst>
  <p:sldSz cx="12455525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455525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642" y="2404534"/>
            <a:ext cx="7934815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642" y="4050834"/>
            <a:ext cx="7934815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055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976" y="609600"/>
            <a:ext cx="8782481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976" y="4470400"/>
            <a:ext cx="878248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584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465" y="609600"/>
            <a:ext cx="826908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95668" y="3632200"/>
            <a:ext cx="7380679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976" y="4470400"/>
            <a:ext cx="878248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53582" y="790378"/>
            <a:ext cx="62277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85230" y="2886556"/>
            <a:ext cx="62277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9464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976" y="1931988"/>
            <a:ext cx="878248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976" y="4527448"/>
            <a:ext cx="878248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5676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465" y="609600"/>
            <a:ext cx="826908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1973" y="4013200"/>
            <a:ext cx="878248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976" y="4527448"/>
            <a:ext cx="878248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53582" y="790378"/>
            <a:ext cx="62277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85230" y="2886556"/>
            <a:ext cx="62277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6079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623" y="609600"/>
            <a:ext cx="877383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1973" y="4013200"/>
            <a:ext cx="878248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976" y="4527448"/>
            <a:ext cx="878248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150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658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39892" y="609600"/>
            <a:ext cx="1332944" cy="5251451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975" y="609600"/>
            <a:ext cx="7212752" cy="52514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288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704" y="280256"/>
            <a:ext cx="1051640" cy="7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5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976" y="2700868"/>
            <a:ext cx="878248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976" y="4527448"/>
            <a:ext cx="878248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8082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975" y="2160589"/>
            <a:ext cx="4274471" cy="388077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9988" y="2160590"/>
            <a:ext cx="4274470" cy="388077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52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352" y="2160983"/>
            <a:ext cx="427609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0352" y="2737246"/>
            <a:ext cx="4276093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98366" y="2160983"/>
            <a:ext cx="42760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98368" y="2737246"/>
            <a:ext cx="4276087" cy="330411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525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974" y="609600"/>
            <a:ext cx="8782481" cy="13208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6734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14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974" y="1498604"/>
            <a:ext cx="393784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3357" y="514925"/>
            <a:ext cx="4611099" cy="5526437"/>
          </a:xfrm>
        </p:spPr>
        <p:txBody>
          <a:bodyPr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974" y="2777069"/>
            <a:ext cx="393784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13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975" y="4800600"/>
            <a:ext cx="878248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974" y="609600"/>
            <a:ext cx="878248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975" y="5367338"/>
            <a:ext cx="878248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1632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455525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974" y="609600"/>
            <a:ext cx="878248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974" y="2160590"/>
            <a:ext cx="878248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60870" y="6041363"/>
            <a:ext cx="93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4F76A-7987-47A6-9202-D265AA04DE08}" type="datetimeFigureOut">
              <a:rPr lang="de-DE" smtClean="0"/>
              <a:t>02.06.2016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1974" y="6041363"/>
            <a:ext cx="64337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6347" y="6041363"/>
            <a:ext cx="698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B84725-FAC2-4547-9185-F10F989A08B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215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Career Orientation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schools</a:t>
            </a:r>
            <a:r>
              <a:rPr lang="de-DE" dirty="0" smtClean="0"/>
              <a:t> in </a:t>
            </a:r>
            <a:r>
              <a:rPr lang="de-DE" dirty="0" err="1" smtClean="0"/>
              <a:t>comparison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157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Cooperation</a:t>
            </a:r>
            <a:r>
              <a:rPr lang="de-DE" sz="2800" dirty="0">
                <a:latin typeface="+mn-lt"/>
              </a:rPr>
              <a:t> - Germany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r>
              <a:rPr lang="de-DE" sz="2000" dirty="0"/>
              <a:t>Martin Luther University Halle-Wittenberg </a:t>
            </a:r>
          </a:p>
          <a:p>
            <a:r>
              <a:rPr lang="de-DE" sz="2000" dirty="0"/>
              <a:t>Prime-Gymnasium of MLU Halle-Wittenberg </a:t>
            </a:r>
          </a:p>
          <a:p>
            <a:r>
              <a:rPr lang="de-DE" sz="2000" dirty="0"/>
              <a:t>Burg </a:t>
            </a:r>
            <a:r>
              <a:rPr lang="de-DE" sz="2000" dirty="0" err="1"/>
              <a:t>Giebichenstein</a:t>
            </a:r>
            <a:r>
              <a:rPr lang="de-DE" sz="2000" dirty="0"/>
              <a:t> College of Art Halle</a:t>
            </a:r>
          </a:p>
          <a:p>
            <a:r>
              <a:rPr lang="de-DE" sz="2000" dirty="0" err="1"/>
              <a:t>Employment</a:t>
            </a:r>
            <a:r>
              <a:rPr lang="de-DE" sz="2000" dirty="0"/>
              <a:t> Agency Halle</a:t>
            </a:r>
          </a:p>
          <a:p>
            <a:r>
              <a:rPr lang="de-DE" sz="2000" dirty="0"/>
              <a:t>Institute of Talent Development – </a:t>
            </a:r>
            <a:r>
              <a:rPr lang="de-DE" sz="2000" dirty="0" err="1"/>
              <a:t>vocatium</a:t>
            </a:r>
            <a:r>
              <a:rPr lang="de-DE" sz="2000" dirty="0"/>
              <a:t> Mitteldeutschland</a:t>
            </a:r>
          </a:p>
          <a:p>
            <a:r>
              <a:rPr lang="de-DE" sz="2000" dirty="0" err="1"/>
              <a:t>Various</a:t>
            </a:r>
            <a:r>
              <a:rPr lang="de-DE" sz="2000" dirty="0"/>
              <a:t> </a:t>
            </a:r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companies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13916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Cooperation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Greece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companies</a:t>
            </a:r>
            <a:endParaRPr lang="de-DE" sz="2000" dirty="0"/>
          </a:p>
          <a:p>
            <a:pPr lvl="0"/>
            <a:r>
              <a:rPr lang="en-GB" sz="2000" dirty="0"/>
              <a:t>Historical Archives of the National Bank of Greece</a:t>
            </a:r>
            <a:endParaRPr lang="de-DE" sz="2000" dirty="0"/>
          </a:p>
          <a:p>
            <a:pPr lvl="0"/>
            <a:r>
              <a:rPr lang="en-GB" sz="2000" dirty="0"/>
              <a:t>CERN – European Organisation of Nuclear Research</a:t>
            </a:r>
            <a:endParaRPr lang="de-DE" sz="2000" dirty="0"/>
          </a:p>
          <a:p>
            <a:pPr lvl="0"/>
            <a:r>
              <a:rPr lang="de-DE" sz="2000" dirty="0"/>
              <a:t>14th Lyzeum Athen</a:t>
            </a:r>
          </a:p>
        </p:txBody>
      </p:sp>
    </p:spTree>
    <p:extLst>
      <p:ext uri="{BB962C8B-B14F-4D97-AF65-F5344CB8AC3E}">
        <p14:creationId xmlns:p14="http://schemas.microsoft.com/office/powerpoint/2010/main" val="426730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Cooperation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Ireland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companies</a:t>
            </a:r>
            <a:r>
              <a:rPr lang="de-DE" sz="2000" dirty="0"/>
              <a:t> (Ebay, Facebook, Google, IBM, Microsoft)</a:t>
            </a:r>
          </a:p>
          <a:p>
            <a:pPr lvl="0"/>
            <a:r>
              <a:rPr lang="de-DE" sz="2000" dirty="0" err="1"/>
              <a:t>Universities</a:t>
            </a:r>
            <a:endParaRPr lang="de-DE" sz="2000" dirty="0"/>
          </a:p>
          <a:p>
            <a:pPr lvl="0"/>
            <a:r>
              <a:rPr lang="de-DE" sz="2000" dirty="0"/>
              <a:t>Links </a:t>
            </a:r>
            <a:r>
              <a:rPr lang="de-DE" sz="2000" dirty="0" err="1"/>
              <a:t>with</a:t>
            </a:r>
            <a:r>
              <a:rPr lang="de-DE" sz="2000" dirty="0"/>
              <a:t> the </a:t>
            </a:r>
            <a:r>
              <a:rPr lang="de-DE" sz="2000" dirty="0" err="1"/>
              <a:t>community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13363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Cooperation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Italy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companies</a:t>
            </a:r>
            <a:endParaRPr lang="de-DE" sz="2000" dirty="0"/>
          </a:p>
          <a:p>
            <a:pPr lvl="0"/>
            <a:r>
              <a:rPr lang="de-DE" sz="2000" dirty="0" err="1"/>
              <a:t>Universities</a:t>
            </a:r>
            <a:r>
              <a:rPr lang="de-DE" sz="2000" dirty="0"/>
              <a:t> of </a:t>
            </a:r>
            <a:r>
              <a:rPr lang="de-DE" sz="2000" dirty="0" err="1" smtClean="0"/>
              <a:t>Tuscany</a:t>
            </a:r>
            <a:r>
              <a:rPr lang="de-DE" sz="2000" dirty="0" smtClean="0"/>
              <a:t> </a:t>
            </a:r>
            <a:r>
              <a:rPr lang="de-DE" sz="2000" dirty="0"/>
              <a:t>(Pisa, Florence, Siena) </a:t>
            </a:r>
            <a:r>
              <a:rPr lang="de-DE" sz="2000" dirty="0" err="1"/>
              <a:t>and</a:t>
            </a:r>
            <a:r>
              <a:rPr lang="de-DE" sz="2000" dirty="0"/>
              <a:t> private </a:t>
            </a:r>
            <a:r>
              <a:rPr lang="de-DE" sz="2000" dirty="0" err="1"/>
              <a:t>universities</a:t>
            </a:r>
            <a:endParaRPr lang="de-DE" sz="2000" dirty="0"/>
          </a:p>
          <a:p>
            <a:pPr lvl="0"/>
            <a:r>
              <a:rPr lang="de-DE" sz="2000" dirty="0" err="1"/>
              <a:t>Employment</a:t>
            </a:r>
            <a:r>
              <a:rPr lang="de-DE" sz="2000" dirty="0"/>
              <a:t> </a:t>
            </a:r>
            <a:r>
              <a:rPr lang="de-DE" sz="2000" dirty="0" err="1"/>
              <a:t>agency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26457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Cooperation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Poland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regional </a:t>
            </a:r>
            <a:r>
              <a:rPr lang="de-DE" sz="2000" dirty="0" err="1"/>
              <a:t>companies</a:t>
            </a:r>
            <a:endParaRPr lang="de-DE" sz="2000" dirty="0"/>
          </a:p>
          <a:p>
            <a:pPr lvl="0"/>
            <a:r>
              <a:rPr lang="de-DE" sz="2000" dirty="0"/>
              <a:t>Psychological-</a:t>
            </a:r>
            <a:r>
              <a:rPr lang="de-DE" sz="2000" dirty="0" err="1"/>
              <a:t>Paedagogical</a:t>
            </a:r>
            <a:r>
              <a:rPr lang="de-DE" sz="2000" dirty="0"/>
              <a:t> </a:t>
            </a:r>
            <a:r>
              <a:rPr lang="de-DE" sz="2000" dirty="0" err="1"/>
              <a:t>Centre</a:t>
            </a:r>
            <a:r>
              <a:rPr lang="de-DE" sz="2000" dirty="0"/>
              <a:t> in </a:t>
            </a:r>
            <a:r>
              <a:rPr lang="de-DE" sz="2000" dirty="0" err="1"/>
              <a:t>Ełk</a:t>
            </a:r>
            <a:endParaRPr lang="de-DE" sz="2000" dirty="0"/>
          </a:p>
          <a:p>
            <a:pPr lvl="0"/>
            <a:r>
              <a:rPr lang="en-GB" sz="2000" dirty="0"/>
              <a:t>Science and Technology Centre in </a:t>
            </a:r>
            <a:r>
              <a:rPr lang="en-GB" sz="2000" dirty="0" err="1"/>
              <a:t>Ełk</a:t>
            </a:r>
            <a:endParaRPr lang="de-DE" sz="2000" dirty="0"/>
          </a:p>
          <a:p>
            <a:pPr lvl="0"/>
            <a:r>
              <a:rPr lang="de-DE" sz="2000" dirty="0"/>
              <a:t>University of </a:t>
            </a:r>
            <a:r>
              <a:rPr lang="de-DE" sz="2000" dirty="0" err="1"/>
              <a:t>Finance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Management</a:t>
            </a:r>
          </a:p>
          <a:p>
            <a:pPr lvl="0"/>
            <a:r>
              <a:rPr lang="de-DE" sz="2000" dirty="0" err="1"/>
              <a:t>Employment</a:t>
            </a:r>
            <a:r>
              <a:rPr lang="de-DE" sz="2000" dirty="0"/>
              <a:t> Agency in </a:t>
            </a:r>
            <a:r>
              <a:rPr lang="de-DE" sz="2000" dirty="0" err="1"/>
              <a:t>Ełk</a:t>
            </a:r>
            <a:endParaRPr lang="de-DE" sz="2000" dirty="0"/>
          </a:p>
          <a:p>
            <a:pPr lvl="0"/>
            <a:r>
              <a:rPr lang="de-DE" sz="2000" dirty="0"/>
              <a:t>Youth Career Center</a:t>
            </a:r>
          </a:p>
        </p:txBody>
      </p:sp>
    </p:spTree>
    <p:extLst>
      <p:ext uri="{BB962C8B-B14F-4D97-AF65-F5344CB8AC3E}">
        <p14:creationId xmlns:p14="http://schemas.microsoft.com/office/powerpoint/2010/main" val="69404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Planned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Finland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en-US" sz="2000" dirty="0"/>
              <a:t>Introduction of an electronic working life- passport</a:t>
            </a:r>
            <a:r>
              <a:rPr lang="fi-FI" sz="2000" dirty="0"/>
              <a:t> </a:t>
            </a:r>
            <a:endParaRPr lang="de-DE" sz="2000" dirty="0"/>
          </a:p>
          <a:p>
            <a:pPr lvl="0"/>
            <a:r>
              <a:rPr lang="en-US" sz="2000" dirty="0"/>
              <a:t>Nation-wide program of Young Entrepreneurs - 24 –hour camp dealing with entrepreneurship</a:t>
            </a:r>
            <a:endParaRPr lang="de-DE" sz="2000" dirty="0"/>
          </a:p>
          <a:p>
            <a:pPr lvl="0"/>
            <a:r>
              <a:rPr lang="en-US" sz="2000" dirty="0"/>
              <a:t>Working life-fair at school</a:t>
            </a:r>
            <a:endParaRPr lang="de-DE" sz="2000" dirty="0"/>
          </a:p>
          <a:p>
            <a:pPr lvl="0"/>
            <a:r>
              <a:rPr lang="en-US" sz="2000" dirty="0"/>
              <a:t>Job shadowing-day for 2</a:t>
            </a:r>
            <a:r>
              <a:rPr lang="en-US" sz="2000" baseline="30000" dirty="0"/>
              <a:t>nd</a:t>
            </a:r>
            <a:r>
              <a:rPr lang="en-US" sz="2000" dirty="0"/>
              <a:t> grade students</a:t>
            </a:r>
            <a:r>
              <a:rPr lang="fi-FI" sz="2000" dirty="0"/>
              <a:t> </a:t>
            </a:r>
            <a:endParaRPr lang="de-DE" sz="2000" dirty="0"/>
          </a:p>
          <a:p>
            <a:pPr lvl="0"/>
            <a:r>
              <a:rPr lang="en-US" sz="2000" dirty="0"/>
              <a:t>Special working life- day for 1</a:t>
            </a:r>
            <a:r>
              <a:rPr lang="en-US" sz="2000" baseline="30000" dirty="0"/>
              <a:t>st</a:t>
            </a:r>
            <a:r>
              <a:rPr lang="en-US" sz="2000" dirty="0"/>
              <a:t> grade students</a:t>
            </a:r>
            <a:endParaRPr lang="de-DE" sz="2000" dirty="0"/>
          </a:p>
          <a:p>
            <a:pPr lvl="0"/>
            <a:r>
              <a:rPr lang="en-US" sz="2000" dirty="0"/>
              <a:t>Support in creation of </a:t>
            </a:r>
            <a:r>
              <a:rPr lang="en-GB" sz="2000" dirty="0"/>
              <a:t>application papers and preparation for </a:t>
            </a:r>
            <a:r>
              <a:rPr lang="en-US" sz="2000" dirty="0"/>
              <a:t>interview</a:t>
            </a: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62620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Planned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Germany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r>
              <a:rPr lang="de-DE" sz="2000" dirty="0" err="1"/>
              <a:t>Application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C</a:t>
            </a:r>
            <a:r>
              <a:rPr lang="de-DE" sz="2000" dirty="0" smtClean="0"/>
              <a:t>areer </a:t>
            </a:r>
            <a:r>
              <a:rPr lang="de-DE" sz="2000" dirty="0"/>
              <a:t>C</a:t>
            </a:r>
            <a:r>
              <a:rPr lang="de-DE" sz="2000" dirty="0" smtClean="0"/>
              <a:t>hoice </a:t>
            </a:r>
            <a:r>
              <a:rPr lang="de-DE" sz="2000" dirty="0" err="1"/>
              <a:t>C</a:t>
            </a:r>
            <a:r>
              <a:rPr lang="de-DE" sz="2000" dirty="0" err="1" smtClean="0"/>
              <a:t>ertificate</a:t>
            </a:r>
            <a:r>
              <a:rPr lang="de-DE" sz="2000" dirty="0" smtClean="0"/>
              <a:t> </a:t>
            </a:r>
            <a:r>
              <a:rPr lang="de-DE" sz="2000" dirty="0"/>
              <a:t>of </a:t>
            </a:r>
            <a:r>
              <a:rPr lang="de-DE" sz="2000" dirty="0" err="1"/>
              <a:t>Saxony</a:t>
            </a:r>
            <a:r>
              <a:rPr lang="de-DE" sz="2000" dirty="0"/>
              <a:t>-Anhalt</a:t>
            </a:r>
          </a:p>
          <a:p>
            <a:r>
              <a:rPr lang="de-DE" sz="2000" dirty="0" err="1"/>
              <a:t>Introduction</a:t>
            </a:r>
            <a:r>
              <a:rPr lang="de-DE" sz="2000" dirty="0"/>
              <a:t> of a </a:t>
            </a:r>
            <a:r>
              <a:rPr lang="de-DE" sz="2000" dirty="0" err="1"/>
              <a:t>career</a:t>
            </a:r>
            <a:r>
              <a:rPr lang="de-DE" sz="2000" dirty="0"/>
              <a:t> </a:t>
            </a:r>
            <a:r>
              <a:rPr lang="de-DE" sz="2000" dirty="0" err="1"/>
              <a:t>choice</a:t>
            </a:r>
            <a:r>
              <a:rPr lang="de-DE" sz="2000" dirty="0"/>
              <a:t> </a:t>
            </a:r>
            <a:r>
              <a:rPr lang="de-DE" sz="2000" dirty="0" err="1"/>
              <a:t>portfolio</a:t>
            </a:r>
            <a:endParaRPr lang="de-DE" sz="2000" dirty="0"/>
          </a:p>
          <a:p>
            <a:r>
              <a:rPr lang="de-DE" sz="2000" dirty="0" err="1"/>
              <a:t>Past</a:t>
            </a:r>
            <a:r>
              <a:rPr lang="de-DE" sz="2000" dirty="0"/>
              <a:t> </a:t>
            </a:r>
            <a:r>
              <a:rPr lang="de-DE" sz="2000" dirty="0" err="1"/>
              <a:t>students</a:t>
            </a:r>
            <a:r>
              <a:rPr lang="de-DE" sz="2000" dirty="0"/>
              <a:t>‘ </a:t>
            </a:r>
            <a:r>
              <a:rPr lang="de-DE" sz="2000" dirty="0" err="1"/>
              <a:t>visits</a:t>
            </a:r>
            <a:endParaRPr lang="de-DE" sz="2000" dirty="0"/>
          </a:p>
          <a:p>
            <a:r>
              <a:rPr lang="de-DE" sz="2000" dirty="0" err="1"/>
              <a:t>Introduction</a:t>
            </a:r>
            <a:r>
              <a:rPr lang="de-DE" sz="2000" dirty="0"/>
              <a:t> of </a:t>
            </a:r>
            <a:r>
              <a:rPr lang="de-DE" sz="2000" dirty="0" err="1"/>
              <a:t>career</a:t>
            </a:r>
            <a:r>
              <a:rPr lang="de-DE" sz="2000" dirty="0"/>
              <a:t> </a:t>
            </a:r>
            <a:r>
              <a:rPr lang="de-DE" sz="2000" dirty="0" err="1"/>
              <a:t>orientation</a:t>
            </a:r>
            <a:r>
              <a:rPr lang="de-DE" sz="2000" dirty="0"/>
              <a:t> </a:t>
            </a:r>
            <a:r>
              <a:rPr lang="de-DE" sz="2000" dirty="0" err="1"/>
              <a:t>passport</a:t>
            </a:r>
            <a:endParaRPr lang="de-DE" sz="2000" dirty="0"/>
          </a:p>
          <a:p>
            <a:r>
              <a:rPr lang="de-DE" sz="2000" dirty="0"/>
              <a:t>Interview </a:t>
            </a:r>
            <a:r>
              <a:rPr lang="de-DE" sz="2000" dirty="0" err="1"/>
              <a:t>training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27732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Planned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Greece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en-GB" sz="2000" dirty="0"/>
              <a:t>Visits to companies (Coca Cola)</a:t>
            </a:r>
            <a:endParaRPr lang="de-DE" sz="2000" dirty="0"/>
          </a:p>
          <a:p>
            <a:pPr lvl="0"/>
            <a:r>
              <a:rPr lang="en-GB" sz="2000" dirty="0"/>
              <a:t>Visit to university and technical college</a:t>
            </a:r>
            <a:endParaRPr lang="de-DE" sz="2000" dirty="0"/>
          </a:p>
          <a:p>
            <a:pPr lvl="0"/>
            <a:r>
              <a:rPr lang="en-GB" sz="2000" dirty="0"/>
              <a:t>Visit to library  </a:t>
            </a:r>
            <a:endParaRPr lang="de-DE" sz="2000" dirty="0"/>
          </a:p>
          <a:p>
            <a:pPr lvl="0"/>
            <a:r>
              <a:rPr lang="de-DE" sz="2000" dirty="0" err="1"/>
              <a:t>Visit</a:t>
            </a:r>
            <a:r>
              <a:rPr lang="de-DE" sz="2000" dirty="0"/>
              <a:t> to Science Festival</a:t>
            </a:r>
          </a:p>
        </p:txBody>
      </p:sp>
    </p:spTree>
    <p:extLst>
      <p:ext uri="{BB962C8B-B14F-4D97-AF65-F5344CB8AC3E}">
        <p14:creationId xmlns:p14="http://schemas.microsoft.com/office/powerpoint/2010/main" val="15358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Planned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Ireland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de-DE" sz="2000" dirty="0"/>
              <a:t>Academic </a:t>
            </a:r>
            <a:r>
              <a:rPr lang="de-DE" sz="2000" dirty="0" err="1"/>
              <a:t>reviews</a:t>
            </a:r>
            <a:endParaRPr lang="de-DE" sz="2000" dirty="0"/>
          </a:p>
          <a:p>
            <a:pPr lvl="0"/>
            <a:r>
              <a:rPr lang="de-DE" sz="2000" dirty="0"/>
              <a:t>College </a:t>
            </a:r>
            <a:r>
              <a:rPr lang="de-DE" sz="2000" dirty="0" err="1"/>
              <a:t>experience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71512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Planned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Italy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de-DE" sz="2000" dirty="0"/>
              <a:t>Alternation </a:t>
            </a:r>
            <a:r>
              <a:rPr lang="de-DE" sz="2000" dirty="0" err="1"/>
              <a:t>school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/>
              <a:t>work</a:t>
            </a:r>
            <a:endParaRPr lang="de-DE" sz="2000" dirty="0"/>
          </a:p>
          <a:p>
            <a:pPr lvl="0"/>
            <a:r>
              <a:rPr lang="de-DE" sz="2000" dirty="0" err="1" smtClean="0"/>
              <a:t>Government</a:t>
            </a:r>
            <a:r>
              <a:rPr lang="de-DE" sz="2000" dirty="0" smtClean="0"/>
              <a:t> </a:t>
            </a:r>
            <a:r>
              <a:rPr lang="de-DE" sz="2000" dirty="0" err="1" smtClean="0"/>
              <a:t>project</a:t>
            </a:r>
            <a:r>
              <a:rPr lang="de-DE" sz="2000" dirty="0" smtClean="0"/>
              <a:t> “Formation </a:t>
            </a:r>
            <a:r>
              <a:rPr lang="de-DE" sz="2000" dirty="0" err="1" smtClean="0"/>
              <a:t>and</a:t>
            </a:r>
            <a:r>
              <a:rPr lang="de-DE" sz="2000" dirty="0" smtClean="0"/>
              <a:t> Innovation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occupation</a:t>
            </a:r>
            <a:r>
              <a:rPr lang="de-DE" sz="2000" dirty="0" smtClean="0"/>
              <a:t>“ (</a:t>
            </a:r>
            <a:r>
              <a:rPr lang="de-DE" sz="2000" dirty="0" err="1" smtClean="0"/>
              <a:t>FixO</a:t>
            </a:r>
            <a:r>
              <a:rPr lang="de-DE" sz="2000" dirty="0" smtClean="0"/>
              <a:t>)</a:t>
            </a:r>
            <a:endParaRPr lang="de-DE" sz="2000" dirty="0"/>
          </a:p>
          <a:p>
            <a:pPr lvl="0"/>
            <a:r>
              <a:rPr lang="en-GB" sz="2000" dirty="0" smtClean="0"/>
              <a:t>Work </a:t>
            </a:r>
            <a:r>
              <a:rPr lang="en-GB" sz="2000" dirty="0"/>
              <a:t>simulation </a:t>
            </a:r>
            <a:endParaRPr lang="de-DE" sz="2000" dirty="0"/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57556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 smtClean="0">
                <a:latin typeface="+mn-lt"/>
              </a:rPr>
              <a:t>Our</a:t>
            </a:r>
            <a:r>
              <a:rPr lang="de-DE" sz="2800" dirty="0" smtClean="0">
                <a:latin typeface="+mn-lt"/>
              </a:rPr>
              <a:t> </a:t>
            </a:r>
            <a:r>
              <a:rPr lang="de-DE" sz="2800" dirty="0" err="1" smtClean="0">
                <a:latin typeface="+mn-lt"/>
              </a:rPr>
              <a:t>schools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endParaRPr lang="de-DE" sz="2000" dirty="0" smtClean="0">
              <a:solidFill>
                <a:schemeClr val="tx1"/>
              </a:solidFill>
            </a:endParaRPr>
          </a:p>
          <a:p>
            <a:pPr>
              <a:lnSpc>
                <a:spcPts val="3000"/>
              </a:lnSpc>
            </a:pPr>
            <a:r>
              <a:rPr lang="de-DE" sz="2000" b="1" dirty="0" err="1" smtClean="0">
                <a:solidFill>
                  <a:schemeClr val="tx1"/>
                </a:solidFill>
              </a:rPr>
              <a:t>Finland</a:t>
            </a:r>
            <a:r>
              <a:rPr lang="de-DE" sz="2000" dirty="0" smtClean="0">
                <a:solidFill>
                  <a:schemeClr val="tx1"/>
                </a:solidFill>
              </a:rPr>
              <a:t>:			</a:t>
            </a:r>
            <a:r>
              <a:rPr lang="de-DE" sz="2000" dirty="0" err="1" smtClean="0"/>
              <a:t>Iisalmen</a:t>
            </a:r>
            <a:r>
              <a:rPr lang="de-DE" sz="2000" dirty="0" smtClean="0"/>
              <a:t> </a:t>
            </a:r>
            <a:r>
              <a:rPr lang="de-DE" sz="2000" dirty="0" err="1"/>
              <a:t>lyseo</a:t>
            </a:r>
            <a:r>
              <a:rPr lang="de-DE" sz="2000" dirty="0"/>
              <a:t> ja </a:t>
            </a:r>
            <a:r>
              <a:rPr lang="de-DE" sz="2000" dirty="0" err="1" smtClean="0"/>
              <a:t>aikuislukio</a:t>
            </a:r>
            <a:r>
              <a:rPr lang="de-DE" sz="2000" dirty="0" smtClean="0"/>
              <a:t>, </a:t>
            </a:r>
            <a:r>
              <a:rPr lang="de-DE" sz="2000" dirty="0" err="1" smtClean="0"/>
              <a:t>Iisalmen</a:t>
            </a:r>
            <a:endParaRPr lang="de-DE" sz="2000" dirty="0" smtClean="0"/>
          </a:p>
          <a:p>
            <a:pPr>
              <a:lnSpc>
                <a:spcPts val="3000"/>
              </a:lnSpc>
            </a:pPr>
            <a:r>
              <a:rPr lang="de-DE" sz="2000" b="1" dirty="0" smtClean="0">
                <a:solidFill>
                  <a:schemeClr val="tx1"/>
                </a:solidFill>
              </a:rPr>
              <a:t>Germany</a:t>
            </a:r>
            <a:r>
              <a:rPr lang="de-DE" sz="2000" dirty="0" smtClean="0">
                <a:solidFill>
                  <a:schemeClr val="tx1"/>
                </a:solidFill>
              </a:rPr>
              <a:t>: 		</a:t>
            </a:r>
            <a:r>
              <a:rPr lang="de-DE" sz="2000" dirty="0" err="1" smtClean="0">
                <a:solidFill>
                  <a:schemeClr val="bg2">
                    <a:lumMod val="25000"/>
                  </a:schemeClr>
                </a:solidFill>
              </a:rPr>
              <a:t>Giebichenstein</a:t>
            </a:r>
            <a:r>
              <a:rPr lang="de-DE" sz="2000" dirty="0" smtClean="0">
                <a:solidFill>
                  <a:schemeClr val="bg2">
                    <a:lumMod val="25000"/>
                  </a:schemeClr>
                </a:solidFill>
              </a:rPr>
              <a:t>-Gymnasium “Thomas </a:t>
            </a:r>
            <a:r>
              <a:rPr lang="de-DE" sz="2000" dirty="0" err="1" smtClean="0">
                <a:solidFill>
                  <a:schemeClr val="bg2">
                    <a:lumMod val="25000"/>
                  </a:schemeClr>
                </a:solidFill>
              </a:rPr>
              <a:t>Müntzer</a:t>
            </a:r>
            <a:r>
              <a:rPr lang="de-DE" sz="2000" dirty="0" smtClean="0">
                <a:solidFill>
                  <a:schemeClr val="bg2">
                    <a:lumMod val="25000"/>
                  </a:schemeClr>
                </a:solidFill>
              </a:rPr>
              <a:t>“, Halle</a:t>
            </a:r>
          </a:p>
          <a:p>
            <a:pPr>
              <a:lnSpc>
                <a:spcPts val="3000"/>
              </a:lnSpc>
            </a:pPr>
            <a:r>
              <a:rPr lang="de-DE" sz="2000" b="1" dirty="0" err="1" smtClean="0">
                <a:solidFill>
                  <a:schemeClr val="tx1"/>
                </a:solidFill>
              </a:rPr>
              <a:t>Greece</a:t>
            </a:r>
            <a:r>
              <a:rPr lang="de-DE" sz="2000" dirty="0" smtClean="0">
                <a:solidFill>
                  <a:schemeClr val="tx1"/>
                </a:solidFill>
              </a:rPr>
              <a:t>:			</a:t>
            </a:r>
            <a:r>
              <a:rPr lang="de-DE" sz="2000" dirty="0" smtClean="0">
                <a:solidFill>
                  <a:schemeClr val="bg2">
                    <a:lumMod val="25000"/>
                  </a:schemeClr>
                </a:solidFill>
              </a:rPr>
              <a:t>14th Gymnasium, Athens</a:t>
            </a:r>
          </a:p>
          <a:p>
            <a:pPr>
              <a:lnSpc>
                <a:spcPts val="3000"/>
              </a:lnSpc>
            </a:pPr>
            <a:r>
              <a:rPr lang="de-DE" sz="2000" b="1" dirty="0" err="1" smtClean="0">
                <a:solidFill>
                  <a:schemeClr val="tx1"/>
                </a:solidFill>
              </a:rPr>
              <a:t>Ireland</a:t>
            </a:r>
            <a:r>
              <a:rPr lang="de-DE" sz="2000" dirty="0" smtClean="0">
                <a:solidFill>
                  <a:schemeClr val="tx1"/>
                </a:solidFill>
              </a:rPr>
              <a:t>:			</a:t>
            </a:r>
            <a:r>
              <a:rPr lang="de-DE" sz="2000" dirty="0" err="1"/>
              <a:t>Coláiste</a:t>
            </a:r>
            <a:r>
              <a:rPr lang="de-DE" sz="2000" dirty="0"/>
              <a:t> </a:t>
            </a:r>
            <a:r>
              <a:rPr lang="de-DE" sz="2000" dirty="0" err="1"/>
              <a:t>Pobail</a:t>
            </a:r>
            <a:r>
              <a:rPr lang="de-DE" sz="2000" dirty="0"/>
              <a:t> </a:t>
            </a:r>
            <a:r>
              <a:rPr lang="de-DE" sz="2000" dirty="0" err="1"/>
              <a:t>Setanta</a:t>
            </a:r>
            <a:r>
              <a:rPr lang="de-DE" sz="2000" dirty="0" smtClean="0">
                <a:solidFill>
                  <a:schemeClr val="tx1"/>
                </a:solidFill>
              </a:rPr>
              <a:t>, </a:t>
            </a:r>
            <a:r>
              <a:rPr lang="de-DE" sz="2000" dirty="0" smtClean="0">
                <a:solidFill>
                  <a:schemeClr val="bg2">
                    <a:lumMod val="25000"/>
                  </a:schemeClr>
                </a:solidFill>
              </a:rPr>
              <a:t>Dublin</a:t>
            </a:r>
          </a:p>
          <a:p>
            <a:pPr>
              <a:lnSpc>
                <a:spcPts val="3000"/>
              </a:lnSpc>
            </a:pPr>
            <a:r>
              <a:rPr lang="de-DE" sz="2000" b="1" dirty="0" err="1" smtClean="0">
                <a:solidFill>
                  <a:schemeClr val="tx1"/>
                </a:solidFill>
              </a:rPr>
              <a:t>Italy</a:t>
            </a:r>
            <a:r>
              <a:rPr lang="de-DE" sz="2000" dirty="0" smtClean="0">
                <a:solidFill>
                  <a:schemeClr val="tx1"/>
                </a:solidFill>
              </a:rPr>
              <a:t>:			</a:t>
            </a:r>
            <a:r>
              <a:rPr lang="it-IT" sz="2000" dirty="0" err="1"/>
              <a:t>Instituto</a:t>
            </a:r>
            <a:r>
              <a:rPr lang="it-IT" sz="2000" dirty="0"/>
              <a:t> superiore di istruzione I.P.S.S.A.R</a:t>
            </a:r>
            <a:r>
              <a:rPr lang="it-IT" sz="2000" dirty="0" smtClean="0"/>
              <a:t>., Barga</a:t>
            </a:r>
            <a:endParaRPr lang="de-DE" sz="2000" dirty="0" smtClean="0">
              <a:solidFill>
                <a:schemeClr val="tx1"/>
              </a:solidFill>
            </a:endParaRPr>
          </a:p>
          <a:p>
            <a:pPr>
              <a:lnSpc>
                <a:spcPts val="3000"/>
              </a:lnSpc>
            </a:pPr>
            <a:r>
              <a:rPr lang="de-DE" sz="2000" b="1" dirty="0" err="1" smtClean="0">
                <a:solidFill>
                  <a:schemeClr val="tx1"/>
                </a:solidFill>
              </a:rPr>
              <a:t>Poland</a:t>
            </a:r>
            <a:r>
              <a:rPr lang="de-DE" sz="2000" dirty="0" smtClean="0">
                <a:solidFill>
                  <a:schemeClr val="tx1"/>
                </a:solidFill>
              </a:rPr>
              <a:t>:			</a:t>
            </a:r>
            <a:r>
              <a:rPr lang="de-DE" sz="2000" dirty="0" err="1">
                <a:solidFill>
                  <a:schemeClr val="bg2">
                    <a:lumMod val="25000"/>
                  </a:schemeClr>
                </a:solidFill>
              </a:rPr>
              <a:t>Zespół</a:t>
            </a:r>
            <a:r>
              <a:rPr lang="de-DE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000" dirty="0" err="1">
                <a:solidFill>
                  <a:schemeClr val="bg2">
                    <a:lumMod val="25000"/>
                  </a:schemeClr>
                </a:solidFill>
              </a:rPr>
              <a:t>Szkół</a:t>
            </a:r>
            <a:r>
              <a:rPr lang="de-DE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000" dirty="0" err="1">
                <a:solidFill>
                  <a:schemeClr val="bg2">
                    <a:lumMod val="25000"/>
                  </a:schemeClr>
                </a:solidFill>
              </a:rPr>
              <a:t>nr</a:t>
            </a:r>
            <a:r>
              <a:rPr lang="de-DE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de-DE" sz="2000" dirty="0" smtClean="0">
                <a:solidFill>
                  <a:schemeClr val="bg2">
                    <a:lumMod val="25000"/>
                  </a:schemeClr>
                </a:solidFill>
              </a:rPr>
              <a:t>5, </a:t>
            </a:r>
            <a:r>
              <a:rPr lang="de-DE" sz="2000" dirty="0" err="1" smtClean="0">
                <a:solidFill>
                  <a:schemeClr val="bg2">
                    <a:lumMod val="25000"/>
                  </a:schemeClr>
                </a:solidFill>
              </a:rPr>
              <a:t>Ełk</a:t>
            </a:r>
            <a:endParaRPr lang="de-DE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de-D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Planned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Poland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en-GB" sz="2000" dirty="0"/>
              <a:t>Job fair at the College of Finances and Management</a:t>
            </a:r>
            <a:endParaRPr lang="de-DE" sz="2000" dirty="0"/>
          </a:p>
          <a:p>
            <a:pPr lvl="0"/>
            <a:r>
              <a:rPr lang="en-GB" sz="2000" dirty="0"/>
              <a:t>Information sessions for students by former students</a:t>
            </a:r>
            <a:endParaRPr lang="de-DE" sz="2000" dirty="0"/>
          </a:p>
          <a:p>
            <a:pPr lvl="0"/>
            <a:r>
              <a:rPr lang="en-GB" sz="2000" dirty="0"/>
              <a:t>Support with application papers and interview training</a:t>
            </a:r>
            <a:endParaRPr lang="de-DE" sz="2000" dirty="0"/>
          </a:p>
          <a:p>
            <a:pPr lvl="0"/>
            <a:r>
              <a:rPr lang="en-GB" sz="2000" dirty="0"/>
              <a:t>Vocational testing</a:t>
            </a:r>
            <a:endParaRPr lang="de-DE" sz="2000" dirty="0"/>
          </a:p>
          <a:p>
            <a:pPr lvl="0"/>
            <a:r>
              <a:rPr lang="en-GB" sz="2000" dirty="0"/>
              <a:t>Participation in the National Career Day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62107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Finland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74018" y="821532"/>
            <a:ext cx="9197296" cy="5241132"/>
          </a:xfrm>
        </p:spPr>
        <p:txBody>
          <a:bodyPr>
            <a:normAutofit/>
          </a:bodyPr>
          <a:lstStyle/>
          <a:p>
            <a:pPr lvl="0"/>
            <a:r>
              <a:rPr lang="de-DE" sz="2000" dirty="0"/>
              <a:t>Future Day (job-</a:t>
            </a:r>
            <a:r>
              <a:rPr lang="de-DE" sz="2000" dirty="0" err="1"/>
              <a:t>shadowing</a:t>
            </a:r>
            <a:r>
              <a:rPr lang="de-DE" sz="2000" dirty="0"/>
              <a:t>) </a:t>
            </a:r>
          </a:p>
          <a:p>
            <a:pPr lvl="0"/>
            <a:r>
              <a:rPr lang="en-GB" sz="2000" dirty="0"/>
              <a:t>Career Guidance as a school subject </a:t>
            </a:r>
            <a:endParaRPr lang="de-DE" sz="2000" dirty="0"/>
          </a:p>
          <a:p>
            <a:pPr lvl="0"/>
            <a:r>
              <a:rPr lang="en-GB" sz="2000" dirty="0"/>
              <a:t>Career-related school subjects (economics, law)</a:t>
            </a:r>
            <a:endParaRPr lang="de-DE" sz="2000" dirty="0"/>
          </a:p>
          <a:p>
            <a:pPr lvl="0"/>
            <a:r>
              <a:rPr lang="de-DE" sz="2000" dirty="0"/>
              <a:t>Individual </a:t>
            </a:r>
            <a:r>
              <a:rPr lang="de-DE" sz="2000" dirty="0" err="1"/>
              <a:t>sessions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de-DE" sz="2000" dirty="0" err="1"/>
              <a:t>career</a:t>
            </a:r>
            <a:r>
              <a:rPr lang="de-DE" sz="2000" dirty="0"/>
              <a:t> </a:t>
            </a:r>
            <a:r>
              <a:rPr lang="de-DE" sz="2000" dirty="0" err="1"/>
              <a:t>counsellor</a:t>
            </a:r>
            <a:r>
              <a:rPr lang="de-DE" sz="2000" dirty="0"/>
              <a:t> </a:t>
            </a:r>
          </a:p>
          <a:p>
            <a:pPr lvl="0"/>
            <a:r>
              <a:rPr lang="en-GB" sz="2000" dirty="0"/>
              <a:t>Visits to universities or colleges </a:t>
            </a:r>
          </a:p>
          <a:p>
            <a:r>
              <a:rPr lang="en-GB" sz="2000" dirty="0"/>
              <a:t>Visits to local companies and institutions</a:t>
            </a:r>
            <a:endParaRPr lang="de-DE" sz="2000" dirty="0"/>
          </a:p>
          <a:p>
            <a:r>
              <a:rPr lang="en-GB" sz="2000" dirty="0"/>
              <a:t>Information on academic requirements in various courses of studies given </a:t>
            </a:r>
            <a:r>
              <a:rPr lang="en-GB" sz="2000" dirty="0" smtClean="0"/>
              <a:t>by </a:t>
            </a:r>
            <a:r>
              <a:rPr lang="en-GB" sz="2000" dirty="0"/>
              <a:t>career counsellor </a:t>
            </a:r>
          </a:p>
          <a:p>
            <a:pPr lvl="0"/>
            <a:r>
              <a:rPr lang="de-DE" sz="2000" dirty="0"/>
              <a:t>Field </a:t>
            </a:r>
            <a:r>
              <a:rPr lang="de-DE" sz="2000" dirty="0" err="1"/>
              <a:t>trips</a:t>
            </a:r>
            <a:endParaRPr lang="de-DE" sz="2000" dirty="0"/>
          </a:p>
          <a:p>
            <a:pPr lvl="0"/>
            <a:r>
              <a:rPr lang="en-GB" sz="2000" dirty="0"/>
              <a:t>Information given by teachers, experts and former students</a:t>
            </a:r>
            <a:endParaRPr lang="de-DE" sz="2000" dirty="0"/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41464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Germany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en-GB" sz="2000" dirty="0"/>
              <a:t>Task group for the improvement of career orientation</a:t>
            </a:r>
            <a:endParaRPr lang="de-DE" sz="2000" dirty="0"/>
          </a:p>
          <a:p>
            <a:r>
              <a:rPr lang="de-DE" sz="2000" dirty="0" smtClean="0"/>
              <a:t>Future </a:t>
            </a:r>
            <a:r>
              <a:rPr lang="de-DE" sz="2000" dirty="0"/>
              <a:t>Day (job-</a:t>
            </a:r>
            <a:r>
              <a:rPr lang="de-DE" sz="2000" dirty="0" err="1"/>
              <a:t>shadowing</a:t>
            </a:r>
            <a:r>
              <a:rPr lang="de-DE" sz="2000" dirty="0"/>
              <a:t>) </a:t>
            </a:r>
          </a:p>
          <a:p>
            <a:r>
              <a:rPr lang="de-DE" sz="2000" dirty="0" err="1"/>
              <a:t>Two</a:t>
            </a:r>
            <a:r>
              <a:rPr lang="de-DE" sz="2000" dirty="0"/>
              <a:t> </a:t>
            </a:r>
            <a:r>
              <a:rPr lang="de-DE" sz="2000" dirty="0" err="1"/>
              <a:t>weeks</a:t>
            </a:r>
            <a:r>
              <a:rPr lang="de-DE" sz="2000" dirty="0"/>
              <a:t> of </a:t>
            </a:r>
            <a:r>
              <a:rPr lang="de-DE" sz="2000" dirty="0" err="1"/>
              <a:t>work</a:t>
            </a:r>
            <a:r>
              <a:rPr lang="de-DE" sz="2000" dirty="0"/>
              <a:t> </a:t>
            </a:r>
            <a:r>
              <a:rPr lang="de-DE" sz="2000" dirty="0" err="1"/>
              <a:t>experience</a:t>
            </a:r>
            <a:r>
              <a:rPr lang="de-DE" sz="2000" dirty="0"/>
              <a:t> at </a:t>
            </a:r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companies</a:t>
            </a:r>
            <a:r>
              <a:rPr lang="de-DE" sz="2000" dirty="0"/>
              <a:t>/institutions</a:t>
            </a:r>
          </a:p>
          <a:p>
            <a:r>
              <a:rPr lang="de-DE" sz="2000" dirty="0"/>
              <a:t>Career-</a:t>
            </a:r>
            <a:r>
              <a:rPr lang="de-DE" sz="2000" dirty="0" err="1"/>
              <a:t>related</a:t>
            </a:r>
            <a:r>
              <a:rPr lang="de-DE" sz="2000" dirty="0"/>
              <a:t> </a:t>
            </a:r>
            <a:r>
              <a:rPr lang="de-DE" sz="2000" dirty="0" err="1"/>
              <a:t>school</a:t>
            </a:r>
            <a:r>
              <a:rPr lang="de-DE" sz="2000" dirty="0"/>
              <a:t> </a:t>
            </a:r>
            <a:r>
              <a:rPr lang="de-DE" sz="2000" dirty="0" err="1"/>
              <a:t>subjects</a:t>
            </a:r>
            <a:r>
              <a:rPr lang="de-DE" sz="2000" dirty="0"/>
              <a:t> (</a:t>
            </a:r>
            <a:r>
              <a:rPr lang="de-DE" sz="2000" dirty="0" err="1"/>
              <a:t>economics</a:t>
            </a:r>
            <a:r>
              <a:rPr lang="de-DE" sz="2000" dirty="0"/>
              <a:t>, </a:t>
            </a:r>
            <a:r>
              <a:rPr lang="de-DE" sz="2000" dirty="0" err="1"/>
              <a:t>law</a:t>
            </a:r>
            <a:r>
              <a:rPr lang="de-DE" sz="2000" dirty="0" smtClean="0"/>
              <a:t>)</a:t>
            </a:r>
          </a:p>
          <a:p>
            <a:r>
              <a:rPr lang="de-DE" sz="2000" dirty="0" err="1" smtClean="0"/>
              <a:t>Creation</a:t>
            </a:r>
            <a:r>
              <a:rPr lang="de-DE" sz="2000" dirty="0" smtClean="0"/>
              <a:t> of </a:t>
            </a:r>
            <a:r>
              <a:rPr lang="de-DE" sz="2000" dirty="0" err="1" smtClean="0"/>
              <a:t>Application</a:t>
            </a:r>
            <a:r>
              <a:rPr lang="de-DE" sz="2000" dirty="0" smtClean="0"/>
              <a:t> </a:t>
            </a:r>
            <a:r>
              <a:rPr lang="de-DE" sz="2000" dirty="0" err="1" smtClean="0"/>
              <a:t>papers</a:t>
            </a:r>
            <a:r>
              <a:rPr lang="de-DE" sz="2000" dirty="0" smtClean="0"/>
              <a:t> in German </a:t>
            </a:r>
            <a:r>
              <a:rPr lang="de-DE" sz="2000" dirty="0" err="1" smtClean="0"/>
              <a:t>and</a:t>
            </a:r>
            <a:r>
              <a:rPr lang="de-DE" sz="2000" dirty="0" smtClean="0"/>
              <a:t> English </a:t>
            </a:r>
            <a:r>
              <a:rPr lang="de-DE" sz="2000" dirty="0" err="1" smtClean="0"/>
              <a:t>lessons</a:t>
            </a:r>
            <a:endParaRPr lang="de-DE" sz="2000" dirty="0"/>
          </a:p>
          <a:p>
            <a:r>
              <a:rPr lang="de-DE" sz="2000" dirty="0" err="1"/>
              <a:t>Visit</a:t>
            </a:r>
            <a:r>
              <a:rPr lang="de-DE" sz="2000" dirty="0"/>
              <a:t> to Job Information </a:t>
            </a:r>
            <a:r>
              <a:rPr lang="de-DE" sz="2000" dirty="0" err="1"/>
              <a:t>Centre</a:t>
            </a:r>
            <a:endParaRPr lang="de-DE" sz="2000" dirty="0"/>
          </a:p>
          <a:p>
            <a:r>
              <a:rPr lang="de-DE" sz="2000" dirty="0"/>
              <a:t>Information </a:t>
            </a:r>
            <a:r>
              <a:rPr lang="de-DE" sz="2000" dirty="0" err="1"/>
              <a:t>given</a:t>
            </a:r>
            <a:r>
              <a:rPr lang="de-DE" sz="2000" dirty="0"/>
              <a:t> </a:t>
            </a:r>
            <a:r>
              <a:rPr lang="de-DE" sz="2000" dirty="0" err="1"/>
              <a:t>by</a:t>
            </a:r>
            <a:r>
              <a:rPr lang="de-DE" sz="2000" dirty="0"/>
              <a:t> </a:t>
            </a:r>
            <a:r>
              <a:rPr lang="de-DE" sz="2000" dirty="0" err="1"/>
              <a:t>career</a:t>
            </a:r>
            <a:r>
              <a:rPr lang="de-DE" sz="2000" dirty="0"/>
              <a:t> </a:t>
            </a:r>
            <a:r>
              <a:rPr lang="de-DE" sz="2000" dirty="0" err="1"/>
              <a:t>counsellor</a:t>
            </a:r>
            <a:r>
              <a:rPr lang="de-DE" sz="2000" dirty="0"/>
              <a:t> of </a:t>
            </a:r>
            <a:r>
              <a:rPr lang="de-DE" sz="2000" dirty="0" err="1"/>
              <a:t>employment</a:t>
            </a:r>
            <a:r>
              <a:rPr lang="de-DE" sz="2000" dirty="0"/>
              <a:t> </a:t>
            </a:r>
            <a:r>
              <a:rPr lang="de-DE" sz="2000" dirty="0" err="1"/>
              <a:t>agency</a:t>
            </a:r>
            <a:r>
              <a:rPr lang="de-DE" sz="2000" dirty="0"/>
              <a:t> on </a:t>
            </a:r>
            <a:r>
              <a:rPr lang="de-DE" sz="2000" dirty="0" err="1"/>
              <a:t>academic</a:t>
            </a:r>
            <a:r>
              <a:rPr lang="de-DE" sz="2000" dirty="0"/>
              <a:t> </a:t>
            </a:r>
            <a:r>
              <a:rPr lang="de-DE" sz="2000" dirty="0" err="1"/>
              <a:t>requirements</a:t>
            </a:r>
            <a:r>
              <a:rPr lang="de-DE" sz="2000" dirty="0"/>
              <a:t> in </a:t>
            </a:r>
            <a:r>
              <a:rPr lang="de-DE" sz="2000" dirty="0" err="1"/>
              <a:t>various</a:t>
            </a:r>
            <a:r>
              <a:rPr lang="de-DE" sz="2000" dirty="0"/>
              <a:t> </a:t>
            </a:r>
            <a:r>
              <a:rPr lang="de-DE" sz="2000" dirty="0" err="1"/>
              <a:t>courses</a:t>
            </a:r>
            <a:r>
              <a:rPr lang="de-DE" sz="2000" dirty="0"/>
              <a:t> of </a:t>
            </a:r>
            <a:r>
              <a:rPr lang="de-DE" sz="2000" dirty="0" err="1"/>
              <a:t>studies</a:t>
            </a:r>
            <a:endParaRPr lang="de-DE" sz="2000" dirty="0"/>
          </a:p>
          <a:p>
            <a:r>
              <a:rPr lang="de-DE" sz="2000" dirty="0"/>
              <a:t>Individual </a:t>
            </a:r>
            <a:r>
              <a:rPr lang="de-DE" sz="2000" dirty="0" err="1"/>
              <a:t>sessions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de-DE" sz="2000" dirty="0" err="1"/>
              <a:t>career</a:t>
            </a:r>
            <a:r>
              <a:rPr lang="de-DE" sz="2000" dirty="0"/>
              <a:t> </a:t>
            </a:r>
            <a:r>
              <a:rPr lang="de-DE" sz="2000" dirty="0" err="1"/>
              <a:t>counsellor</a:t>
            </a:r>
            <a:r>
              <a:rPr lang="de-DE" sz="2000" dirty="0"/>
              <a:t> </a:t>
            </a:r>
          </a:p>
          <a:p>
            <a:r>
              <a:rPr lang="de-DE" sz="2000" dirty="0" err="1"/>
              <a:t>One</a:t>
            </a:r>
            <a:r>
              <a:rPr lang="de-DE" sz="2000" dirty="0"/>
              <a:t> </a:t>
            </a:r>
            <a:r>
              <a:rPr lang="de-DE" sz="2000" dirty="0" err="1"/>
              <a:t>week</a:t>
            </a:r>
            <a:r>
              <a:rPr lang="de-DE" sz="2000" dirty="0"/>
              <a:t> of </a:t>
            </a:r>
            <a:r>
              <a:rPr lang="de-DE" sz="2000" dirty="0" err="1"/>
              <a:t>college</a:t>
            </a:r>
            <a:r>
              <a:rPr lang="de-DE" sz="2000" dirty="0"/>
              <a:t> </a:t>
            </a:r>
            <a:r>
              <a:rPr lang="de-DE" sz="2000" dirty="0" err="1" smtClean="0"/>
              <a:t>placement</a:t>
            </a:r>
            <a:endParaRPr lang="de-DE" sz="2000" dirty="0" smtClean="0"/>
          </a:p>
          <a:p>
            <a:r>
              <a:rPr lang="de-DE" sz="2000" dirty="0" err="1" smtClean="0"/>
              <a:t>Students</a:t>
            </a:r>
            <a:r>
              <a:rPr lang="de-DE" sz="2000" dirty="0" smtClean="0"/>
              <a:t> </a:t>
            </a:r>
            <a:r>
              <a:rPr lang="de-DE" sz="2000" dirty="0" err="1" smtClean="0"/>
              <a:t>can</a:t>
            </a:r>
            <a:r>
              <a:rPr lang="de-DE" sz="2000" dirty="0" smtClean="0"/>
              <a:t> </a:t>
            </a:r>
            <a:r>
              <a:rPr lang="de-DE" sz="2000" dirty="0" err="1" smtClean="0"/>
              <a:t>attend</a:t>
            </a:r>
            <a:r>
              <a:rPr lang="de-DE" sz="2000" dirty="0" smtClean="0"/>
              <a:t> </a:t>
            </a:r>
            <a:r>
              <a:rPr lang="de-DE" sz="2000" dirty="0" err="1" smtClean="0"/>
              <a:t>courses</a:t>
            </a:r>
            <a:r>
              <a:rPr lang="de-DE" sz="2000" dirty="0" smtClean="0"/>
              <a:t> at Martin Luther University</a:t>
            </a:r>
            <a:endParaRPr lang="de-DE" sz="2000" dirty="0"/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40861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Greece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en-GB" sz="2000" dirty="0"/>
              <a:t>Career Guidance as a school subject </a:t>
            </a:r>
            <a:endParaRPr lang="de-DE" sz="2000" dirty="0"/>
          </a:p>
          <a:p>
            <a:pPr lvl="0"/>
            <a:r>
              <a:rPr lang="de-DE" sz="2000" dirty="0" err="1"/>
              <a:t>Activities</a:t>
            </a:r>
            <a:r>
              <a:rPr lang="de-DE" sz="2000" dirty="0"/>
              <a:t> relevant to </a:t>
            </a:r>
            <a:r>
              <a:rPr lang="de-DE" sz="2000" dirty="0" err="1"/>
              <a:t>career</a:t>
            </a:r>
            <a:r>
              <a:rPr lang="de-DE" sz="2000" dirty="0"/>
              <a:t> </a:t>
            </a:r>
            <a:r>
              <a:rPr lang="de-DE" sz="2000" dirty="0" err="1"/>
              <a:t>orientation</a:t>
            </a:r>
            <a:r>
              <a:rPr lang="de-DE" sz="2000" dirty="0"/>
              <a:t> </a:t>
            </a:r>
          </a:p>
          <a:p>
            <a:pPr lvl="0"/>
            <a:r>
              <a:rPr lang="en-GB" sz="2000" dirty="0"/>
              <a:t>Visits to local companies and institutions</a:t>
            </a:r>
            <a:endParaRPr lang="de-DE" sz="2000" dirty="0"/>
          </a:p>
          <a:p>
            <a:pPr lvl="0"/>
            <a:r>
              <a:rPr lang="en-GB" sz="2000" dirty="0"/>
              <a:t>Information on various occupational fields (e. g. science)</a:t>
            </a:r>
            <a:endParaRPr lang="de-DE" sz="2000" dirty="0"/>
          </a:p>
          <a:p>
            <a:pPr lvl="0"/>
            <a:r>
              <a:rPr lang="en-GB" sz="2000" dirty="0"/>
              <a:t>Projects with actors, academics, tourist agents</a:t>
            </a:r>
            <a:endParaRPr lang="de-DE" sz="2000" dirty="0"/>
          </a:p>
          <a:p>
            <a:pPr lvl="0"/>
            <a:r>
              <a:rPr lang="en-GB" sz="2000" dirty="0"/>
              <a:t>Teachers participating in workshops related to </a:t>
            </a:r>
            <a:r>
              <a:rPr lang="en-GB" sz="2000" dirty="0" smtClean="0"/>
              <a:t>career </a:t>
            </a:r>
            <a:r>
              <a:rPr lang="en-GB" sz="2000" dirty="0"/>
              <a:t>guidance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96225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Ireland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en-GB" sz="2000" dirty="0"/>
              <a:t>Career  Guidance as a school subject</a:t>
            </a:r>
            <a:endParaRPr lang="de-DE" sz="2000" dirty="0"/>
          </a:p>
          <a:p>
            <a:pPr lvl="0"/>
            <a:r>
              <a:rPr lang="en-GB" sz="2000" dirty="0"/>
              <a:t>Career-related subjects (economics, business, wood/metal tech, accounting)</a:t>
            </a:r>
            <a:endParaRPr lang="de-DE" sz="2000" dirty="0"/>
          </a:p>
          <a:p>
            <a:pPr lvl="0"/>
            <a:r>
              <a:rPr lang="en-GB" sz="2000" dirty="0"/>
              <a:t>Job Fair with representatives of universities and colleges</a:t>
            </a:r>
            <a:endParaRPr lang="de-DE" sz="2000" dirty="0"/>
          </a:p>
          <a:p>
            <a:pPr lvl="0"/>
            <a:r>
              <a:rPr lang="en-GB" sz="2000" dirty="0"/>
              <a:t>Information given by teachers and former students</a:t>
            </a:r>
            <a:endParaRPr lang="de-DE" sz="2000" dirty="0"/>
          </a:p>
          <a:p>
            <a:pPr lvl="0"/>
            <a:r>
              <a:rPr lang="en-GB" sz="2000" dirty="0"/>
              <a:t>Market Day – presentation of students‘ own product ideas</a:t>
            </a:r>
            <a:endParaRPr lang="de-DE" sz="2000" dirty="0"/>
          </a:p>
          <a:p>
            <a:pPr lvl="0"/>
            <a:r>
              <a:rPr lang="en-GB" sz="2000" dirty="0"/>
              <a:t>Individual career counselling and support in creating application papers and preparation of interviews</a:t>
            </a:r>
            <a:endParaRPr lang="de-DE" sz="2000" dirty="0"/>
          </a:p>
          <a:p>
            <a:pPr lvl="0"/>
            <a:r>
              <a:rPr lang="en-GB" sz="2000" dirty="0"/>
              <a:t>One week of work experience</a:t>
            </a:r>
            <a:endParaRPr lang="de-DE" sz="2000" dirty="0"/>
          </a:p>
          <a:p>
            <a:pPr lvl="0"/>
            <a:r>
              <a:rPr lang="en-GB" sz="2000" dirty="0"/>
              <a:t>Activities to enhance personal and social skills</a:t>
            </a:r>
            <a:endParaRPr lang="de-DE" sz="2000" dirty="0"/>
          </a:p>
          <a:p>
            <a:pPr lvl="0"/>
            <a:r>
              <a:rPr lang="de-DE" sz="2000" dirty="0"/>
              <a:t>Visits to </a:t>
            </a:r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companies</a:t>
            </a:r>
            <a:endParaRPr lang="de-DE" sz="2000" dirty="0"/>
          </a:p>
          <a:p>
            <a:pPr lvl="0"/>
            <a:r>
              <a:rPr lang="en-GB" sz="2000" dirty="0" smtClean="0"/>
              <a:t>Optional Transition Year with student-centred curriculum and work placements</a:t>
            </a: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99266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Italy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8043409" cy="5241132"/>
          </a:xfrm>
        </p:spPr>
        <p:txBody>
          <a:bodyPr>
            <a:normAutofit/>
          </a:bodyPr>
          <a:lstStyle/>
          <a:p>
            <a:r>
              <a:rPr lang="de-DE" sz="2000" dirty="0"/>
              <a:t>Assessment of </a:t>
            </a:r>
            <a:r>
              <a:rPr lang="de-DE" sz="2000" dirty="0" err="1"/>
              <a:t>students</a:t>
            </a:r>
            <a:r>
              <a:rPr lang="de-DE" sz="2000" dirty="0"/>
              <a:t>‘ </a:t>
            </a:r>
            <a:r>
              <a:rPr lang="de-DE" sz="2000" dirty="0" err="1"/>
              <a:t>strengths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/>
              <a:t>weaknesses</a:t>
            </a:r>
            <a:r>
              <a:rPr lang="de-DE" sz="2000" dirty="0"/>
              <a:t> </a:t>
            </a:r>
            <a:endParaRPr lang="de-DE" sz="2000" dirty="0" smtClean="0"/>
          </a:p>
          <a:p>
            <a:r>
              <a:rPr lang="de-DE" sz="2000" dirty="0" smtClean="0"/>
              <a:t>Meetings </a:t>
            </a:r>
            <a:r>
              <a:rPr lang="de-DE" sz="2000" dirty="0" err="1" smtClean="0"/>
              <a:t>between</a:t>
            </a:r>
            <a:r>
              <a:rPr lang="de-DE" sz="2000" dirty="0" smtClean="0"/>
              <a:t> </a:t>
            </a:r>
            <a:r>
              <a:rPr lang="de-DE" sz="2000" dirty="0" err="1" smtClean="0"/>
              <a:t>school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companies</a:t>
            </a:r>
            <a:r>
              <a:rPr lang="de-DE" sz="2000" dirty="0" smtClean="0"/>
              <a:t> to </a:t>
            </a:r>
            <a:r>
              <a:rPr lang="de-DE" sz="2000" dirty="0" err="1" smtClean="0"/>
              <a:t>discuss</a:t>
            </a:r>
            <a:r>
              <a:rPr lang="de-DE" sz="2000" dirty="0" smtClean="0"/>
              <a:t> </a:t>
            </a:r>
            <a:r>
              <a:rPr lang="de-DE" sz="2000" dirty="0" err="1" smtClean="0"/>
              <a:t>target</a:t>
            </a:r>
            <a:r>
              <a:rPr lang="de-DE" sz="2000" dirty="0" smtClean="0"/>
              <a:t> </a:t>
            </a:r>
            <a:r>
              <a:rPr lang="de-DE" sz="2000" dirty="0" err="1" smtClean="0"/>
              <a:t>skills</a:t>
            </a:r>
            <a:r>
              <a:rPr lang="de-DE" sz="2000" dirty="0" smtClean="0"/>
              <a:t>/</a:t>
            </a:r>
            <a:r>
              <a:rPr lang="de-DE" sz="2000" dirty="0" err="1" smtClean="0"/>
              <a:t>requirements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certain</a:t>
            </a:r>
            <a:r>
              <a:rPr lang="de-DE" sz="2000" dirty="0" smtClean="0"/>
              <a:t> </a:t>
            </a:r>
            <a:r>
              <a:rPr lang="de-DE" sz="2000" dirty="0" err="1" smtClean="0"/>
              <a:t>jobs</a:t>
            </a:r>
            <a:endParaRPr lang="de-DE" sz="2000" dirty="0"/>
          </a:p>
          <a:p>
            <a:r>
              <a:rPr lang="de-DE" sz="2000" dirty="0"/>
              <a:t>Information on </a:t>
            </a:r>
            <a:r>
              <a:rPr lang="de-DE" sz="2000" dirty="0" err="1"/>
              <a:t>occupational</a:t>
            </a:r>
            <a:r>
              <a:rPr lang="de-DE" sz="2000" dirty="0"/>
              <a:t> </a:t>
            </a:r>
            <a:r>
              <a:rPr lang="de-DE" sz="2000" dirty="0" err="1"/>
              <a:t>fields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/>
              <a:t>studying</a:t>
            </a:r>
            <a:r>
              <a:rPr lang="de-DE" sz="2000" dirty="0"/>
              <a:t> </a:t>
            </a:r>
          </a:p>
          <a:p>
            <a:r>
              <a:rPr lang="de-DE" sz="2000" dirty="0"/>
              <a:t>Visits to </a:t>
            </a:r>
            <a:r>
              <a:rPr lang="de-DE" sz="2000" dirty="0" err="1"/>
              <a:t>universities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/>
              <a:t>colleges</a:t>
            </a:r>
            <a:endParaRPr lang="de-DE" sz="2000" dirty="0"/>
          </a:p>
          <a:p>
            <a:r>
              <a:rPr lang="de-DE" sz="2000" dirty="0"/>
              <a:t>Career </a:t>
            </a:r>
            <a:r>
              <a:rPr lang="de-DE" sz="2000" dirty="0" err="1"/>
              <a:t>counselling</a:t>
            </a:r>
            <a:r>
              <a:rPr lang="de-DE" sz="2000" dirty="0"/>
              <a:t> </a:t>
            </a:r>
            <a:r>
              <a:rPr lang="de-DE" sz="2000" dirty="0" err="1"/>
              <a:t>by</a:t>
            </a:r>
            <a:r>
              <a:rPr lang="de-DE" sz="2000" dirty="0"/>
              <a:t> </a:t>
            </a:r>
            <a:r>
              <a:rPr lang="de-DE" sz="2000" dirty="0" err="1"/>
              <a:t>employees</a:t>
            </a:r>
            <a:r>
              <a:rPr lang="de-DE" sz="2000" dirty="0"/>
              <a:t> of </a:t>
            </a:r>
            <a:r>
              <a:rPr lang="de-DE" sz="2000" dirty="0" err="1"/>
              <a:t>employment</a:t>
            </a:r>
            <a:r>
              <a:rPr lang="de-DE" sz="2000" dirty="0"/>
              <a:t> </a:t>
            </a:r>
            <a:r>
              <a:rPr lang="de-DE" sz="2000" dirty="0" err="1"/>
              <a:t>agency</a:t>
            </a:r>
            <a:endParaRPr lang="de-DE" sz="2000" dirty="0"/>
          </a:p>
          <a:p>
            <a:r>
              <a:rPr lang="de-DE" sz="2000" dirty="0"/>
              <a:t>Support in </a:t>
            </a:r>
            <a:r>
              <a:rPr lang="de-DE" sz="2000" dirty="0" err="1"/>
              <a:t>creation</a:t>
            </a:r>
            <a:r>
              <a:rPr lang="de-DE" sz="2000" dirty="0"/>
              <a:t> of </a:t>
            </a:r>
            <a:r>
              <a:rPr lang="de-DE" sz="2000" dirty="0" err="1"/>
              <a:t>application</a:t>
            </a:r>
            <a:r>
              <a:rPr lang="de-DE" sz="2000" dirty="0"/>
              <a:t> </a:t>
            </a:r>
            <a:r>
              <a:rPr lang="de-DE" sz="2000" dirty="0" err="1"/>
              <a:t>papers</a:t>
            </a:r>
            <a:endParaRPr lang="de-DE" sz="2000" dirty="0"/>
          </a:p>
          <a:p>
            <a:r>
              <a:rPr lang="de-DE" sz="2000" dirty="0"/>
              <a:t>200 </a:t>
            </a:r>
            <a:r>
              <a:rPr lang="de-DE" sz="2000" dirty="0" err="1"/>
              <a:t>hours</a:t>
            </a:r>
            <a:r>
              <a:rPr lang="de-DE" sz="2000" dirty="0"/>
              <a:t> of </a:t>
            </a:r>
            <a:r>
              <a:rPr lang="de-DE" sz="2000" dirty="0" err="1"/>
              <a:t>work</a:t>
            </a:r>
            <a:r>
              <a:rPr lang="de-DE" sz="2000" dirty="0"/>
              <a:t> </a:t>
            </a:r>
            <a:r>
              <a:rPr lang="de-DE" sz="2000" dirty="0" err="1"/>
              <a:t>experience</a:t>
            </a:r>
            <a:r>
              <a:rPr lang="de-DE" sz="2000" dirty="0"/>
              <a:t> in </a:t>
            </a:r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companies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40041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Measures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Poland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pPr lvl="0"/>
            <a:r>
              <a:rPr lang="en-GB" sz="2000" dirty="0"/>
              <a:t>Two to four weeks of work experience </a:t>
            </a:r>
            <a:endParaRPr lang="de-DE" sz="2000" dirty="0"/>
          </a:p>
          <a:p>
            <a:pPr lvl="0"/>
            <a:r>
              <a:rPr lang="en-GB" sz="2000" dirty="0"/>
              <a:t>Job related school subjects (e.g. economics) </a:t>
            </a:r>
            <a:endParaRPr lang="de-DE" sz="2000" dirty="0"/>
          </a:p>
          <a:p>
            <a:pPr lvl="0"/>
            <a:r>
              <a:rPr lang="de-DE" sz="2000" dirty="0"/>
              <a:t>Future Day (job-</a:t>
            </a:r>
            <a:r>
              <a:rPr lang="de-DE" sz="2000" dirty="0" err="1"/>
              <a:t>shadowing</a:t>
            </a:r>
            <a:r>
              <a:rPr lang="de-DE" sz="2000" dirty="0"/>
              <a:t>) </a:t>
            </a:r>
          </a:p>
          <a:p>
            <a:pPr lvl="0"/>
            <a:r>
              <a:rPr lang="de-DE" sz="2000" dirty="0"/>
              <a:t>Visits to </a:t>
            </a:r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companies</a:t>
            </a:r>
            <a:endParaRPr lang="de-DE" sz="2000" dirty="0"/>
          </a:p>
          <a:p>
            <a:pPr lvl="0"/>
            <a:r>
              <a:rPr lang="en-GB" sz="2000" dirty="0"/>
              <a:t>Visits to universities and colleges</a:t>
            </a:r>
            <a:endParaRPr lang="de-DE" sz="2000" dirty="0"/>
          </a:p>
          <a:p>
            <a:pPr lvl="0"/>
            <a:r>
              <a:rPr lang="en-GB" sz="2000" dirty="0"/>
              <a:t>Competition “Best </a:t>
            </a:r>
            <a:r>
              <a:rPr lang="en-GB" sz="2000" dirty="0" smtClean="0"/>
              <a:t>student </a:t>
            </a:r>
            <a:r>
              <a:rPr lang="en-GB" sz="2000" dirty="0"/>
              <a:t>on the job“</a:t>
            </a:r>
            <a:endParaRPr lang="de-DE" sz="2000" dirty="0"/>
          </a:p>
          <a:p>
            <a:pPr lvl="0"/>
            <a:r>
              <a:rPr lang="en-GB" sz="2000" dirty="0"/>
              <a:t>Visit to Youth Career Centre in </a:t>
            </a:r>
            <a:r>
              <a:rPr lang="en-GB" sz="2000" dirty="0" err="1"/>
              <a:t>Ełk</a:t>
            </a:r>
            <a:r>
              <a:rPr lang="en-GB" sz="2000" dirty="0"/>
              <a:t> – interview training</a:t>
            </a:r>
            <a:endParaRPr lang="de-DE" sz="2000" dirty="0"/>
          </a:p>
          <a:p>
            <a:pPr lvl="0"/>
            <a:r>
              <a:rPr lang="en-GB" sz="2000" dirty="0"/>
              <a:t>Field trips</a:t>
            </a: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99806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9962" y="365126"/>
            <a:ext cx="10515600" cy="456406"/>
          </a:xfrm>
        </p:spPr>
        <p:txBody>
          <a:bodyPr>
            <a:noAutofit/>
          </a:bodyPr>
          <a:lstStyle/>
          <a:p>
            <a:r>
              <a:rPr lang="de-DE" sz="2800" dirty="0" err="1">
                <a:latin typeface="+mn-lt"/>
              </a:rPr>
              <a:t>Existing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Cooperation</a:t>
            </a:r>
            <a:r>
              <a:rPr lang="de-DE" sz="2800" dirty="0">
                <a:latin typeface="+mn-lt"/>
              </a:rPr>
              <a:t> - </a:t>
            </a:r>
            <a:r>
              <a:rPr lang="de-DE" sz="2800" dirty="0" err="1">
                <a:latin typeface="+mn-lt"/>
              </a:rPr>
              <a:t>Finland</a:t>
            </a:r>
            <a:endParaRPr lang="de-DE" sz="28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69962" y="935831"/>
            <a:ext cx="10515600" cy="5241132"/>
          </a:xfrm>
        </p:spPr>
        <p:txBody>
          <a:bodyPr>
            <a:normAutofit/>
          </a:bodyPr>
          <a:lstStyle/>
          <a:p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universities</a:t>
            </a:r>
            <a:endParaRPr lang="de-DE" sz="2000" dirty="0"/>
          </a:p>
          <a:p>
            <a:r>
              <a:rPr lang="de-DE" sz="2000" dirty="0" err="1"/>
              <a:t>Various</a:t>
            </a:r>
            <a:r>
              <a:rPr lang="de-DE" sz="2000" dirty="0"/>
              <a:t> </a:t>
            </a:r>
            <a:r>
              <a:rPr lang="de-DE" sz="2000" dirty="0" err="1"/>
              <a:t>local</a:t>
            </a:r>
            <a:r>
              <a:rPr lang="de-DE" sz="2000" dirty="0"/>
              <a:t> </a:t>
            </a:r>
            <a:r>
              <a:rPr lang="de-DE" sz="2000" dirty="0" err="1"/>
              <a:t>companies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institutions</a:t>
            </a:r>
          </a:p>
        </p:txBody>
      </p:sp>
    </p:spTree>
    <p:extLst>
      <p:ext uri="{BB962C8B-B14F-4D97-AF65-F5344CB8AC3E}">
        <p14:creationId xmlns:p14="http://schemas.microsoft.com/office/powerpoint/2010/main" val="103094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664</Words>
  <Application>Microsoft Office PowerPoint</Application>
  <PresentationFormat>Mukautettu</PresentationFormat>
  <Paragraphs>127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Facette</vt:lpstr>
      <vt:lpstr>Career Orientation</vt:lpstr>
      <vt:lpstr>Our schools</vt:lpstr>
      <vt:lpstr>Existing Measures - Finland</vt:lpstr>
      <vt:lpstr>Existing Measures - Germany</vt:lpstr>
      <vt:lpstr>Existing Measures - Greece</vt:lpstr>
      <vt:lpstr>Existing Measures - Ireland</vt:lpstr>
      <vt:lpstr>Existing Measures - Italy</vt:lpstr>
      <vt:lpstr>Existing Measures - Poland</vt:lpstr>
      <vt:lpstr>Existing Cooperation - Finland</vt:lpstr>
      <vt:lpstr>Existing Cooperation - Germany</vt:lpstr>
      <vt:lpstr>Existing Cooperation - Greece</vt:lpstr>
      <vt:lpstr>Existing Cooperation - Ireland</vt:lpstr>
      <vt:lpstr>Existing Cooperation - Italy</vt:lpstr>
      <vt:lpstr>Existing Cooperation - Poland</vt:lpstr>
      <vt:lpstr>Planned Measures - Finland</vt:lpstr>
      <vt:lpstr>Planned Measures - Germany</vt:lpstr>
      <vt:lpstr>Planned Measures - Greece</vt:lpstr>
      <vt:lpstr>Planned Measures - Ireland</vt:lpstr>
      <vt:lpstr>Planned Measures - Italy</vt:lpstr>
      <vt:lpstr>Planned Measures - Poland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Orientation</dc:title>
  <dc:creator>Carola Philipp</dc:creator>
  <cp:lastModifiedBy>Juha Hieta</cp:lastModifiedBy>
  <cp:revision>31</cp:revision>
  <dcterms:created xsi:type="dcterms:W3CDTF">2016-03-11T15:45:02Z</dcterms:created>
  <dcterms:modified xsi:type="dcterms:W3CDTF">2016-06-02T12:52:35Z</dcterms:modified>
</cp:coreProperties>
</file>