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92" r:id="rId3"/>
    <p:sldId id="402" r:id="rId4"/>
    <p:sldId id="403" r:id="rId5"/>
    <p:sldId id="326" r:id="rId6"/>
    <p:sldId id="404" r:id="rId7"/>
    <p:sldId id="405" r:id="rId8"/>
    <p:sldId id="406" r:id="rId9"/>
    <p:sldId id="393" r:id="rId10"/>
    <p:sldId id="394" r:id="rId11"/>
    <p:sldId id="413" r:id="rId12"/>
    <p:sldId id="410" r:id="rId13"/>
    <p:sldId id="409" r:id="rId14"/>
    <p:sldId id="414" r:id="rId15"/>
    <p:sldId id="407" r:id="rId16"/>
    <p:sldId id="388" r:id="rId17"/>
    <p:sldId id="389" r:id="rId18"/>
    <p:sldId id="411" r:id="rId19"/>
    <p:sldId id="412" r:id="rId20"/>
    <p:sldId id="408" r:id="rId21"/>
    <p:sldId id="282" r:id="rId22"/>
    <p:sldId id="399" r:id="rId23"/>
    <p:sldId id="395" r:id="rId24"/>
    <p:sldId id="398" r:id="rId25"/>
    <p:sldId id="400" r:id="rId26"/>
    <p:sldId id="397" r:id="rId27"/>
    <p:sldId id="396" r:id="rId28"/>
    <p:sldId id="386" r:id="rId29"/>
    <p:sldId id="273" r:id="rId30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15E1A-61DB-A248-AAD5-B668E6CA5E0A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DD6E-F59B-1D44-A2BC-FBBBBB5DB5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85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5DD6E-F59B-1D44-A2BC-FBBBBB5DB50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40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13.3.2026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-kkOd4g8eM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ZsxuD3gExE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embed.ted.com/talks/kelly_mcgonigal_how_to_make_stress_your_frien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.genetics.utah.edu/content/addiction/mouse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2.3 HEALTH PROBLEMS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BEC1E3-B98F-AB44-4294-C6F452BF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596E8D-4615-DA8D-F1F5-E8480D9CC5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Behaviours that are rewarded are more likely to be imitated, and those that are punished, less likely</a:t>
            </a:r>
          </a:p>
          <a:p>
            <a:pPr lvl="1"/>
            <a:r>
              <a:rPr lang="en-GB" b="1" noProof="0" dirty="0"/>
              <a:t>Vicarious reinforcement</a:t>
            </a:r>
          </a:p>
        </p:txBody>
      </p:sp>
      <p:pic>
        <p:nvPicPr>
          <p:cNvPr id="7" name="Sisällön paikkamerkki 6" descr="Kuva, joka sisältää kohteen teksti, ympyrä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D7D4428B-5C42-D8B8-10C6-F55596E165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571" r="9684"/>
          <a:stretch>
            <a:fillRect/>
          </a:stretch>
        </p:blipFill>
        <p:spPr>
          <a:xfrm>
            <a:off x="4648202" y="1652421"/>
            <a:ext cx="4038598" cy="35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F5A25A-8954-1CBB-E7ED-5A231215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D41CDB-CF4B-AE92-59C6-35E08E42DA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noProof="0" dirty="0"/>
          </a:p>
          <a:p>
            <a:r>
              <a:rPr lang="en-GB" b="1" noProof="0" dirty="0"/>
              <a:t>Berglund et al. (2022)</a:t>
            </a:r>
          </a:p>
          <a:p>
            <a:pPr lvl="1"/>
            <a:r>
              <a:rPr lang="en-GB" noProof="0" dirty="0"/>
              <a:t>Parental alcohol usage is correlated with adolescent alcohol consumption</a:t>
            </a:r>
          </a:p>
        </p:txBody>
      </p:sp>
      <p:pic>
        <p:nvPicPr>
          <p:cNvPr id="6" name="Sisällön paikkamerkki 5" descr="Kuva, joka sisältää kohteen Ihmisen kasvot, henkilö, sisä-, mukavuus&#10;&#10;Tekoälyllä luotu sisältö voi olla virheellistä.">
            <a:extLst>
              <a:ext uri="{FF2B5EF4-FFF2-40B4-BE49-F238E27FC236}">
                <a16:creationId xmlns:a16="http://schemas.microsoft.com/office/drawing/2014/main" id="{D5D8ACED-5D70-D64B-9828-082360194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67367"/>
            <a:ext cx="4318612" cy="28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7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DFDDD1-E2D1-76B8-1F3A-7FC8651C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01621E-791B-6E49-8C62-4266BDB7C2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b="1" noProof="0" dirty="0"/>
              <a:t>Durkin et al. (2005)</a:t>
            </a:r>
          </a:p>
          <a:p>
            <a:pPr lvl="1"/>
            <a:r>
              <a:rPr lang="en-GB" noProof="0" dirty="0"/>
              <a:t>Students who associated with peers who binge drank were more likely to engage in binge drinking themselves</a:t>
            </a:r>
          </a:p>
        </p:txBody>
      </p:sp>
      <p:pic>
        <p:nvPicPr>
          <p:cNvPr id="6" name="Sisällön paikkamerkki 5" descr="Kuva, joka sisältää kohteen juoma, Baaritarvikkeet, Alkoholijuoma, Tislattu juoma&#10;&#10;Tekoälyllä luotu sisältö voi olla virheellistä.">
            <a:extLst>
              <a:ext uri="{FF2B5EF4-FFF2-40B4-BE49-F238E27FC236}">
                <a16:creationId xmlns:a16="http://schemas.microsoft.com/office/drawing/2014/main" id="{962FE800-BB4F-FA3E-517F-79D047D997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26185"/>
            <a:ext cx="4208443" cy="28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36259-93F6-65C5-11C9-E857AFB3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5DA14-B8C8-AEE1-15A9-0DD82D6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2CEC98-7450-790A-ED62-3198A1ADA1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Peer support and positive role models can change behaviour</a:t>
            </a:r>
          </a:p>
          <a:p>
            <a:pPr lvl="1"/>
            <a:r>
              <a:rPr lang="en-GB" noProof="0" dirty="0"/>
              <a:t>Can be used to overcome addictions</a:t>
            </a:r>
          </a:p>
        </p:txBody>
      </p:sp>
      <p:pic>
        <p:nvPicPr>
          <p:cNvPr id="6" name="Sisällön paikkamerkki 5" descr="Kuva, joka sisältää kohteen Fontti, logo, symboli, ympyrä&#10;&#10;Tekoälyllä luotu sisältö voi olla virheellistä.">
            <a:extLst>
              <a:ext uri="{FF2B5EF4-FFF2-40B4-BE49-F238E27FC236}">
                <a16:creationId xmlns:a16="http://schemas.microsoft.com/office/drawing/2014/main" id="{4484593B-3C57-CD2B-F1C9-763836E224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62183"/>
            <a:ext cx="4038600" cy="40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5E29F19-EA0D-5CC1-C705-200C4960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pic>
        <p:nvPicPr>
          <p:cNvPr id="7" name="Online-media 6" descr="Space Invaders : Young people's views about alcohol digital marketing">
            <a:hlinkClick r:id="" action="ppaction://media"/>
            <a:extLst>
              <a:ext uri="{FF2B5EF4-FFF2-40B4-BE49-F238E27FC236}">
                <a16:creationId xmlns:a16="http://schemas.microsoft.com/office/drawing/2014/main" id="{E0254F22-D28F-4739-82AC-B976DD138E7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0513381-BA5A-DBB0-BC18-187CA7C944DF}"/>
              </a:ext>
            </a:extLst>
          </p:cNvPr>
          <p:cNvSpPr txBox="1"/>
          <p:nvPr/>
        </p:nvSpPr>
        <p:spPr>
          <a:xfrm>
            <a:off x="724324" y="6209573"/>
            <a:ext cx="769537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noProof="0" dirty="0"/>
              <a:t>What </a:t>
            </a:r>
            <a:r>
              <a:rPr lang="en-GB" sz="2400" b="1" dirty="0"/>
              <a:t>role does </a:t>
            </a:r>
            <a:r>
              <a:rPr lang="en-GB" sz="2400" b="1" i="1" dirty="0"/>
              <a:t>social media </a:t>
            </a:r>
            <a:r>
              <a:rPr lang="en-GB" sz="2400" b="1" dirty="0"/>
              <a:t>play in creating an addiction?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35775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751AE-4EE6-E490-0AD9-872C64218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4BEAE1-23D4-0139-6CDD-EA604D94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FB212A-2E5B-EF47-938A-C7C948381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78025"/>
            <a:ext cx="4114800" cy="4816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</a:t>
            </a:r>
            <a:r>
              <a:rPr lang="en-GB" i="1" dirty="0"/>
              <a:t>“Operant conditioning and addiction” </a:t>
            </a:r>
            <a:r>
              <a:rPr lang="en-GB" dirty="0"/>
              <a:t>and </a:t>
            </a:r>
            <a:r>
              <a:rPr lang="en-GB" i="1" dirty="0"/>
              <a:t>“Classical conditioning and addiction” </a:t>
            </a:r>
            <a:r>
              <a:rPr lang="en-GB" dirty="0"/>
              <a:t>from </a:t>
            </a:r>
            <a:r>
              <a:rPr lang="en-GB" b="1" dirty="0" err="1"/>
              <a:t>Kognity</a:t>
            </a:r>
            <a:r>
              <a:rPr lang="en-GB" b="1" dirty="0"/>
              <a:t> 2.3.5 </a:t>
            </a:r>
            <a:r>
              <a:rPr lang="en-GB" dirty="0"/>
              <a:t>and summarize the main points in your own words</a:t>
            </a:r>
            <a:endParaRPr lang="en-GB" b="1" dirty="0"/>
          </a:p>
        </p:txBody>
      </p:sp>
      <p:pic>
        <p:nvPicPr>
          <p:cNvPr id="4" name="Sisällön paikkamerkki 5" descr="Kuva, joka sisältää kohteen Grafiikka, Fontti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38FF8CEE-5B7F-20F6-F794-5CB467097F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1864" b="-6"/>
          <a:stretch>
            <a:fillRect/>
          </a:stretch>
        </p:blipFill>
        <p:spPr>
          <a:xfrm>
            <a:off x="4571998" y="1476973"/>
            <a:ext cx="4305773" cy="481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9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13A934-CBD8-803B-39F7-10706989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Cognition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5B9CE2-AFF9-59BE-7020-B63C38A5C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704907"/>
          </a:xfrm>
        </p:spPr>
        <p:txBody>
          <a:bodyPr>
            <a:normAutofit/>
          </a:bodyPr>
          <a:lstStyle/>
          <a:p>
            <a:r>
              <a:rPr lang="en-GB" b="1" dirty="0"/>
              <a:t>Theory of planned behaviour, TPB</a:t>
            </a:r>
            <a:br>
              <a:rPr lang="en-GB" b="1" dirty="0"/>
            </a:br>
            <a:r>
              <a:rPr lang="en-GB" b="1" dirty="0"/>
              <a:t>(Ajzen, 1991)</a:t>
            </a:r>
          </a:p>
          <a:p>
            <a:pPr lvl="1"/>
            <a:r>
              <a:rPr lang="en-GB" dirty="0"/>
              <a:t>Aims to explain the relationship between intentions and behaviours in decision-making</a:t>
            </a:r>
          </a:p>
          <a:p>
            <a:pPr lvl="1"/>
            <a:r>
              <a:rPr lang="en-GB" b="1" i="1" dirty="0"/>
              <a:t>Behavioural intention</a:t>
            </a:r>
            <a:r>
              <a:rPr lang="en-GB" b="1" dirty="0"/>
              <a:t> </a:t>
            </a:r>
            <a:r>
              <a:rPr lang="en-GB" dirty="0"/>
              <a:t>will lead to a particular behaviour and desired outcome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E341715-22FA-E5CA-070F-8B42D0EDB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9847"/>
          </a:xfrm>
        </p:spPr>
        <p:txBody>
          <a:bodyPr>
            <a:normAutofit/>
          </a:bodyPr>
          <a:lstStyle/>
          <a:p>
            <a:r>
              <a:rPr lang="en-GB" b="1" i="1" dirty="0"/>
              <a:t>Behavioural intention </a:t>
            </a:r>
            <a:r>
              <a:rPr lang="en-GB" dirty="0"/>
              <a:t>is determined by</a:t>
            </a:r>
          </a:p>
          <a:p>
            <a:pPr lvl="1"/>
            <a:r>
              <a:rPr lang="en-GB" b="1" i="1" dirty="0"/>
              <a:t>Attitude</a:t>
            </a:r>
            <a:r>
              <a:rPr lang="en-GB" dirty="0"/>
              <a:t> – is the behaviour positive or negative? </a:t>
            </a:r>
          </a:p>
          <a:p>
            <a:pPr lvl="1"/>
            <a:r>
              <a:rPr lang="en-GB" b="1" i="1" dirty="0"/>
              <a:t>Subjective norm</a:t>
            </a:r>
            <a:r>
              <a:rPr lang="en-GB" b="1" dirty="0"/>
              <a:t> </a:t>
            </a:r>
            <a:r>
              <a:rPr lang="en-GB" dirty="0"/>
              <a:t>– is the behaviour socially acceptable? </a:t>
            </a:r>
          </a:p>
          <a:p>
            <a:pPr lvl="1"/>
            <a:r>
              <a:rPr lang="en-GB" b="1" i="1" dirty="0"/>
              <a:t>Perceived behavioural control </a:t>
            </a:r>
            <a:r>
              <a:rPr lang="en-GB" dirty="0"/>
              <a:t>– am I able to perform the action?</a:t>
            </a:r>
          </a:p>
        </p:txBody>
      </p:sp>
    </p:spTree>
    <p:extLst>
      <p:ext uri="{BB962C8B-B14F-4D97-AF65-F5344CB8AC3E}">
        <p14:creationId xmlns:p14="http://schemas.microsoft.com/office/powerpoint/2010/main" val="1377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679FD0-669A-E897-5CB4-2E58C73E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Cognition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pic>
        <p:nvPicPr>
          <p:cNvPr id="6" name="Sisällön paikkamerkki 9">
            <a:extLst>
              <a:ext uri="{FF2B5EF4-FFF2-40B4-BE49-F238E27FC236}">
                <a16:creationId xmlns:a16="http://schemas.microsoft.com/office/drawing/2014/main" id="{49BC3A85-6186-544B-6159-CC3266AFF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372" y="1417638"/>
            <a:ext cx="7921256" cy="4699945"/>
          </a:xfrm>
        </p:spPr>
      </p:pic>
      <p:sp>
        <p:nvSpPr>
          <p:cNvPr id="8" name="Nuoli oikealle 7">
            <a:extLst>
              <a:ext uri="{FF2B5EF4-FFF2-40B4-BE49-F238E27FC236}">
                <a16:creationId xmlns:a16="http://schemas.microsoft.com/office/drawing/2014/main" id="{69B06021-1F1B-407A-D6FB-432483386D38}"/>
              </a:ext>
            </a:extLst>
          </p:cNvPr>
          <p:cNvSpPr/>
          <p:nvPr/>
        </p:nvSpPr>
        <p:spPr>
          <a:xfrm rot="2539130">
            <a:off x="3520453" y="2605065"/>
            <a:ext cx="1266058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 oikealle 8">
            <a:extLst>
              <a:ext uri="{FF2B5EF4-FFF2-40B4-BE49-F238E27FC236}">
                <a16:creationId xmlns:a16="http://schemas.microsoft.com/office/drawing/2014/main" id="{1272F57F-C87A-4F5A-059B-5133B0AA99F0}"/>
              </a:ext>
            </a:extLst>
          </p:cNvPr>
          <p:cNvSpPr/>
          <p:nvPr/>
        </p:nvSpPr>
        <p:spPr>
          <a:xfrm rot="19186483">
            <a:off x="3520452" y="4457787"/>
            <a:ext cx="1266058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 oikealle 9">
            <a:extLst>
              <a:ext uri="{FF2B5EF4-FFF2-40B4-BE49-F238E27FC236}">
                <a16:creationId xmlns:a16="http://schemas.microsoft.com/office/drawing/2014/main" id="{5C1EC722-377A-22B0-C867-B61E41B2BE4B}"/>
              </a:ext>
            </a:extLst>
          </p:cNvPr>
          <p:cNvSpPr/>
          <p:nvPr/>
        </p:nvSpPr>
        <p:spPr>
          <a:xfrm>
            <a:off x="3292376" y="3537198"/>
            <a:ext cx="1279624" cy="48463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 oikealle 10">
            <a:extLst>
              <a:ext uri="{FF2B5EF4-FFF2-40B4-BE49-F238E27FC236}">
                <a16:creationId xmlns:a16="http://schemas.microsoft.com/office/drawing/2014/main" id="{E34A29C3-0CA2-E1B7-4656-C8D9888F52BE}"/>
              </a:ext>
            </a:extLst>
          </p:cNvPr>
          <p:cNvSpPr/>
          <p:nvPr/>
        </p:nvSpPr>
        <p:spPr>
          <a:xfrm>
            <a:off x="5603185" y="3516755"/>
            <a:ext cx="1279624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0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DF18C2-AD43-8F02-7FD1-D4CAE065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Cognition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pic>
        <p:nvPicPr>
          <p:cNvPr id="4" name="Online-media 3" descr="Theory of Planned Behaviour">
            <a:hlinkClick r:id="" action="ppaction://media"/>
            <a:extLst>
              <a:ext uri="{FF2B5EF4-FFF2-40B4-BE49-F238E27FC236}">
                <a16:creationId xmlns:a16="http://schemas.microsoft.com/office/drawing/2014/main" id="{1C3AE9A9-8841-E905-FF31-7619447431F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96C95-F218-7BC2-EC2C-7F36C175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2795A0-6701-FDA3-2056-F5C7E034A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noProof="0" dirty="0"/>
          </a:p>
          <a:p>
            <a:r>
              <a:rPr lang="en-GB" noProof="0" dirty="0"/>
              <a:t>Read the summary of </a:t>
            </a:r>
            <a:r>
              <a:rPr lang="en-GB" b="1" noProof="0" dirty="0"/>
              <a:t>Johnston and White (2003) </a:t>
            </a:r>
            <a:r>
              <a:rPr lang="en-GB" noProof="0" dirty="0"/>
              <a:t>from </a:t>
            </a:r>
            <a:r>
              <a:rPr lang="en-GB" noProof="0" dirty="0">
                <a:solidFill>
                  <a:srgbClr val="0070C0"/>
                </a:solidFill>
              </a:rPr>
              <a:t>teacher’s supplementary materials</a:t>
            </a:r>
            <a:endParaRPr lang="en-GB" noProof="0" dirty="0"/>
          </a:p>
          <a:p>
            <a:pPr lvl="1"/>
            <a:r>
              <a:rPr lang="en-GB" dirty="0"/>
              <a:t>How does TPB explain binge drinking?</a:t>
            </a:r>
          </a:p>
        </p:txBody>
      </p:sp>
      <p:pic>
        <p:nvPicPr>
          <p:cNvPr id="7" name="Sisällön paikkamerkki 6" descr="Kuva, joka sisältää kohteen Eläinhahmo, animaatio, piha-, maa&#10;&#10;Tekoälyllä luotu sisältö voi olla virheellistä.">
            <a:extLst>
              <a:ext uri="{FF2B5EF4-FFF2-40B4-BE49-F238E27FC236}">
                <a16:creationId xmlns:a16="http://schemas.microsoft.com/office/drawing/2014/main" id="{CCB783B3-D58B-940D-2CD2-EA145CF75E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90116"/>
            <a:ext cx="4038600" cy="26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DA4AB8-3D9F-78F0-8417-325E24FA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Prevalence</a:t>
            </a:r>
            <a:r>
              <a:rPr lang="fi-FI" dirty="0"/>
              <a:t> of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problems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369C72-0BA9-134C-E174-BF25A81666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b="1" noProof="0" dirty="0"/>
              <a:t>Prevalence</a:t>
            </a:r>
          </a:p>
          <a:p>
            <a:pPr lvl="1"/>
            <a:r>
              <a:rPr lang="en-GB" noProof="0" dirty="0"/>
              <a:t>The proportion or percentage of a population experiencing a specific condition</a:t>
            </a:r>
          </a:p>
        </p:txBody>
      </p:sp>
      <p:pic>
        <p:nvPicPr>
          <p:cNvPr id="7" name="Sisällön paikkamerkki 6" descr="Kuva, joka sisältää kohteen muotoilu&#10;&#10;Tekoälyllä luotu sisältö voi olla virheellistä.">
            <a:extLst>
              <a:ext uri="{FF2B5EF4-FFF2-40B4-BE49-F238E27FC236}">
                <a16:creationId xmlns:a16="http://schemas.microsoft.com/office/drawing/2014/main" id="{E6603E63-C2C9-39CF-94F2-3969883EB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7438" y="2476986"/>
            <a:ext cx="4054038" cy="27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5CD0B-661F-7F16-5F04-249469DB4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1BD3E-BE4C-36F2-FC01-9E3FDED6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74A020-27AD-BC8B-CF33-0A238CC65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78025"/>
            <a:ext cx="4114800" cy="4816347"/>
          </a:xfrm>
        </p:spPr>
        <p:txBody>
          <a:bodyPr>
            <a:normAutofit/>
          </a:bodyPr>
          <a:lstStyle/>
          <a:p>
            <a:endParaRPr lang="en-GB" noProof="1"/>
          </a:p>
          <a:p>
            <a:endParaRPr lang="en-GB" noProof="1"/>
          </a:p>
          <a:p>
            <a:r>
              <a:rPr lang="en-GB" noProof="1"/>
              <a:t>Do the activity box </a:t>
            </a:r>
            <a:r>
              <a:rPr lang="en-GB" i="1" noProof="1"/>
              <a:t>“Applying the theory of planned behaviour” </a:t>
            </a:r>
            <a:r>
              <a:rPr lang="en-GB" noProof="1"/>
              <a:t>in </a:t>
            </a:r>
            <a:r>
              <a:rPr lang="en-GB" b="1" noProof="1"/>
              <a:t>Kognity 2.3.1</a:t>
            </a:r>
          </a:p>
          <a:p>
            <a:pPr lvl="1"/>
            <a:r>
              <a:rPr lang="en-GB" noProof="1"/>
              <a:t>Apply TPB to your own health behaviour</a:t>
            </a:r>
          </a:p>
        </p:txBody>
      </p:sp>
      <p:pic>
        <p:nvPicPr>
          <p:cNvPr id="4" name="Sisällön paikkamerkki 5" descr="Kuva, joka sisältää kohteen Grafiikka, Fontti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CDBB0FFE-9A35-14F3-A9C4-7EBBE04438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1864" b="-6"/>
          <a:stretch>
            <a:fillRect/>
          </a:stretch>
        </p:blipFill>
        <p:spPr>
          <a:xfrm>
            <a:off x="4571998" y="1476973"/>
            <a:ext cx="4305773" cy="481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5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E0D4AC-62F0-7D71-8D95-66820ACB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Cognition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0E4DBF-A992-8D7C-B213-0EAE86968A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b="1" noProof="0" dirty="0"/>
              <a:t>Cognitive dissonance</a:t>
            </a:r>
          </a:p>
          <a:p>
            <a:pPr lvl="1"/>
            <a:r>
              <a:rPr lang="en-GB" noProof="0" dirty="0"/>
              <a:t>Discomfort follows when behaviour does not align with values</a:t>
            </a:r>
          </a:p>
          <a:p>
            <a:pPr lvl="1"/>
            <a:r>
              <a:rPr lang="en-GB" dirty="0"/>
              <a:t>Discomfort can be resolved by changing behaviour or rationalising beliefs</a:t>
            </a:r>
            <a:endParaRPr lang="en-GB" noProof="0" dirty="0"/>
          </a:p>
        </p:txBody>
      </p:sp>
      <p:pic>
        <p:nvPicPr>
          <p:cNvPr id="6" name="Sisällön paikkamerkki 5" descr="Kuva, joka sisältää kohteen teksti, Ihmisen kasvot, vaate, animaatio&#10;&#10;Tekoälyllä luotu sisältö voi olla virheellistä.">
            <a:extLst>
              <a:ext uri="{FF2B5EF4-FFF2-40B4-BE49-F238E27FC236}">
                <a16:creationId xmlns:a16="http://schemas.microsoft.com/office/drawing/2014/main" id="{4E03A358-66C4-8818-39CC-6EBE793D1C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73697" y="2072170"/>
            <a:ext cx="4671151" cy="35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CBCBE-4F09-32E0-65EC-CDE43858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1A10F1-614C-7E10-157B-C9634A32E5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When was the last time you were stressed?</a:t>
            </a:r>
          </a:p>
          <a:p>
            <a:pPr lvl="1"/>
            <a:r>
              <a:rPr lang="en-GB" noProof="0" dirty="0"/>
              <a:t>What caused the stress?</a:t>
            </a:r>
          </a:p>
          <a:p>
            <a:pPr lvl="1"/>
            <a:r>
              <a:rPr lang="en-GB" noProof="0" dirty="0"/>
              <a:t>How did you experience stress at that time?</a:t>
            </a:r>
          </a:p>
          <a:p>
            <a:pPr lvl="1"/>
            <a:r>
              <a:rPr lang="en-GB" noProof="0" dirty="0"/>
              <a:t>How did you relate to your experience of stress?</a:t>
            </a:r>
          </a:p>
        </p:txBody>
      </p:sp>
      <p:pic>
        <p:nvPicPr>
          <p:cNvPr id="7" name="Sisällön paikkamerkki 6" descr="Kuva, joka sisältää kohteen Ihmisen kasvot, vaate, henkilö, piirros&#10;&#10;Tekoälyllä luotu sisältö voi olla virheellistä.">
            <a:extLst>
              <a:ext uri="{FF2B5EF4-FFF2-40B4-BE49-F238E27FC236}">
                <a16:creationId xmlns:a16="http://schemas.microsoft.com/office/drawing/2014/main" id="{1F74DF5A-9A02-59FD-6EA0-588366047C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93605"/>
            <a:ext cx="4038600" cy="26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D2010-3477-DC84-BAD4-633FEAE2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Stress</a:t>
            </a:r>
            <a:r>
              <a:rPr lang="fi-FI" dirty="0"/>
              <a:t> and </a:t>
            </a:r>
            <a:r>
              <a:rPr lang="fi-FI" dirty="0" err="1"/>
              <a:t>health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ABF4F7-E396-259F-4253-CC1DE8D823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Stress is a response to demands that exceed our capacity to cope</a:t>
            </a:r>
          </a:p>
          <a:p>
            <a:pPr lvl="1"/>
            <a:r>
              <a:rPr lang="en-GB" noProof="0" dirty="0"/>
              <a:t>Acute stress</a:t>
            </a:r>
          </a:p>
          <a:p>
            <a:pPr lvl="1"/>
            <a:r>
              <a:rPr lang="en-GB" noProof="0" dirty="0"/>
              <a:t>Chronic stress</a:t>
            </a:r>
          </a:p>
        </p:txBody>
      </p:sp>
      <p:pic>
        <p:nvPicPr>
          <p:cNvPr id="7" name="Sisällön paikkamerkki 6" descr="Kuva, joka sisältää kohteen clipart, Animoidut lastenohjelmat, kuvitus, Animaatio&#10;&#10;Tekoälyllä luotu sisältö voi olla virheellistä.">
            <a:extLst>
              <a:ext uri="{FF2B5EF4-FFF2-40B4-BE49-F238E27FC236}">
                <a16:creationId xmlns:a16="http://schemas.microsoft.com/office/drawing/2014/main" id="{C0424CBB-3926-2582-7D66-93289EAFE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91987"/>
            <a:ext cx="4038600" cy="23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908E4-952F-CA2A-C5DE-AF6AC8EF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53B42B-4F58-AC88-363C-9E0B049FB1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Read </a:t>
            </a:r>
            <a:r>
              <a:rPr lang="en-GB" i="1" noProof="0" dirty="0"/>
              <a:t>”Physiological aspects of stress” </a:t>
            </a:r>
            <a:r>
              <a:rPr lang="en-GB" noProof="0" dirty="0"/>
              <a:t>AND </a:t>
            </a:r>
            <a:r>
              <a:rPr lang="en-GB" i="1" noProof="0" dirty="0"/>
              <a:t>”Stress and brain” </a:t>
            </a:r>
            <a:r>
              <a:rPr lang="en-GB" noProof="0" dirty="0"/>
              <a:t>from </a:t>
            </a:r>
            <a:r>
              <a:rPr lang="en-GB" b="1" noProof="0" dirty="0" err="1"/>
              <a:t>Kognity</a:t>
            </a:r>
            <a:r>
              <a:rPr lang="en-GB" b="1" noProof="0" dirty="0"/>
              <a:t> 2.3.7 </a:t>
            </a:r>
            <a:r>
              <a:rPr lang="en-GB" noProof="0" dirty="0"/>
              <a:t>and summarize the main points in your own words</a:t>
            </a:r>
          </a:p>
        </p:txBody>
      </p:sp>
      <p:pic>
        <p:nvPicPr>
          <p:cNvPr id="6" name="Sisällön paikkamerkki 5" descr="Kuva, joka sisältää kohteen kuvakaappaus, animaatio, taide&#10;&#10;Tekoälyllä luotu sisältö voi olla virheellistä.">
            <a:extLst>
              <a:ext uri="{FF2B5EF4-FFF2-40B4-BE49-F238E27FC236}">
                <a16:creationId xmlns:a16="http://schemas.microsoft.com/office/drawing/2014/main" id="{CC95F18B-D8FE-67AB-B5C9-F3DAB1F5B1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8841" y="1600200"/>
            <a:ext cx="45973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EEBA4-1D3F-FC74-92F7-DD5D6978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Stress</a:t>
            </a:r>
            <a:r>
              <a:rPr lang="fi-FI" dirty="0"/>
              <a:t> and </a:t>
            </a:r>
            <a:r>
              <a:rPr lang="fi-FI" dirty="0" err="1"/>
              <a:t>health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5DC3EE-DB5D-1CC8-346F-8C92EDF4AF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noProof="0" dirty="0"/>
              <a:t>Transactional model of stress and coping (Lazarus &amp; Folkman, 1984)</a:t>
            </a:r>
          </a:p>
          <a:p>
            <a:pPr lvl="1"/>
            <a:r>
              <a:rPr lang="en-GB" noProof="0" dirty="0"/>
              <a:t>Stress is a </a:t>
            </a:r>
            <a:r>
              <a:rPr lang="en-GB" i="1" noProof="0" dirty="0"/>
              <a:t>bidirectional</a:t>
            </a:r>
            <a:r>
              <a:rPr lang="en-GB" noProof="0" dirty="0"/>
              <a:t> process between the person and their environment where </a:t>
            </a:r>
            <a:r>
              <a:rPr lang="en-GB" b="1" noProof="0" dirty="0"/>
              <a:t>cognitive appraisal </a:t>
            </a:r>
            <a:r>
              <a:rPr lang="en-GB" noProof="0" dirty="0"/>
              <a:t>plays a crucial role</a:t>
            </a:r>
          </a:p>
        </p:txBody>
      </p:sp>
      <p:pic>
        <p:nvPicPr>
          <p:cNvPr id="6" name="Sisällön paikkamerkki 5" descr="Kuva, joka sisältää kohteen teksti, kuvakaappaus, Fontti, viiva&#10;&#10;Tekoälyllä luotu sisältö voi olla virheellistä.">
            <a:extLst>
              <a:ext uri="{FF2B5EF4-FFF2-40B4-BE49-F238E27FC236}">
                <a16:creationId xmlns:a16="http://schemas.microsoft.com/office/drawing/2014/main" id="{A325877B-6BDD-C0C3-01DE-671E15E1D1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20307" y="1417638"/>
            <a:ext cx="5143347" cy="44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19A330-0F8D-9964-FF46-69BCF0E5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Stress</a:t>
            </a:r>
            <a:r>
              <a:rPr lang="fi-FI" dirty="0"/>
              <a:t> and </a:t>
            </a:r>
            <a:r>
              <a:rPr lang="fi-FI" dirty="0" err="1"/>
              <a:t>health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17C2B2-9FC8-868A-9608-BFF959F3D9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Chronic stress can be a risk factor for addiction</a:t>
            </a:r>
          </a:p>
          <a:p>
            <a:pPr lvl="1"/>
            <a:r>
              <a:rPr lang="en-GB" noProof="0" dirty="0"/>
              <a:t>Stress can impair pre-frontal cortex resulting in impulsivity and lack of behavioural control</a:t>
            </a:r>
          </a:p>
        </p:txBody>
      </p:sp>
      <p:pic>
        <p:nvPicPr>
          <p:cNvPr id="8" name="Sisällön paikkamerkki 7" descr="Kuva, joka sisältää kohteen kartta&#10;&#10;Tekoälyllä luotu sisältö voi olla virheellistä.">
            <a:extLst>
              <a:ext uri="{FF2B5EF4-FFF2-40B4-BE49-F238E27FC236}">
                <a16:creationId xmlns:a16="http://schemas.microsoft.com/office/drawing/2014/main" id="{A281ABC3-7258-CE55-F974-7CCC121CC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51966"/>
          <a:stretch>
            <a:fillRect/>
          </a:stretch>
        </p:blipFill>
        <p:spPr>
          <a:xfrm>
            <a:off x="4648202" y="1600200"/>
            <a:ext cx="4038598" cy="3968696"/>
          </a:xfrm>
          <a:prstGeom prst="rect">
            <a:avLst/>
          </a:prstGeom>
        </p:spPr>
      </p:pic>
      <p:pic>
        <p:nvPicPr>
          <p:cNvPr id="10" name="Kuva 9" descr="Kuva, joka sisältää kohteen kartta&#10;&#10;Tekoälyllä luotu sisältö voi olla virheellistä.">
            <a:extLst>
              <a:ext uri="{FF2B5EF4-FFF2-40B4-BE49-F238E27FC236}">
                <a16:creationId xmlns:a16="http://schemas.microsoft.com/office/drawing/2014/main" id="{086175BF-BA9E-A14A-456D-84EE5CEA2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984"/>
          <a:stretch>
            <a:fillRect/>
          </a:stretch>
        </p:blipFill>
        <p:spPr>
          <a:xfrm>
            <a:off x="4648201" y="1600200"/>
            <a:ext cx="4038597" cy="39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D790A-E691-E673-2DC7-695D9451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Stress</a:t>
            </a:r>
            <a:r>
              <a:rPr lang="fi-FI" dirty="0"/>
              <a:t> and </a:t>
            </a:r>
            <a:r>
              <a:rPr lang="fi-FI" dirty="0" err="1"/>
              <a:t>health</a:t>
            </a:r>
            <a:endParaRPr lang="fi-FI" dirty="0"/>
          </a:p>
        </p:txBody>
      </p:sp>
      <p:pic>
        <p:nvPicPr>
          <p:cNvPr id="4" name="Online-media 3" descr="Kelly McGonigal: How to make stress your friend">
            <a:hlinkClick r:id="" action="ppaction://media"/>
            <a:extLst>
              <a:ext uri="{FF2B5EF4-FFF2-40B4-BE49-F238E27FC236}">
                <a16:creationId xmlns:a16="http://schemas.microsoft.com/office/drawing/2014/main" id="{B9BB52AC-1A03-195E-268F-85B20C16FA1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1975" y="1600200"/>
            <a:ext cx="8020050" cy="45259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7642B7E-831A-628F-C70E-ACE9B53EA960}"/>
              </a:ext>
            </a:extLst>
          </p:cNvPr>
          <p:cNvSpPr txBox="1"/>
          <p:nvPr/>
        </p:nvSpPr>
        <p:spPr>
          <a:xfrm>
            <a:off x="638684" y="6209573"/>
            <a:ext cx="786664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Does this video provide evidence that stress is not that bad?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21607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7099EED-61E5-7DA2-A811-4D57B76C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E95F003-139D-C2CF-9659-2DFEB72F9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Teacher divides you into six groups and gives each group one </a:t>
            </a:r>
            <a:r>
              <a:rPr lang="en-GB" i="1" noProof="0" dirty="0"/>
              <a:t>basic concept</a:t>
            </a:r>
            <a:r>
              <a:rPr lang="en-GB" noProof="0" dirty="0"/>
              <a:t> from the syllabus</a:t>
            </a:r>
          </a:p>
          <a:p>
            <a:r>
              <a:rPr lang="en-GB" noProof="0" dirty="0"/>
              <a:t>Each group makes a </a:t>
            </a:r>
            <a:r>
              <a:rPr lang="en-GB" b="1" noProof="0" dirty="0"/>
              <a:t>concept map </a:t>
            </a:r>
            <a:r>
              <a:rPr lang="en-GB" noProof="0" dirty="0"/>
              <a:t>based on the concept on</a:t>
            </a:r>
            <a:r>
              <a:rPr lang="en-GB" i="1" noProof="0" dirty="0"/>
              <a:t> </a:t>
            </a:r>
            <a:r>
              <a:rPr lang="en-GB" i="1" dirty="0"/>
              <a:t>health problems</a:t>
            </a:r>
            <a:r>
              <a:rPr lang="en-GB" dirty="0"/>
              <a:t> </a:t>
            </a:r>
            <a:r>
              <a:rPr lang="en-GB" noProof="0" dirty="0"/>
              <a:t> </a:t>
            </a:r>
          </a:p>
        </p:txBody>
      </p:sp>
      <p:pic>
        <p:nvPicPr>
          <p:cNvPr id="7" name="Sisällön paikkamerkki 6" descr="Kuva, joka sisältää kohteen teksti, kuvakaappaus, Fontti, Sähkönsininen&#10;&#10;Tekoälyllä luotu sisältö voi olla virheellistä.">
            <a:extLst>
              <a:ext uri="{FF2B5EF4-FFF2-40B4-BE49-F238E27FC236}">
                <a16:creationId xmlns:a16="http://schemas.microsoft.com/office/drawing/2014/main" id="{265AAC26-B47F-C239-DDF8-23128072C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7013"/>
            <a:ext cx="4038600" cy="45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Prevalence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stock.adobe.com</a:t>
            </a:r>
            <a:r>
              <a:rPr lang="fi-FI" dirty="0"/>
              <a:t>/</a:t>
            </a:r>
            <a:r>
              <a:rPr lang="fi-FI" dirty="0" err="1"/>
              <a:t>search?k</a:t>
            </a:r>
            <a:r>
              <a:rPr lang="fi-FI" dirty="0"/>
              <a:t>=</a:t>
            </a:r>
            <a:r>
              <a:rPr lang="fi-FI" dirty="0" err="1"/>
              <a:t>prevalence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Flaghand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psychology.iresearchnet.com</a:t>
            </a:r>
            <a:r>
              <a:rPr lang="fi-FI" dirty="0"/>
              <a:t>/</a:t>
            </a:r>
            <a:r>
              <a:rPr lang="fi-FI" dirty="0" err="1"/>
              <a:t>social-psychology</a:t>
            </a:r>
            <a:r>
              <a:rPr lang="fi-FI" dirty="0"/>
              <a:t>/</a:t>
            </a:r>
            <a:r>
              <a:rPr lang="fi-FI" dirty="0" err="1"/>
              <a:t>cultural-psychology</a:t>
            </a:r>
            <a:r>
              <a:rPr lang="fi-FI" dirty="0"/>
              <a:t>/culture/&gt; </a:t>
            </a:r>
            <a:r>
              <a:rPr lang="fi-FI" dirty="0" err="1"/>
              <a:t>Accessed</a:t>
            </a:r>
            <a:r>
              <a:rPr lang="fi-FI" dirty="0"/>
              <a:t> 11th of October 2017.</a:t>
            </a:r>
          </a:p>
          <a:p>
            <a:r>
              <a:rPr lang="fi-FI" dirty="0"/>
              <a:t>Brain </a:t>
            </a:r>
            <a:r>
              <a:rPr lang="fi-FI" dirty="0" err="1"/>
              <a:t>images</a:t>
            </a:r>
            <a:r>
              <a:rPr lang="fi-FI" dirty="0"/>
              <a:t> – </a:t>
            </a:r>
            <a:r>
              <a:rPr lang="fi-FI" dirty="0" err="1"/>
              <a:t>Kognity</a:t>
            </a:r>
            <a:r>
              <a:rPr lang="fi-FI" dirty="0"/>
              <a:t>.</a:t>
            </a:r>
          </a:p>
          <a:p>
            <a:r>
              <a:rPr lang="fi-FI" dirty="0"/>
              <a:t>Mouse party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learn.genetics.utah.edu</a:t>
            </a:r>
            <a:r>
              <a:rPr lang="fi-FI" dirty="0"/>
              <a:t>/</a:t>
            </a:r>
            <a:r>
              <a:rPr lang="fi-FI" dirty="0" err="1"/>
              <a:t>content</a:t>
            </a:r>
            <a:r>
              <a:rPr lang="fi-FI" dirty="0"/>
              <a:t>/</a:t>
            </a:r>
            <a:r>
              <a:rPr lang="fi-FI" dirty="0" err="1"/>
              <a:t>addiction</a:t>
            </a:r>
            <a:r>
              <a:rPr lang="fi-FI" dirty="0"/>
              <a:t>/</a:t>
            </a:r>
            <a:r>
              <a:rPr lang="fi-FI" dirty="0" err="1"/>
              <a:t>mouse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16th of </a:t>
            </a:r>
            <a:r>
              <a:rPr lang="fi-FI" dirty="0" err="1"/>
              <a:t>March</a:t>
            </a:r>
            <a:r>
              <a:rPr lang="fi-FI" dirty="0"/>
              <a:t> 2026. </a:t>
            </a:r>
          </a:p>
          <a:p>
            <a:r>
              <a:rPr lang="fi-FI" dirty="0"/>
              <a:t>Albert </a:t>
            </a:r>
            <a:r>
              <a:rPr lang="fi-FI" dirty="0" err="1"/>
              <a:t>Bandura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stanford.edu</a:t>
            </a:r>
            <a:r>
              <a:rPr lang="fi-FI" dirty="0"/>
              <a:t>/</a:t>
            </a:r>
            <a:r>
              <a:rPr lang="fi-FI" dirty="0" err="1"/>
              <a:t>dept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bandura</a:t>
            </a:r>
            <a:r>
              <a:rPr lang="fi-FI" dirty="0"/>
              <a:t>/</a:t>
            </a:r>
            <a:r>
              <a:rPr lang="fi-FI" dirty="0" err="1"/>
              <a:t>bandura</a:t>
            </a:r>
            <a:r>
              <a:rPr lang="fi-FI" dirty="0"/>
              <a:t>-bio-</a:t>
            </a:r>
            <a:r>
              <a:rPr lang="fi-FI" dirty="0" err="1"/>
              <a:t>pajares</a:t>
            </a:r>
            <a:r>
              <a:rPr lang="fi-FI" dirty="0"/>
              <a:t>/Albert%20_Bandura%20_Biographical_Sketch.html&gt;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theory</a:t>
            </a:r>
            <a:r>
              <a:rPr lang="fi-FI" dirty="0"/>
              <a:t> </a:t>
            </a:r>
            <a:r>
              <a:rPr lang="fi-FI" dirty="0" err="1"/>
              <a:t>diagram</a:t>
            </a:r>
            <a:r>
              <a:rPr lang="fi-FI" dirty="0"/>
              <a:t> – </a:t>
            </a:r>
            <a:r>
              <a:rPr lang="fi-FI" dirty="0" err="1"/>
              <a:t>Kognity</a:t>
            </a:r>
            <a:r>
              <a:rPr lang="fi-FI" dirty="0"/>
              <a:t>.</a:t>
            </a:r>
          </a:p>
          <a:p>
            <a:r>
              <a:rPr lang="fi-FI" dirty="0" err="1"/>
              <a:t>Drinking</a:t>
            </a:r>
            <a:r>
              <a:rPr lang="fi-FI" dirty="0"/>
              <a:t> </a:t>
            </a:r>
            <a:r>
              <a:rPr lang="fi-FI" dirty="0" err="1"/>
              <a:t>parents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thinkib.net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page</a:t>
            </a:r>
            <a:r>
              <a:rPr lang="fi-FI" dirty="0"/>
              <a:t>/52618/</a:t>
            </a:r>
            <a:r>
              <a:rPr lang="fi-FI" dirty="0" err="1"/>
              <a:t>drug-abuse-social-learning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Binge</a:t>
            </a:r>
            <a:r>
              <a:rPr lang="fi-FI" dirty="0"/>
              <a:t> </a:t>
            </a:r>
            <a:r>
              <a:rPr lang="fi-FI" dirty="0" err="1"/>
              <a:t>drinking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www.livescience.com</a:t>
            </a:r>
            <a:r>
              <a:rPr lang="fi-FI" dirty="0"/>
              <a:t>/59148-extreme-binge-drinking.html&gt;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March</a:t>
            </a:r>
            <a:r>
              <a:rPr lang="fi-FI" dirty="0"/>
              <a:t> 2026. </a:t>
            </a:r>
          </a:p>
          <a:p>
            <a:r>
              <a:rPr lang="fi-FI" dirty="0" err="1"/>
              <a:t>Alcoholics</a:t>
            </a:r>
            <a:r>
              <a:rPr lang="fi-FI" dirty="0"/>
              <a:t> </a:t>
            </a:r>
            <a:r>
              <a:rPr lang="fi-FI" dirty="0" err="1"/>
              <a:t>anonymous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journey-magazine.com</a:t>
            </a:r>
            <a:r>
              <a:rPr lang="fi-FI" dirty="0"/>
              <a:t>/</a:t>
            </a:r>
            <a:r>
              <a:rPr lang="fi-FI" dirty="0" err="1"/>
              <a:t>alcoholics-anonymous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Theory</a:t>
            </a:r>
            <a:r>
              <a:rPr lang="fi-FI" dirty="0"/>
              <a:t> of </a:t>
            </a:r>
            <a:r>
              <a:rPr lang="fi-FI" dirty="0" err="1"/>
              <a:t>planned</a:t>
            </a:r>
            <a:r>
              <a:rPr lang="fi-FI" dirty="0"/>
              <a:t> </a:t>
            </a:r>
            <a:r>
              <a:rPr lang="fi-FI" dirty="0" err="1"/>
              <a:t>behaviour</a:t>
            </a:r>
            <a:r>
              <a:rPr lang="fi-FI" dirty="0"/>
              <a:t> (TPB)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Theory_of_planned_behavior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August 2019. </a:t>
            </a:r>
          </a:p>
          <a:p>
            <a:r>
              <a:rPr lang="fi-FI" dirty="0"/>
              <a:t>Kermit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thinkib.net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page</a:t>
            </a:r>
            <a:r>
              <a:rPr lang="fi-FI" dirty="0"/>
              <a:t>/52617/</a:t>
            </a:r>
            <a:r>
              <a:rPr lang="fi-FI" dirty="0" err="1"/>
              <a:t>cognitive-explanations-drug-abuse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dissonance</a:t>
            </a:r>
            <a:r>
              <a:rPr lang="fi-FI" dirty="0"/>
              <a:t> – </a:t>
            </a:r>
            <a:r>
              <a:rPr lang="fi-FI" dirty="0" err="1"/>
              <a:t>Kognity</a:t>
            </a:r>
            <a:r>
              <a:rPr lang="fi-FI" dirty="0"/>
              <a:t>.</a:t>
            </a:r>
          </a:p>
          <a:p>
            <a:r>
              <a:rPr lang="fi-FI" dirty="0" err="1"/>
              <a:t>Stress</a:t>
            </a:r>
            <a:r>
              <a:rPr lang="fi-FI" dirty="0"/>
              <a:t> </a:t>
            </a:r>
            <a:r>
              <a:rPr lang="fi-FI" dirty="0" err="1"/>
              <a:t>stone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kriisiapua.fi</a:t>
            </a:r>
            <a:r>
              <a:rPr lang="fi-FI" dirty="0"/>
              <a:t>/stressi-ja-uni/&gt;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Stress</a:t>
            </a:r>
            <a:r>
              <a:rPr lang="fi-FI" dirty="0"/>
              <a:t> </a:t>
            </a:r>
            <a:r>
              <a:rPr lang="fi-FI" dirty="0" err="1"/>
              <a:t>drawing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www.centerformentalhealth.in</a:t>
            </a:r>
            <a:r>
              <a:rPr lang="fi-FI" dirty="0"/>
              <a:t>/</a:t>
            </a:r>
            <a:r>
              <a:rPr lang="fi-FI" dirty="0" err="1"/>
              <a:t>understanding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effects</a:t>
            </a:r>
            <a:r>
              <a:rPr lang="fi-FI" dirty="0"/>
              <a:t>-of-</a:t>
            </a:r>
            <a:r>
              <a:rPr lang="fi-FI" dirty="0" err="1"/>
              <a:t>stress</a:t>
            </a:r>
            <a:r>
              <a:rPr lang="fi-FI" dirty="0"/>
              <a:t>-and-</a:t>
            </a:r>
            <a:r>
              <a:rPr lang="fi-FI" dirty="0" err="1"/>
              <a:t>strategies</a:t>
            </a:r>
            <a:r>
              <a:rPr lang="fi-FI" dirty="0"/>
              <a:t>-to-</a:t>
            </a:r>
            <a:r>
              <a:rPr lang="fi-FI" dirty="0" err="1"/>
              <a:t>manage</a:t>
            </a:r>
            <a:r>
              <a:rPr lang="fi-FI" dirty="0"/>
              <a:t>-it/&gt;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Stress</a:t>
            </a:r>
            <a:r>
              <a:rPr lang="fi-FI" dirty="0"/>
              <a:t> </a:t>
            </a:r>
            <a:r>
              <a:rPr lang="fi-FI" dirty="0" err="1"/>
              <a:t>physiology</a:t>
            </a:r>
            <a:r>
              <a:rPr lang="fi-FI" dirty="0"/>
              <a:t> - </a:t>
            </a:r>
            <a:r>
              <a:rPr lang="fi-FI" dirty="0" err="1"/>
              <a:t>Kognity</a:t>
            </a:r>
            <a:endParaRPr lang="fi-FI" dirty="0"/>
          </a:p>
          <a:p>
            <a:r>
              <a:rPr lang="fi-FI" dirty="0" err="1"/>
              <a:t>Transactional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of </a:t>
            </a:r>
            <a:r>
              <a:rPr lang="fi-FI" dirty="0" err="1"/>
              <a:t>stress</a:t>
            </a:r>
            <a:r>
              <a:rPr lang="fi-FI" dirty="0"/>
              <a:t> and </a:t>
            </a:r>
            <a:r>
              <a:rPr lang="fi-FI" dirty="0" err="1"/>
              <a:t>coping</a:t>
            </a:r>
            <a:r>
              <a:rPr lang="fi-FI" dirty="0"/>
              <a:t> – </a:t>
            </a:r>
            <a:r>
              <a:rPr lang="fi-FI" dirty="0" err="1"/>
              <a:t>Kognity</a:t>
            </a:r>
            <a:r>
              <a:rPr lang="fi-FI" dirty="0"/>
              <a:t>.</a:t>
            </a:r>
          </a:p>
          <a:p>
            <a:r>
              <a:rPr lang="fi-FI" dirty="0" err="1"/>
              <a:t>Prefrontal</a:t>
            </a:r>
            <a:r>
              <a:rPr lang="fi-FI" dirty="0"/>
              <a:t> </a:t>
            </a:r>
            <a:r>
              <a:rPr lang="fi-FI" dirty="0" err="1"/>
              <a:t>cortex</a:t>
            </a:r>
            <a:r>
              <a:rPr lang="fi-FI" dirty="0"/>
              <a:t> and </a:t>
            </a:r>
            <a:r>
              <a:rPr lang="fi-FI" dirty="0" err="1"/>
              <a:t>stress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www.nature.com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/nn.4087&gt;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33B02-442F-3ECF-EBF8-9C5626AF8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1E0B83-D590-F23A-B3B0-8EA9F9FA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5EC953-AFD0-7442-4499-1FB9B2602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78025"/>
            <a:ext cx="4114800" cy="4816347"/>
          </a:xfrm>
        </p:spPr>
        <p:txBody>
          <a:bodyPr>
            <a:normAutofit/>
          </a:bodyPr>
          <a:lstStyle/>
          <a:p>
            <a:endParaRPr lang="en-GB" noProof="1"/>
          </a:p>
          <a:p>
            <a:endParaRPr lang="en-GB" dirty="0"/>
          </a:p>
          <a:p>
            <a:r>
              <a:rPr lang="en-GB" dirty="0"/>
              <a:t>Quickly review the what you learned about </a:t>
            </a:r>
            <a:r>
              <a:rPr lang="en-GB" i="1" dirty="0"/>
              <a:t>prevalence rates </a:t>
            </a:r>
            <a:r>
              <a:rPr lang="en-GB" dirty="0"/>
              <a:t>in </a:t>
            </a:r>
            <a:r>
              <a:rPr lang="en-GB" b="1" dirty="0" err="1"/>
              <a:t>Kognity</a:t>
            </a:r>
            <a:r>
              <a:rPr lang="en-GB" b="1" dirty="0"/>
              <a:t> 2.1</a:t>
            </a:r>
          </a:p>
        </p:txBody>
      </p:sp>
      <p:pic>
        <p:nvPicPr>
          <p:cNvPr id="4" name="Sisällön paikkamerkki 5" descr="Kuva, joka sisältää kohteen Grafiikka, Fontti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1ECB8DF-3A77-2682-B963-C4CEAA4B5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1864" b="-6"/>
          <a:stretch>
            <a:fillRect/>
          </a:stretch>
        </p:blipFill>
        <p:spPr>
          <a:xfrm>
            <a:off x="4571998" y="1476973"/>
            <a:ext cx="4305773" cy="481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6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6217A-EBC2-D576-0795-2E24181E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Prevalence</a:t>
            </a:r>
            <a:r>
              <a:rPr lang="fi-FI" dirty="0"/>
              <a:t> of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problems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C28BBF-1553-3B26-D76C-770CD89E60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Cultural factors influencing prevalence</a:t>
            </a:r>
          </a:p>
          <a:p>
            <a:pPr lvl="1"/>
            <a:r>
              <a:rPr lang="en-GB" i="1" noProof="0" dirty="0"/>
              <a:t>Stigmatisation</a:t>
            </a:r>
          </a:p>
          <a:p>
            <a:pPr lvl="1"/>
            <a:r>
              <a:rPr lang="en-GB" i="1" noProof="0" dirty="0"/>
              <a:t>Acculturation</a:t>
            </a:r>
            <a:r>
              <a:rPr lang="en-GB" noProof="0" dirty="0"/>
              <a:t> – immigrating into a new culture (e.g. Atkins et al., 2008)</a:t>
            </a:r>
          </a:p>
          <a:p>
            <a:pPr lvl="1"/>
            <a:r>
              <a:rPr lang="en-GB" i="1" noProof="0" dirty="0"/>
              <a:t>Individualism</a:t>
            </a:r>
            <a:r>
              <a:rPr lang="en-GB" noProof="0" dirty="0"/>
              <a:t> and </a:t>
            </a:r>
            <a:r>
              <a:rPr lang="en-GB" i="1" noProof="0" dirty="0"/>
              <a:t>collectivism</a:t>
            </a:r>
            <a:r>
              <a:rPr lang="en-GB" noProof="0" dirty="0"/>
              <a:t> (e.g. Zhang &amp; Shrum, 2009; Du et al., 2014)</a:t>
            </a:r>
          </a:p>
        </p:txBody>
      </p:sp>
      <p:pic>
        <p:nvPicPr>
          <p:cNvPr id="9" name="Sisällön paikkamerkki 4">
            <a:extLst>
              <a:ext uri="{FF2B5EF4-FFF2-40B4-BE49-F238E27FC236}">
                <a16:creationId xmlns:a16="http://schemas.microsoft.com/office/drawing/2014/main" id="{23A2305A-551B-FBC8-A3F4-DE6F0CA8A2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62664"/>
            <a:ext cx="4038600" cy="3801035"/>
          </a:xfrm>
        </p:spPr>
      </p:pic>
    </p:spTree>
    <p:extLst>
      <p:ext uri="{BB962C8B-B14F-4D97-AF65-F5344CB8AC3E}">
        <p14:creationId xmlns:p14="http://schemas.microsoft.com/office/powerpoint/2010/main" val="34244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93AE00-9544-FEFB-3D36-484FAFA0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AC92FE-1170-4841-CAB8-03BD4520E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78025"/>
            <a:ext cx="4114800" cy="4816347"/>
          </a:xfrm>
        </p:spPr>
        <p:txBody>
          <a:bodyPr>
            <a:normAutofit/>
          </a:bodyPr>
          <a:lstStyle/>
          <a:p>
            <a:endParaRPr lang="en-GB" noProof="1"/>
          </a:p>
          <a:p>
            <a:r>
              <a:rPr lang="en-GB" noProof="1"/>
              <a:t>Form pairs/small groups and do the activity box </a:t>
            </a:r>
            <a:r>
              <a:rPr lang="en-GB" i="1" noProof="1"/>
              <a:t>“Critcally thinking about prevalence rates” </a:t>
            </a:r>
            <a:r>
              <a:rPr lang="en-GB" noProof="1"/>
              <a:t>in </a:t>
            </a:r>
            <a:r>
              <a:rPr lang="en-GB" b="1" noProof="1"/>
              <a:t>Kognity 2.3.2</a:t>
            </a:r>
          </a:p>
          <a:p>
            <a:pPr lvl="1"/>
            <a:r>
              <a:rPr lang="en-GB" noProof="1"/>
              <a:t>Try to utilze the WHO data to the fullest</a:t>
            </a:r>
          </a:p>
        </p:txBody>
      </p:sp>
      <p:pic>
        <p:nvPicPr>
          <p:cNvPr id="4" name="Sisällön paikkamerkki 5" descr="Kuva, joka sisältää kohteen Grafiikka, Fontti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7229455C-9777-5D10-8953-E70A03C5D2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r="21864" b="-6"/>
          <a:stretch>
            <a:fillRect/>
          </a:stretch>
        </p:blipFill>
        <p:spPr>
          <a:xfrm>
            <a:off x="4571998" y="1476973"/>
            <a:ext cx="4305773" cy="481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5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EFA8D-F60E-CDD2-34B8-758FF265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Biology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912C30-B48C-B68F-D3D1-59C8806FD5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Key neurotransmitter in addiction is </a:t>
            </a:r>
            <a:r>
              <a:rPr lang="en-GB" i="1" noProof="0" dirty="0"/>
              <a:t>dopamine</a:t>
            </a:r>
          </a:p>
          <a:p>
            <a:pPr lvl="1"/>
            <a:r>
              <a:rPr lang="en-GB" noProof="0" dirty="0"/>
              <a:t>Crucial to experiences of </a:t>
            </a:r>
            <a:r>
              <a:rPr lang="en-GB" i="1" noProof="0" dirty="0"/>
              <a:t>reward</a:t>
            </a:r>
            <a:r>
              <a:rPr lang="en-GB" noProof="0" dirty="0"/>
              <a:t> and </a:t>
            </a:r>
            <a:r>
              <a:rPr lang="en-GB" i="1" noProof="0" dirty="0"/>
              <a:t>motivation</a:t>
            </a:r>
          </a:p>
        </p:txBody>
      </p:sp>
      <p:pic>
        <p:nvPicPr>
          <p:cNvPr id="6" name="Sisällön paikkamerkki 5" descr="Kuva, joka sisältää kohteen ympyrä, kartta, taide&#10;&#10;Tekoälyllä luotu sisältö voi olla virheellistä.">
            <a:extLst>
              <a:ext uri="{FF2B5EF4-FFF2-40B4-BE49-F238E27FC236}">
                <a16:creationId xmlns:a16="http://schemas.microsoft.com/office/drawing/2014/main" id="{6EB5099C-D5A7-437E-AD35-3F073BF04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18612" y="2248710"/>
            <a:ext cx="4825388" cy="300909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8DCF8FA-5415-3E62-3450-65E37A294946}"/>
              </a:ext>
            </a:extLst>
          </p:cNvPr>
          <p:cNvSpPr txBox="1"/>
          <p:nvPr/>
        </p:nvSpPr>
        <p:spPr>
          <a:xfrm>
            <a:off x="5616000" y="5257800"/>
            <a:ext cx="223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i="1" dirty="0" err="1"/>
              <a:t>Brain’s</a:t>
            </a:r>
            <a:r>
              <a:rPr lang="fi-FI" i="1" dirty="0"/>
              <a:t> </a:t>
            </a:r>
            <a:r>
              <a:rPr lang="fi-FI" i="1" dirty="0" err="1"/>
              <a:t>reward</a:t>
            </a:r>
            <a:r>
              <a:rPr lang="fi-FI" i="1" dirty="0"/>
              <a:t> </a:t>
            </a:r>
            <a:r>
              <a:rPr lang="fi-FI" i="1" dirty="0" err="1"/>
              <a:t>system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4045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F3480C-7A48-73FA-C1F9-2267FDB1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Biology</a:t>
            </a:r>
            <a:r>
              <a:rPr lang="fi-FI" dirty="0"/>
              <a:t> and </a:t>
            </a:r>
            <a:r>
              <a:rPr lang="fi-FI" dirty="0" err="1"/>
              <a:t>addiction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9506ED-2CED-B6E6-6F34-1F8CA86D1B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noProof="0" dirty="0"/>
              <a:t>Ventral tegmental area (VTA) </a:t>
            </a:r>
            <a:r>
              <a:rPr lang="en-GB" noProof="0" dirty="0"/>
              <a:t>connects with both </a:t>
            </a:r>
            <a:r>
              <a:rPr lang="en-GB" i="1" noProof="0" dirty="0"/>
              <a:t>nucleus accumbens </a:t>
            </a:r>
            <a:r>
              <a:rPr lang="en-GB" noProof="0" dirty="0"/>
              <a:t>and </a:t>
            </a:r>
            <a:r>
              <a:rPr lang="en-GB" i="1" noProof="0" dirty="0"/>
              <a:t>prefrontal cortex</a:t>
            </a:r>
          </a:p>
          <a:p>
            <a:r>
              <a:rPr lang="en-GB" i="1" dirty="0"/>
              <a:t>Amygdala </a:t>
            </a:r>
            <a:r>
              <a:rPr lang="en-GB" dirty="0"/>
              <a:t>and</a:t>
            </a:r>
            <a:r>
              <a:rPr lang="en-GB" i="1" dirty="0"/>
              <a:t> hippocampus </a:t>
            </a:r>
            <a:r>
              <a:rPr lang="en-GB" dirty="0"/>
              <a:t>may contribute to craving and relapse</a:t>
            </a:r>
            <a:endParaRPr lang="en-GB" noProof="0" dirty="0"/>
          </a:p>
        </p:txBody>
      </p:sp>
      <p:pic>
        <p:nvPicPr>
          <p:cNvPr id="6" name="Sisällön paikkamerkki 5" descr="Kuva, joka sisältää kohteen ympyrä, diagrammi, kartta, taide&#10;&#10;Tekoälyllä luotu sisältö voi olla virheellistä.">
            <a:extLst>
              <a:ext uri="{FF2B5EF4-FFF2-40B4-BE49-F238E27FC236}">
                <a16:creationId xmlns:a16="http://schemas.microsoft.com/office/drawing/2014/main" id="{7013EAA4-D243-EF2D-7035-84B03B862A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64811" y="1965722"/>
            <a:ext cx="5279190" cy="329207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26A9A3B-35FD-DFA6-A7DF-EFC7918DEB71}"/>
              </a:ext>
            </a:extLst>
          </p:cNvPr>
          <p:cNvSpPr txBox="1"/>
          <p:nvPr/>
        </p:nvSpPr>
        <p:spPr>
          <a:xfrm>
            <a:off x="5050418" y="5368816"/>
            <a:ext cx="290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i="1" dirty="0" err="1"/>
              <a:t>Mesolimbic</a:t>
            </a:r>
            <a:r>
              <a:rPr lang="fi-FI" i="1" dirty="0"/>
              <a:t> and </a:t>
            </a:r>
            <a:r>
              <a:rPr lang="fi-FI" i="1" dirty="0" err="1"/>
              <a:t>mesocortical</a:t>
            </a:r>
            <a:br>
              <a:rPr lang="fi-FI" i="1" dirty="0"/>
            </a:br>
            <a:r>
              <a:rPr lang="fi-FI" i="1" dirty="0"/>
              <a:t> </a:t>
            </a:r>
            <a:r>
              <a:rPr lang="fi-FI" i="1" dirty="0" err="1"/>
              <a:t>pathways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8767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D5899F-BFC1-4E77-B281-1B1F853E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B6A538-369F-8D42-5A01-19E00718F9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Familiarise yourself with the </a:t>
            </a:r>
            <a:r>
              <a:rPr lang="en-GB" noProof="0" dirty="0">
                <a:hlinkClick r:id="rId2"/>
              </a:rPr>
              <a:t>Mouse party interactive </a:t>
            </a:r>
            <a:r>
              <a:rPr lang="en-GB" noProof="0" dirty="0"/>
              <a:t>and do the </a:t>
            </a:r>
            <a:r>
              <a:rPr lang="en-GB" i="1" noProof="0" dirty="0"/>
              <a:t>”Mouse party!” </a:t>
            </a:r>
            <a:r>
              <a:rPr lang="en-GB" noProof="0" dirty="0"/>
              <a:t>Activity box in </a:t>
            </a:r>
            <a:r>
              <a:rPr lang="en-GB" b="1" noProof="0" dirty="0" err="1"/>
              <a:t>Kognity</a:t>
            </a:r>
            <a:r>
              <a:rPr lang="en-GB" b="1" noProof="0" dirty="0"/>
              <a:t> 2.3.3</a:t>
            </a:r>
          </a:p>
          <a:p>
            <a:pPr lvl="1"/>
            <a:r>
              <a:rPr lang="en-GB" dirty="0"/>
              <a:t>Focus on alcohol</a:t>
            </a:r>
            <a:endParaRPr lang="en-GB" noProof="0" dirty="0"/>
          </a:p>
        </p:txBody>
      </p:sp>
      <p:pic>
        <p:nvPicPr>
          <p:cNvPr id="6" name="Sisällön paikkamerkki 5" descr="Kuva, joka sisältää kohteen graafinen suunnittelu, teksti, animaatio, Grafiikka&#10;&#10;Tekoälyllä luotu sisältö voi olla virheellistä.">
            <a:extLst>
              <a:ext uri="{FF2B5EF4-FFF2-40B4-BE49-F238E27FC236}">
                <a16:creationId xmlns:a16="http://schemas.microsoft.com/office/drawing/2014/main" id="{FC56DAA6-391C-5706-C93D-DAAB00E5E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2" y="2116455"/>
            <a:ext cx="4038598" cy="26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4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BC0DF5-4C85-FD20-B86A-C03691A6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1DA408-011B-8ABE-7A20-9C76B62957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What was meant by </a:t>
            </a:r>
            <a:r>
              <a:rPr lang="en-GB" i="1" noProof="0" dirty="0"/>
              <a:t>social learning theory</a:t>
            </a:r>
            <a:r>
              <a:rPr lang="en-GB" noProof="0" dirty="0"/>
              <a:t>?</a:t>
            </a:r>
          </a:p>
          <a:p>
            <a:pPr lvl="1"/>
            <a:r>
              <a:rPr lang="en-GB" dirty="0"/>
              <a:t>Learning is primarily based on </a:t>
            </a:r>
            <a:r>
              <a:rPr lang="en-GB" b="1" dirty="0"/>
              <a:t>observational learning</a:t>
            </a:r>
            <a:r>
              <a:rPr lang="en-GB" dirty="0"/>
              <a:t>, reinforcement and imitation</a:t>
            </a:r>
            <a:endParaRPr lang="en-GB" noProof="0" dirty="0"/>
          </a:p>
        </p:txBody>
      </p:sp>
      <p:pic>
        <p:nvPicPr>
          <p:cNvPr id="8" name="Sisällön paikkamerkki 6">
            <a:extLst>
              <a:ext uri="{FF2B5EF4-FFF2-40B4-BE49-F238E27FC236}">
                <a16:creationId xmlns:a16="http://schemas.microsoft.com/office/drawing/2014/main" id="{9F55078F-5FF5-45A1-C87F-4F696A330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1520795"/>
            <a:ext cx="4038598" cy="4684774"/>
          </a:xfrm>
        </p:spPr>
      </p:pic>
    </p:spTree>
    <p:extLst>
      <p:ext uri="{BB962C8B-B14F-4D97-AF65-F5344CB8AC3E}">
        <p14:creationId xmlns:p14="http://schemas.microsoft.com/office/powerpoint/2010/main" val="14243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985</Words>
  <Application>Microsoft Macintosh PowerPoint</Application>
  <PresentationFormat>Näytössä katseltava diaesitys (4:3)</PresentationFormat>
  <Paragraphs>131</Paragraphs>
  <Slides>29</Slides>
  <Notes>1</Notes>
  <HiddenSlides>0</HiddenSlides>
  <MMClips>3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3" baseType="lpstr">
      <vt:lpstr>Aptos</vt:lpstr>
      <vt:lpstr>Arial</vt:lpstr>
      <vt:lpstr>Calibri</vt:lpstr>
      <vt:lpstr>Office-teema</vt:lpstr>
      <vt:lpstr>2.3 HEALTH PROBLEMS</vt:lpstr>
      <vt:lpstr>Prevalence of health problems</vt:lpstr>
      <vt:lpstr>REVIEW</vt:lpstr>
      <vt:lpstr>Prevalence of health problems</vt:lpstr>
      <vt:lpstr>TASK</vt:lpstr>
      <vt:lpstr>Biology and addiction</vt:lpstr>
      <vt:lpstr>Biology and addiction</vt:lpstr>
      <vt:lpstr>TASK</vt:lpstr>
      <vt:lpstr>REVIEW</vt:lpstr>
      <vt:lpstr>Social learning and addiction</vt:lpstr>
      <vt:lpstr>Social learning and addiction</vt:lpstr>
      <vt:lpstr>Social learning and addiction</vt:lpstr>
      <vt:lpstr>Social learning and addiction</vt:lpstr>
      <vt:lpstr>Social learning and addiction</vt:lpstr>
      <vt:lpstr>TASK</vt:lpstr>
      <vt:lpstr>Cognition and addiction</vt:lpstr>
      <vt:lpstr>Cognition and addiction</vt:lpstr>
      <vt:lpstr>Cognition and addiction</vt:lpstr>
      <vt:lpstr>TASK</vt:lpstr>
      <vt:lpstr>TASK</vt:lpstr>
      <vt:lpstr>Cognition and addiction</vt:lpstr>
      <vt:lpstr>TASK</vt:lpstr>
      <vt:lpstr>Stress and health</vt:lpstr>
      <vt:lpstr>TASK</vt:lpstr>
      <vt:lpstr>Stress and health</vt:lpstr>
      <vt:lpstr>Stress and health</vt:lpstr>
      <vt:lpstr>Stress and health</vt:lpstr>
      <vt:lpstr>TASK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102</cp:revision>
  <dcterms:created xsi:type="dcterms:W3CDTF">2016-01-27T06:20:57Z</dcterms:created>
  <dcterms:modified xsi:type="dcterms:W3CDTF">2026-03-17T06:57:22Z</dcterms:modified>
</cp:coreProperties>
</file>