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0" r:id="rId4"/>
    <p:sldId id="266" r:id="rId5"/>
    <p:sldId id="264" r:id="rId6"/>
    <p:sldId id="263" r:id="rId7"/>
    <p:sldId id="258" r:id="rId8"/>
    <p:sldId id="270" r:id="rId9"/>
    <p:sldId id="272" r:id="rId10"/>
    <p:sldId id="269" r:id="rId11"/>
    <p:sldId id="261" r:id="rId12"/>
    <p:sldId id="262" r:id="rId13"/>
    <p:sldId id="271" r:id="rId14"/>
    <p:sldId id="268" r:id="rId15"/>
    <p:sldId id="274" r:id="rId16"/>
    <p:sldId id="275" r:id="rId17"/>
    <p:sldId id="280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81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66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256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160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608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749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428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044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37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75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77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71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14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55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6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704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41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3F3B2F-87F4-4037-A0A6-1929403938BD}" type="datetimeFigureOut">
              <a:rPr lang="fi-FI" smtClean="0"/>
              <a:t>13.1.2020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838E16-171D-45BF-89BE-821C97AFE2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78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11" Type="http://schemas.openxmlformats.org/officeDocument/2006/relationships/image" Target="../media/image20.JPG"/><Relationship Id="rId5" Type="http://schemas.openxmlformats.org/officeDocument/2006/relationships/image" Target="../media/image14.JPG"/><Relationship Id="rId10" Type="http://schemas.openxmlformats.org/officeDocument/2006/relationships/image" Target="../media/image19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928400" y="-407168"/>
            <a:ext cx="8574622" cy="2616199"/>
          </a:xfrm>
        </p:spPr>
        <p:txBody>
          <a:bodyPr/>
          <a:lstStyle/>
          <a:p>
            <a:r>
              <a:rPr lang="fi-FI" dirty="0"/>
              <a:t>Riippuvuus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04509" y="2763982"/>
            <a:ext cx="6598513" cy="2620819"/>
          </a:xfrm>
        </p:spPr>
        <p:txBody>
          <a:bodyPr>
            <a:normAutofit lnSpcReduction="10000"/>
          </a:bodyPr>
          <a:lstStyle/>
          <a:p>
            <a:pPr algn="l"/>
            <a:r>
              <a:rPr lang="fi-FI" dirty="0"/>
              <a:t>     1. Riippuvuuden ominaispiirteitä   </a:t>
            </a:r>
          </a:p>
          <a:p>
            <a:pPr algn="l"/>
            <a:r>
              <a:rPr lang="fi-FI" dirty="0"/>
              <a:t>    2. Mielihyväjärjestelmä</a:t>
            </a:r>
          </a:p>
          <a:p>
            <a:pPr algn="l"/>
            <a:r>
              <a:rPr lang="fi-FI" dirty="0"/>
              <a:t>    3. Selitysmalleja riippuvuuteen</a:t>
            </a:r>
          </a:p>
          <a:p>
            <a:pPr algn="l"/>
            <a:r>
              <a:rPr lang="fi-FI" dirty="0"/>
              <a:t>    4. Riippuvuuden muodot </a:t>
            </a:r>
          </a:p>
          <a:p>
            <a:pPr algn="l"/>
            <a:r>
              <a:rPr lang="fi-FI" dirty="0"/>
              <a:t>    5. Riippuvuuden ulottuvuudet </a:t>
            </a:r>
          </a:p>
          <a:p>
            <a:pPr algn="l"/>
            <a:r>
              <a:rPr lang="fi-FI" dirty="0"/>
              <a:t>    6. Riippuvuudesta toipuminen</a:t>
            </a:r>
          </a:p>
        </p:txBody>
      </p:sp>
    </p:spTree>
    <p:extLst>
      <p:ext uri="{BB962C8B-B14F-4D97-AF65-F5344CB8AC3E}">
        <p14:creationId xmlns:p14="http://schemas.microsoft.com/office/powerpoint/2010/main" val="3654493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11" y="353291"/>
            <a:ext cx="10018713" cy="1752599"/>
          </a:xfrm>
        </p:spPr>
        <p:txBody>
          <a:bodyPr/>
          <a:lstStyle/>
          <a:p>
            <a:r>
              <a:rPr lang="fi-FI" dirty="0"/>
              <a:t>Psykologiset – ja sosiaaliset 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1" y="2105890"/>
            <a:ext cx="10018713" cy="3124201"/>
          </a:xfrm>
        </p:spPr>
        <p:txBody>
          <a:bodyPr/>
          <a:lstStyle/>
          <a:p>
            <a:r>
              <a:rPr lang="fi-FI" dirty="0"/>
              <a:t>Ihminen oppii miten tuottaa äärimmäisen voimakasta mielihyvää, yksilö ehdollistuu riippuvuutta ylläpitäville ja edistäville käyttäytymismalleille </a:t>
            </a:r>
          </a:p>
          <a:p>
            <a:endParaRPr lang="fi-FI" dirty="0"/>
          </a:p>
          <a:p>
            <a:r>
              <a:rPr lang="fi-FI" dirty="0"/>
              <a:t>Lähiyhteisö ja perhe vahvistavat tai ehkäisevät käyttäytymismalleja esim. tupakoinnin hyväksyttävyys</a:t>
            </a:r>
          </a:p>
        </p:txBody>
      </p:sp>
    </p:spTree>
    <p:extLst>
      <p:ext uri="{BB962C8B-B14F-4D97-AF65-F5344CB8AC3E}">
        <p14:creationId xmlns:p14="http://schemas.microsoft.com/office/powerpoint/2010/main" val="3949320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1981200" y="704851"/>
            <a:ext cx="8229600" cy="708025"/>
          </a:xfrm>
        </p:spPr>
        <p:txBody>
          <a:bodyPr/>
          <a:lstStyle/>
          <a:p>
            <a:pPr algn="ctr" eaLnBrk="1" hangingPunct="1"/>
            <a:r>
              <a:rPr lang="fi-FI" altLang="fi-FI" sz="3600"/>
              <a:t>Mielihyvähormoneja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1981200" y="1628776"/>
            <a:ext cx="8229600" cy="46958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Dopamiini</a:t>
            </a:r>
            <a:endParaRPr lang="fi-FI" altLang="fi-FI" sz="220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stimuloi aivojen hyvänolonkeskusta, ja saa olon tuntumaan miellyttävältä, onnelliselta ja tyytyväiseltä.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dopamiinia on myös niillä aivojen alueilla, jotka osallistuvat ajatteluprosesseihin ja muistamiseen, ja se vaikuttaa myös kehon liikkeisiin. 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Endorfiini</a:t>
            </a:r>
            <a:endParaRPr lang="fi-FI" altLang="fi-FI" sz="2200"/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endorfiinihumala (pitkäkestoinen fyysinen rasitus)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elimistön itse tuottama morfiini (helpottaa kipua)</a:t>
            </a:r>
            <a:endParaRPr lang="fi-FI" altLang="fi-FI" sz="2200" b="1"/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fi-FI" altLang="fi-FI" sz="2200" b="1">
                <a:solidFill>
                  <a:schemeClr val="accent1"/>
                </a:solidFill>
              </a:rPr>
              <a:t>Serotoniini</a:t>
            </a:r>
            <a:endParaRPr lang="fi-FI" altLang="fi-FI" sz="220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vaikuttaa mielialaan, oppimiseen ja muistiin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sen puute voi aiheuttaa masennusta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200"/>
              <a:t>vaikuttaa myös unirytmiin, ruokahaluun ja kehon lämpötilan säätelyyn.</a:t>
            </a:r>
          </a:p>
        </p:txBody>
      </p:sp>
    </p:spTree>
    <p:extLst>
      <p:ext uri="{BB962C8B-B14F-4D97-AF65-F5344CB8AC3E}">
        <p14:creationId xmlns:p14="http://schemas.microsoft.com/office/powerpoint/2010/main" val="803391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2018071" y="138359"/>
            <a:ext cx="8229600" cy="1341438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Miksi himo tulee herkemmin päihteisiin kuin luomu mielihyviin?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1925123" y="1479797"/>
            <a:ext cx="8820150" cy="4581525"/>
          </a:xfrm>
        </p:spPr>
        <p:txBody>
          <a:bodyPr/>
          <a:lstStyle/>
          <a:p>
            <a:pPr eaLnBrk="1" hangingPunct="1"/>
            <a:r>
              <a:rPr lang="fi-FI" altLang="fi-FI" dirty="0"/>
              <a:t>molemmat aktivoivat samoja aivoalueita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i-FI" altLang="fi-FI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 dirty="0"/>
              <a:t>Päihteet voivat huijata</a:t>
            </a:r>
          </a:p>
          <a:p>
            <a:pPr eaLnBrk="1" hangingPunct="1"/>
            <a:r>
              <a:rPr lang="fi-FI" altLang="fi-FI" dirty="0"/>
              <a:t>aivot eivät kykene erottamaan milloin mielihyvä on seuraus luomu viettien tyydyttämisestä ja milloin keinotekoista</a:t>
            </a:r>
          </a:p>
          <a:p>
            <a:pPr eaLnBrk="1" hangingPunct="1"/>
            <a:r>
              <a:rPr lang="fi-FI" altLang="fi-FI" dirty="0"/>
              <a:t>päihteiden käytöstä mielihyväkeskus häiriintyy </a:t>
            </a:r>
            <a:r>
              <a:rPr lang="fi-FI" altLang="fi-FI" sz="1800" dirty="0"/>
              <a:t>(vaikutus on vahvempi)</a:t>
            </a:r>
          </a:p>
          <a:p>
            <a:pPr lvl="1" eaLnBrk="1" hangingPunct="1"/>
            <a:r>
              <a:rPr lang="fi-FI" altLang="fi-FI" dirty="0"/>
              <a:t>→ siitä tulee trimmatummaksi (toleranssi kasvaa)</a:t>
            </a:r>
          </a:p>
          <a:p>
            <a:pPr lvl="1" eaLnBrk="1" hangingPunct="1"/>
            <a:r>
              <a:rPr lang="fi-FI" altLang="fi-FI" dirty="0"/>
              <a:t>→ antaa </a:t>
            </a:r>
            <a:r>
              <a:rPr lang="fi-FI" altLang="fi-FI" dirty="0" err="1"/>
              <a:t>tietystä</a:t>
            </a:r>
            <a:r>
              <a:rPr lang="fi-FI" altLang="fi-FI" dirty="0"/>
              <a:t> tapahtumasta liioittelun paljon nautintoa ja altistaa ihmisen kohtuuttomalle mielihyvän haulle</a:t>
            </a:r>
          </a:p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34456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09" y="0"/>
            <a:ext cx="10018713" cy="1267691"/>
          </a:xfrm>
        </p:spPr>
        <p:txBody>
          <a:bodyPr/>
          <a:lstStyle/>
          <a:p>
            <a:r>
              <a:rPr lang="fi-FI" dirty="0"/>
              <a:t>Riippuvuuden muodot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564" y="1539297"/>
            <a:ext cx="9788161" cy="933739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964" y="3034145"/>
            <a:ext cx="3979711" cy="235296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27" y="3034145"/>
            <a:ext cx="3481081" cy="218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30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527580" cy="1752599"/>
          </a:xfrm>
        </p:spPr>
        <p:txBody>
          <a:bodyPr>
            <a:normAutofit/>
          </a:bodyPr>
          <a:lstStyle/>
          <a:p>
            <a:r>
              <a:rPr lang="fi-FI" dirty="0"/>
              <a:t>Himo, hurmio , häpeä</a:t>
            </a:r>
            <a:br>
              <a:rPr lang="fi-FI" dirty="0"/>
            </a:br>
            <a:r>
              <a:rPr lang="fi-FI" dirty="0"/>
              <a:t>”</a:t>
            </a:r>
            <a:r>
              <a:rPr lang="fi-FI" sz="2700" dirty="0"/>
              <a:t>Miten sanat liittyvät erilaisiin riippuvuuksiin, esim. peliriippuvuuteen?”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14146" y="2438399"/>
            <a:ext cx="10363961" cy="3124201"/>
          </a:xfrm>
        </p:spPr>
        <p:txBody>
          <a:bodyPr>
            <a:normAutofit fontScale="85000" lnSpcReduction="20000"/>
          </a:bodyPr>
          <a:lstStyle/>
          <a:p>
            <a:r>
              <a:rPr lang="fi-FI" b="1" dirty="0"/>
              <a:t>Himo</a:t>
            </a:r>
            <a:r>
              <a:rPr lang="fi-FI" dirty="0"/>
              <a:t>: </a:t>
            </a:r>
          </a:p>
          <a:p>
            <a:pPr marL="0" indent="0">
              <a:buNone/>
            </a:pPr>
            <a:r>
              <a:rPr lang="fi-FI" dirty="0"/>
              <a:t>      pakko saada jonkun pelin uusi jatko-osa, pakko pelata jotakin peliä tuntikausia</a:t>
            </a:r>
          </a:p>
          <a:p>
            <a:r>
              <a:rPr lang="fi-FI" b="1" dirty="0"/>
              <a:t>Hurmio</a:t>
            </a:r>
            <a:r>
              <a:rPr lang="fi-FI" dirty="0"/>
              <a:t>: </a:t>
            </a:r>
          </a:p>
          <a:p>
            <a:pPr marL="0" indent="0">
              <a:buNone/>
            </a:pPr>
            <a:r>
              <a:rPr lang="fi-FI" dirty="0"/>
              <a:t>     voitokas tunne kun on edennyt vaikeasta kohdasta eteenpäin, pelaaja etenee   </a:t>
            </a:r>
          </a:p>
          <a:p>
            <a:pPr marL="0" indent="0">
              <a:buNone/>
            </a:pPr>
            <a:r>
              <a:rPr lang="fi-FI" dirty="0"/>
              <a:t>     yhteisöllisessä pelissä pidemmälle kuin kaverit </a:t>
            </a:r>
          </a:p>
          <a:p>
            <a:r>
              <a:rPr lang="fi-FI" b="1" dirty="0"/>
              <a:t>Häpeä</a:t>
            </a:r>
            <a:r>
              <a:rPr lang="fi-FI" dirty="0"/>
              <a:t>: </a:t>
            </a:r>
          </a:p>
          <a:p>
            <a:pPr marL="0" indent="0">
              <a:buNone/>
            </a:pPr>
            <a:r>
              <a:rPr lang="fi-FI" dirty="0"/>
              <a:t>     peliin kulutettu aika saattaa aiheuttaa häpeää pelaamiseen liittyen, pelaaja voi häpeän   </a:t>
            </a:r>
          </a:p>
          <a:p>
            <a:pPr marL="0" indent="0">
              <a:buNone/>
            </a:pPr>
            <a:r>
              <a:rPr lang="fi-FI" dirty="0"/>
              <a:t>      vuoksi peitellä tai vähätellä pelaamiseen käytettyä aikaa</a:t>
            </a:r>
          </a:p>
        </p:txBody>
      </p:sp>
    </p:spTree>
    <p:extLst>
      <p:ext uri="{BB962C8B-B14F-4D97-AF65-F5344CB8AC3E}">
        <p14:creationId xmlns:p14="http://schemas.microsoft.com/office/powerpoint/2010/main" val="98406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4732" y="187038"/>
            <a:ext cx="9737871" cy="914400"/>
          </a:xfrm>
        </p:spPr>
        <p:txBody>
          <a:bodyPr/>
          <a:lstStyle/>
          <a:p>
            <a:r>
              <a:rPr lang="fi-FI" dirty="0"/>
              <a:t>Riippuvuuden ulottuvuudet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32" y="1101438"/>
            <a:ext cx="10429484" cy="1188853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418" y="2290291"/>
            <a:ext cx="3553691" cy="4525811"/>
          </a:xfrm>
          <a:prstGeom prst="rect">
            <a:avLst/>
          </a:prstGeom>
        </p:spPr>
      </p:pic>
      <p:pic>
        <p:nvPicPr>
          <p:cNvPr id="6" name="Sisällön paikkamerkki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32" y="2250456"/>
            <a:ext cx="3383685" cy="4565646"/>
          </a:xfrm>
          <a:prstGeom prst="rect">
            <a:avLst/>
          </a:prstGeom>
        </p:spPr>
      </p:pic>
      <p:pic>
        <p:nvPicPr>
          <p:cNvPr id="7" name="Sisällön paikkamerkki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110" y="2250456"/>
            <a:ext cx="3455298" cy="456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2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isällön paikkamerkki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3735">
            <a:off x="6187369" y="5937312"/>
            <a:ext cx="1953274" cy="71752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15374" y="0"/>
            <a:ext cx="7118777" cy="846785"/>
          </a:xfrm>
        </p:spPr>
        <p:txBody>
          <a:bodyPr/>
          <a:lstStyle/>
          <a:p>
            <a:r>
              <a:rPr lang="fi-FI" dirty="0"/>
              <a:t>Riippuvuuskierre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471" y="951235"/>
            <a:ext cx="2875662" cy="1643569"/>
          </a:xfrm>
        </p:spPr>
      </p:pic>
      <p:pic>
        <p:nvPicPr>
          <p:cNvPr id="5" name="Sisällön paikkamerkki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623" y="918367"/>
            <a:ext cx="2462212" cy="854652"/>
          </a:xfrm>
          <a:prstGeom prst="rect">
            <a:avLst/>
          </a:prstGeom>
        </p:spPr>
      </p:pic>
      <p:pic>
        <p:nvPicPr>
          <p:cNvPr id="6" name="Sisällön paikkamerkki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9301" y="1712906"/>
            <a:ext cx="3302742" cy="1814469"/>
          </a:xfrm>
          <a:prstGeom prst="rect">
            <a:avLst/>
          </a:prstGeom>
        </p:spPr>
      </p:pic>
      <p:pic>
        <p:nvPicPr>
          <p:cNvPr id="7" name="Sisällön paikkamerkki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933" y="2722034"/>
            <a:ext cx="869520" cy="1967503"/>
          </a:xfrm>
          <a:prstGeom prst="rect">
            <a:avLst/>
          </a:prstGeom>
        </p:spPr>
      </p:pic>
      <p:pic>
        <p:nvPicPr>
          <p:cNvPr id="8" name="Sisällön paikkamerkki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519" y="4537376"/>
            <a:ext cx="3162278" cy="1758700"/>
          </a:xfrm>
          <a:prstGeom prst="rect">
            <a:avLst/>
          </a:prstGeom>
        </p:spPr>
      </p:pic>
      <p:pic>
        <p:nvPicPr>
          <p:cNvPr id="9" name="Sisällön paikkamerkki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356" y="4940655"/>
            <a:ext cx="3102376" cy="1733681"/>
          </a:xfrm>
          <a:prstGeom prst="rect">
            <a:avLst/>
          </a:prstGeom>
        </p:spPr>
      </p:pic>
      <p:pic>
        <p:nvPicPr>
          <p:cNvPr id="10" name="Sisällön paikkamerkki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81" y="4535380"/>
            <a:ext cx="1384775" cy="1620187"/>
          </a:xfrm>
          <a:prstGeom prst="rect">
            <a:avLst/>
          </a:prstGeom>
        </p:spPr>
      </p:pic>
      <p:pic>
        <p:nvPicPr>
          <p:cNvPr id="11" name="Sisällön paikkamerkki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80" y="2743271"/>
            <a:ext cx="3372300" cy="1643642"/>
          </a:xfrm>
          <a:prstGeom prst="rect">
            <a:avLst/>
          </a:prstGeom>
        </p:spPr>
      </p:pic>
      <p:pic>
        <p:nvPicPr>
          <p:cNvPr id="12" name="Sisällön paikkamerkki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9515">
            <a:off x="2242850" y="948135"/>
            <a:ext cx="1664131" cy="182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96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9612" y="188890"/>
            <a:ext cx="10018713" cy="949817"/>
          </a:xfrm>
        </p:spPr>
        <p:txBody>
          <a:bodyPr>
            <a:normAutofit/>
          </a:bodyPr>
          <a:lstStyle/>
          <a:p>
            <a:r>
              <a:rPr lang="fi-FI" altLang="fi-FI" sz="2800" dirty="0"/>
              <a:t>RIIPPUVUUS (</a:t>
            </a:r>
            <a:r>
              <a:rPr lang="fi-FI" altLang="fi-FI" sz="2800" dirty="0" err="1"/>
              <a:t>Addiktio</a:t>
            </a:r>
            <a:r>
              <a:rPr lang="fi-FI" altLang="fi-FI" sz="2800" dirty="0"/>
              <a:t>) lat. </a:t>
            </a:r>
            <a:r>
              <a:rPr lang="fi-FI" altLang="fi-FI" sz="2800" dirty="0" err="1"/>
              <a:t>ad-dictus</a:t>
            </a:r>
            <a:r>
              <a:rPr lang="fi-FI" altLang="fi-FI" sz="2800" dirty="0"/>
              <a:t> = kuulua jollekin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4558" y="2071396"/>
            <a:ext cx="10150741" cy="47866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altLang="fi-FI" sz="3800" dirty="0"/>
              <a:t>Addiktion kriteerit (WHO)</a:t>
            </a:r>
          </a:p>
          <a:p>
            <a:r>
              <a:rPr lang="fi-FI" altLang="fi-FI" sz="3800" dirty="0"/>
              <a:t>Vähintään 3 kriteeriä yhtä aikaa viimeisen 12 kk aikana:</a:t>
            </a:r>
          </a:p>
          <a:p>
            <a:pPr marL="0" indent="0">
              <a:buNone/>
            </a:pPr>
            <a:endParaRPr lang="fi-FI" altLang="fi-FI" dirty="0"/>
          </a:p>
          <a:p>
            <a:r>
              <a:rPr lang="fi-FI" altLang="fi-FI" sz="3200" dirty="0"/>
              <a:t>Jatkuvaan käyttöön tai toimintaan liittyvä tila, jolle on  ominaista:</a:t>
            </a:r>
          </a:p>
          <a:p>
            <a:pPr lvl="1"/>
            <a:r>
              <a:rPr lang="fi-FI" dirty="0"/>
              <a:t>1.</a:t>
            </a:r>
            <a:r>
              <a:rPr lang="fi-FI" b="1" dirty="0"/>
              <a:t> Pakonomainen tarve</a:t>
            </a:r>
            <a:r>
              <a:rPr lang="fi-FI" dirty="0"/>
              <a:t> käyttää ainetta / toimia tietyllä tavalla</a:t>
            </a:r>
            <a:br>
              <a:rPr lang="fi-FI" dirty="0"/>
            </a:br>
            <a:r>
              <a:rPr lang="fi-FI" dirty="0"/>
              <a:t>2. </a:t>
            </a:r>
            <a:r>
              <a:rPr lang="fi-FI" b="1" dirty="0"/>
              <a:t>Tahdonalainen säätely</a:t>
            </a:r>
            <a:r>
              <a:rPr lang="fi-FI" dirty="0"/>
              <a:t> heikentynyt - aloittaminen / määrä / lopettaminen</a:t>
            </a:r>
            <a:br>
              <a:rPr lang="fi-FI" dirty="0"/>
            </a:br>
            <a:r>
              <a:rPr lang="fi-FI" dirty="0"/>
              <a:t>3. </a:t>
            </a:r>
            <a:r>
              <a:rPr lang="fi-FI" b="1" dirty="0"/>
              <a:t>Sietokyvyn</a:t>
            </a:r>
            <a:r>
              <a:rPr lang="fi-FI" dirty="0"/>
              <a:t>; toleranssin kasvu</a:t>
            </a:r>
            <a:br>
              <a:rPr lang="fi-FI" dirty="0"/>
            </a:br>
            <a:r>
              <a:rPr lang="fi-FI" dirty="0"/>
              <a:t>4. </a:t>
            </a:r>
            <a:r>
              <a:rPr lang="fi-FI" b="1" dirty="0"/>
              <a:t>Vieroitusoireet</a:t>
            </a:r>
            <a:r>
              <a:rPr lang="fi-FI" dirty="0"/>
              <a:t> (fyysiset / psyykkiset)</a:t>
            </a:r>
            <a:br>
              <a:rPr lang="fi-FI" dirty="0"/>
            </a:br>
            <a:r>
              <a:rPr lang="fi-FI" dirty="0"/>
              <a:t>5. </a:t>
            </a:r>
            <a:r>
              <a:rPr lang="fi-FI" b="1" dirty="0"/>
              <a:t>Elämän</a:t>
            </a:r>
            <a:r>
              <a:rPr lang="fi-FI" dirty="0"/>
              <a:t> keskeinen asia - muiden asioiden laiminlyönti</a:t>
            </a:r>
            <a:br>
              <a:rPr lang="fi-FI" dirty="0"/>
            </a:br>
            <a:r>
              <a:rPr lang="fi-FI" dirty="0"/>
              <a:t>6. </a:t>
            </a:r>
            <a:r>
              <a:rPr lang="fi-FI" b="1" dirty="0"/>
              <a:t>Jatkuminen</a:t>
            </a:r>
            <a:r>
              <a:rPr lang="fi-FI" dirty="0"/>
              <a:t> haitoista huolimatta (terveys, ihmissuhteet, työ, toimeentulo...)</a:t>
            </a:r>
            <a:endParaRPr lang="fi-FI" altLang="fi-FI" dirty="0"/>
          </a:p>
          <a:p>
            <a:pPr marL="457200" lvl="1" indent="0">
              <a:buNone/>
            </a:pPr>
            <a:endParaRPr lang="fi-FI" altLang="fi-FI" dirty="0"/>
          </a:p>
          <a:p>
            <a:pPr marL="457200" lvl="1" indent="0">
              <a:buNone/>
            </a:pPr>
            <a:r>
              <a:rPr lang="fi-FI" altLang="fi-FI" dirty="0"/>
              <a:t>Muut ominaisuudet:</a:t>
            </a:r>
          </a:p>
          <a:p>
            <a:pPr lvl="1"/>
            <a:r>
              <a:rPr lang="fi-FI" altLang="fi-FI" dirty="0"/>
              <a:t>elämänhallinta katoaa</a:t>
            </a:r>
          </a:p>
          <a:p>
            <a:pPr lvl="1"/>
            <a:r>
              <a:rPr lang="fi-FI" altLang="fi-FI" dirty="0"/>
              <a:t>välitön tyydytys</a:t>
            </a:r>
          </a:p>
          <a:p>
            <a:pPr lvl="1"/>
            <a:r>
              <a:rPr lang="fi-FI" altLang="fi-FI" dirty="0"/>
              <a:t>vaikeus päästä eroon</a:t>
            </a:r>
          </a:p>
          <a:p>
            <a:pPr lvl="1"/>
            <a:r>
              <a:rPr lang="fi-FI" altLang="fi-FI" dirty="0"/>
              <a:t>salailu ja haittojen kiistämistä </a:t>
            </a:r>
          </a:p>
          <a:p>
            <a:pPr lvl="1"/>
            <a:r>
              <a:rPr lang="fi-FI" altLang="fi-FI" dirty="0"/>
              <a:t>uusiutuu helposti</a:t>
            </a:r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2114325" y="3901583"/>
            <a:ext cx="9144000" cy="558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i-FI" altLang="fi-FI" sz="3200" dirty="0"/>
          </a:p>
        </p:txBody>
      </p:sp>
    </p:spTree>
    <p:extLst>
      <p:ext uri="{BB962C8B-B14F-4D97-AF65-F5344CB8AC3E}">
        <p14:creationId xmlns:p14="http://schemas.microsoft.com/office/powerpoint/2010/main" val="236156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Riippuvuudet vs. yhteiskunta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27381"/>
            <a:ext cx="10018713" cy="36638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800" dirty="0"/>
              <a:t>Merkittävä kansanterveydellinen ja -taloudellinen ongelma</a:t>
            </a:r>
          </a:p>
          <a:p>
            <a:r>
              <a:rPr lang="fi-FI" dirty="0"/>
              <a:t>hoidosta aiheutuvien </a:t>
            </a:r>
            <a:r>
              <a:rPr lang="fi-FI" b="1" dirty="0"/>
              <a:t>sosiaali- ja terveyspalvelujen käytön kasvu</a:t>
            </a:r>
          </a:p>
          <a:p>
            <a:pPr lvl="1"/>
            <a:r>
              <a:rPr lang="fi-FI" dirty="0"/>
              <a:t>riippuvuudesta irtaantuminen vaatii pitkäjänteistä työtä ja hoitoajat ovat pitkiä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yhteiskunnan kustannusten kasvu</a:t>
            </a:r>
          </a:p>
          <a:p>
            <a:r>
              <a:rPr lang="fi-FI" b="1" dirty="0"/>
              <a:t>alentunut työkyky</a:t>
            </a:r>
          </a:p>
          <a:p>
            <a:r>
              <a:rPr lang="fi-FI" b="1" dirty="0"/>
              <a:t>velkajärjestelyt ja taloudelliset vaikeudet</a:t>
            </a:r>
          </a:p>
          <a:p>
            <a:pPr lvl="1"/>
            <a:r>
              <a:rPr lang="fi-FI" dirty="0"/>
              <a:t>riippuvuuksien aiheuttamat menot rahoitetaan usein aluksi kulutusluottojen avulla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velkoja ei pystytä maksamaan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</a:t>
            </a:r>
            <a:r>
              <a:rPr lang="fi-FI" b="1" dirty="0"/>
              <a:t>luottotietojen menetys </a:t>
            </a:r>
          </a:p>
          <a:p>
            <a:pPr lvl="1"/>
            <a:r>
              <a:rPr lang="fi-FI" dirty="0"/>
              <a:t>rahapelien ongelmapelaaminen voi johtaa myös </a:t>
            </a:r>
            <a:r>
              <a:rPr lang="fi-FI" b="1" dirty="0"/>
              <a:t>rikollisuuteen</a:t>
            </a:r>
          </a:p>
          <a:p>
            <a:pPr lvl="1"/>
            <a:r>
              <a:rPr lang="fi-FI" dirty="0"/>
              <a:t>heijastuvat helposti myös läheisten luottamuksen menettämiseen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vakavia </a:t>
            </a:r>
            <a:r>
              <a:rPr lang="fi-FI" b="1" dirty="0"/>
              <a:t>ihmissuhdeongelmia</a:t>
            </a:r>
          </a:p>
          <a:p>
            <a:pPr lvl="1"/>
            <a:r>
              <a:rPr lang="fi-FI" dirty="0"/>
              <a:t>voi altistaa myös </a:t>
            </a:r>
            <a:r>
              <a:rPr lang="fi-FI" b="1" dirty="0"/>
              <a:t>väkivaltarikoksille</a:t>
            </a:r>
          </a:p>
        </p:txBody>
      </p:sp>
    </p:spTree>
    <p:extLst>
      <p:ext uri="{BB962C8B-B14F-4D97-AF65-F5344CB8AC3E}">
        <p14:creationId xmlns:p14="http://schemas.microsoft.com/office/powerpoint/2010/main" val="4106224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Riippuvuuden ennaltaehkäisy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593910"/>
            <a:ext cx="10018713" cy="3197290"/>
          </a:xfrm>
        </p:spPr>
        <p:txBody>
          <a:bodyPr>
            <a:normAutofit/>
          </a:bodyPr>
          <a:lstStyle/>
          <a:p>
            <a:r>
              <a:rPr lang="fi-FI" dirty="0"/>
              <a:t>riippuvuutta aiheuttavien aineiden tai toimintojen saatavuuden säännöstely</a:t>
            </a:r>
          </a:p>
          <a:p>
            <a:pPr lvl="1"/>
            <a:r>
              <a:rPr lang="fi-FI" dirty="0"/>
              <a:t>lainsäädännölliset rajoitukset, ikärajat</a:t>
            </a:r>
          </a:p>
          <a:p>
            <a:r>
              <a:rPr lang="fi-FI" dirty="0"/>
              <a:t>riippuvuuksista tiedottaminen</a:t>
            </a:r>
          </a:p>
          <a:p>
            <a:pPr lvl="1"/>
            <a:r>
              <a:rPr lang="fi-FI" dirty="0"/>
              <a:t>julkaisut, kampanjat, terveysopetus ym.</a:t>
            </a:r>
          </a:p>
          <a:p>
            <a:r>
              <a:rPr lang="fi-FI" dirty="0"/>
              <a:t>vaikuttaminen olosuhteisiin ja tilanteisiin, joissa riippuvuus saattaa kehittyä</a:t>
            </a:r>
          </a:p>
          <a:p>
            <a:pPr lvl="1"/>
            <a:r>
              <a:rPr lang="fi-FI" dirty="0"/>
              <a:t>esim. läheisten riskikäyttäytymisen havaitseminen ja siihen puuttuminen</a:t>
            </a:r>
          </a:p>
          <a:p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268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Riippuvuus on pakonomaista käyttäytymistä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1981199"/>
            <a:ext cx="10018713" cy="3124201"/>
          </a:xfrm>
        </p:spPr>
        <p:txBody>
          <a:bodyPr/>
          <a:lstStyle/>
          <a:p>
            <a:r>
              <a:rPr lang="fi-FI" dirty="0"/>
              <a:t>Ihminen luontaisesti hakeutuu sen äärelle, mikä tuottaa hänelle mielihyvää ja nautintoa sekä välttää sellaisia asioita jotka tuottavat henkistä tai ruumiillista kipua.</a:t>
            </a:r>
          </a:p>
          <a:p>
            <a:pPr marL="0" indent="0">
              <a:buNone/>
            </a:pPr>
            <a:r>
              <a:rPr lang="fi-FI" i="1" dirty="0"/>
              <a:t>    Sigmund Freud</a:t>
            </a:r>
          </a:p>
        </p:txBody>
      </p:sp>
    </p:spTree>
    <p:extLst>
      <p:ext uri="{BB962C8B-B14F-4D97-AF65-F5344CB8AC3E}">
        <p14:creationId xmlns:p14="http://schemas.microsoft.com/office/powerpoint/2010/main" val="3648433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Riippuvuuden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useat henkilökohtaiset tekijät vaikuttavat siihen, kuinka helppoa tai vaikeaa riippuvuuksista irrottautuminen on</a:t>
            </a:r>
          </a:p>
          <a:p>
            <a:r>
              <a:rPr lang="fi-FI" dirty="0"/>
              <a:t>ensisijaista ongelman tunnustaminen ja motivoituminen muutokseen</a:t>
            </a:r>
          </a:p>
          <a:p>
            <a:r>
              <a:rPr lang="fi-FI" dirty="0"/>
              <a:t>keskustelutuki, vertaisryhmät (myös internet ja puhelinpalvelut), läheisten tuki</a:t>
            </a:r>
          </a:p>
          <a:p>
            <a:r>
              <a:rPr lang="fi-FI" dirty="0"/>
              <a:t>vakavissa riippuvuuksissa tehdään hoitosuunnitelma</a:t>
            </a:r>
          </a:p>
          <a:p>
            <a:pPr lvl="1"/>
            <a:r>
              <a:rPr lang="fi-FI" dirty="0"/>
              <a:t>yksilöllinen </a:t>
            </a:r>
            <a:r>
              <a:rPr lang="fi-FI" b="1" dirty="0"/>
              <a:t>psykososiaalinen hoito </a:t>
            </a:r>
            <a:br>
              <a:rPr lang="fi-FI" dirty="0"/>
            </a:br>
            <a:r>
              <a:rPr lang="fi-FI" dirty="0"/>
              <a:t>(kognitiivinen käyttäytymisterapia)</a:t>
            </a:r>
          </a:p>
          <a:p>
            <a:pPr lvl="1"/>
            <a:r>
              <a:rPr lang="fi-FI" b="1" dirty="0"/>
              <a:t>lääkehoito</a:t>
            </a:r>
            <a:r>
              <a:rPr lang="fi-FI" dirty="0"/>
              <a:t> etenkin alkuvaiheessa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40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1835728" y="621724"/>
            <a:ext cx="8229600" cy="708025"/>
          </a:xfrm>
        </p:spPr>
        <p:txBody>
          <a:bodyPr/>
          <a:lstStyle/>
          <a:p>
            <a:pPr eaLnBrk="1" hangingPunct="1"/>
            <a:r>
              <a:rPr lang="fi-FI" altLang="fi-FI" sz="3600"/>
              <a:t>Mielihyvä</a:t>
            </a:r>
          </a:p>
        </p:txBody>
      </p:sp>
      <p:sp>
        <p:nvSpPr>
          <p:cNvPr id="23555" name="Sisällön paikkamerkki 2"/>
          <p:cNvSpPr>
            <a:spLocks noGrp="1"/>
          </p:cNvSpPr>
          <p:nvPr>
            <p:ph idx="1"/>
          </p:nvPr>
        </p:nvSpPr>
        <p:spPr>
          <a:xfrm>
            <a:off x="2459182" y="2667867"/>
            <a:ext cx="8229600" cy="46958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mielihyvä, tunteet ja riippuvuudet  ovat sidoksissa aistimuksiin ja keskushermoston säätelyyn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200" dirty="0"/>
              <a:t>mielihyvää tuottavat tunteet muistetaan parhaiten ja ne </a:t>
            </a:r>
            <a:r>
              <a:rPr lang="fi-FI" altLang="fi-FI" sz="2200" dirty="0">
                <a:solidFill>
                  <a:srgbClr val="0070C0"/>
                </a:solidFill>
              </a:rPr>
              <a:t>stimuloivat</a:t>
            </a:r>
            <a:r>
              <a:rPr lang="fi-FI" altLang="fi-FI" sz="2200" dirty="0"/>
              <a:t> ihmistä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/>
              <a:t>mielihyvähakuisuus ohjaa eläintä (ja ihmistä) toistamaan erilaisia toimintoja, jotka ovat sille hyödyllisiä sekä biologisesti että evolutiivisesti ja tuottavat sille välitöntä mielihyvää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>
                <a:solidFill>
                  <a:schemeClr val="accent1"/>
                </a:solidFill>
              </a:rPr>
              <a:t>Luomu lähteet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ruoka, nukkuminen, seksi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ihmissuhteet, luonto, mielekkäät harrastukset</a:t>
            </a:r>
            <a:r>
              <a:rPr lang="fi-FI" altLang="fi-FI" sz="2400" dirty="0"/>
              <a:t>  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>
                <a:solidFill>
                  <a:schemeClr val="accent1"/>
                </a:solidFill>
              </a:rPr>
              <a:t>Keinotekoiset</a:t>
            </a:r>
            <a:r>
              <a:rPr lang="fi-FI" altLang="fi-FI" dirty="0"/>
              <a:t> </a:t>
            </a:r>
            <a:r>
              <a:rPr lang="fi-FI" altLang="fi-FI" dirty="0">
                <a:solidFill>
                  <a:schemeClr val="accent1"/>
                </a:solidFill>
              </a:rPr>
              <a:t>lähteet</a:t>
            </a:r>
          </a:p>
          <a:p>
            <a:pPr marL="1143000" lvl="2" indent="-228600">
              <a:lnSpc>
                <a:spcPct val="90000"/>
              </a:lnSpc>
            </a:pPr>
            <a:r>
              <a:rPr lang="fi-FI" altLang="fi-FI" sz="2000" dirty="0"/>
              <a:t>päihteet, </a:t>
            </a:r>
            <a:r>
              <a:rPr lang="fi-FI" altLang="fi-FI" sz="2000" dirty="0" err="1"/>
              <a:t>shoppailu</a:t>
            </a:r>
            <a:r>
              <a:rPr lang="fi-FI" altLang="fi-FI" sz="2000" dirty="0"/>
              <a:t>, </a:t>
            </a:r>
            <a:r>
              <a:rPr lang="fi-FI" altLang="fi-FI" sz="2000" dirty="0" err="1"/>
              <a:t>chattailu</a:t>
            </a:r>
            <a:endParaRPr lang="fi-FI" altLang="fi-FI" sz="2000" dirty="0"/>
          </a:p>
          <a:p>
            <a:pPr eaLnBrk="1" hangingPunct="1">
              <a:lnSpc>
                <a:spcPct val="90000"/>
              </a:lnSpc>
            </a:pPr>
            <a:endParaRPr lang="fi-FI" altLang="fi-FI" sz="2000" b="1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fi-FI" altLang="fi-FI" b="1" dirty="0"/>
          </a:p>
          <a:p>
            <a:pPr eaLnBrk="1" hangingPunct="1">
              <a:lnSpc>
                <a:spcPct val="90000"/>
              </a:lnSpc>
            </a:pPr>
            <a:endParaRPr lang="fi-FI" altLang="fi-FI" dirty="0">
              <a:solidFill>
                <a:srgbClr val="0BD0D9"/>
              </a:solidFill>
            </a:endParaRPr>
          </a:p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85103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Riippuvuus on pakonomaista käyttäytymistä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4310" y="2319270"/>
            <a:ext cx="10018713" cy="3124201"/>
          </a:xfrm>
        </p:spPr>
        <p:txBody>
          <a:bodyPr/>
          <a:lstStyle/>
          <a:p>
            <a:r>
              <a:rPr lang="fi-FI" b="1" dirty="0"/>
              <a:t>Mielihyvä</a:t>
            </a:r>
            <a:r>
              <a:rPr lang="fi-FI" dirty="0"/>
              <a:t> ohjaa meitä perustarpeiden tyydyttämiseen</a:t>
            </a:r>
          </a:p>
          <a:p>
            <a:r>
              <a:rPr lang="fi-FI" dirty="0"/>
              <a:t>Etenkin voimakasta mielihyvää tuottavat asiat muodostuu</a:t>
            </a:r>
          </a:p>
          <a:p>
            <a:pPr marL="0" indent="0">
              <a:buNone/>
            </a:pPr>
            <a:r>
              <a:rPr lang="fi-FI" b="1" dirty="0"/>
              <a:t>     riippuvuudeksi </a:t>
            </a:r>
            <a:r>
              <a:rPr lang="fi-FI" dirty="0"/>
              <a:t>eli </a:t>
            </a:r>
            <a:r>
              <a:rPr lang="fi-FI" b="1" dirty="0" err="1"/>
              <a:t>addiktioksi</a:t>
            </a:r>
            <a:endParaRPr lang="fi-FI" b="1" dirty="0"/>
          </a:p>
          <a:p>
            <a:r>
              <a:rPr lang="fi-FI" dirty="0"/>
              <a:t>Tällöin riippuvuuden aiheuttaja alkaa hallita elämää ja siihen liittyvien toimintojen suorittaminen muodostuu pakonomaiseksi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106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9612" y="188890"/>
            <a:ext cx="10018713" cy="949817"/>
          </a:xfrm>
        </p:spPr>
        <p:txBody>
          <a:bodyPr>
            <a:normAutofit/>
          </a:bodyPr>
          <a:lstStyle/>
          <a:p>
            <a:r>
              <a:rPr lang="fi-FI" altLang="fi-FI" sz="2800" dirty="0"/>
              <a:t>RIIPPUVUUS (</a:t>
            </a:r>
            <a:r>
              <a:rPr lang="fi-FI" altLang="fi-FI" sz="2800" dirty="0" err="1"/>
              <a:t>Addiktio</a:t>
            </a:r>
            <a:r>
              <a:rPr lang="fi-FI" altLang="fi-FI" sz="2800" dirty="0"/>
              <a:t>) lat. </a:t>
            </a:r>
            <a:r>
              <a:rPr lang="fi-FI" altLang="fi-FI" sz="2800" dirty="0" err="1"/>
              <a:t>ad-dictus</a:t>
            </a:r>
            <a:r>
              <a:rPr lang="fi-FI" altLang="fi-FI" sz="2800" dirty="0"/>
              <a:t> = kuulua jollekin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4558" y="2071396"/>
            <a:ext cx="10150741" cy="47866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altLang="fi-FI" sz="3800" dirty="0"/>
              <a:t>Addiktion kriteerit (WHO)</a:t>
            </a:r>
          </a:p>
          <a:p>
            <a:r>
              <a:rPr lang="fi-FI" altLang="fi-FI" sz="3800" dirty="0"/>
              <a:t>Vähintään 3 kriteeriä yhtä aikaa viimeisen 12 kk aikana:</a:t>
            </a:r>
          </a:p>
          <a:p>
            <a:pPr marL="0" indent="0">
              <a:buNone/>
            </a:pPr>
            <a:endParaRPr lang="fi-FI" altLang="fi-FI" dirty="0"/>
          </a:p>
          <a:p>
            <a:r>
              <a:rPr lang="fi-FI" altLang="fi-FI" sz="3200" dirty="0"/>
              <a:t>Jatkuvaan käyttöön tai toimintaan liittyvä tila, jolle on  ominaista:</a:t>
            </a:r>
          </a:p>
          <a:p>
            <a:pPr lvl="1"/>
            <a:r>
              <a:rPr lang="fi-FI" dirty="0"/>
              <a:t>1.</a:t>
            </a:r>
            <a:r>
              <a:rPr lang="fi-FI" b="1" dirty="0"/>
              <a:t> Pakonomainen tarve</a:t>
            </a:r>
            <a:r>
              <a:rPr lang="fi-FI" dirty="0"/>
              <a:t> käyttää ainetta / toimia tietyllä tavalla</a:t>
            </a:r>
            <a:br>
              <a:rPr lang="fi-FI" dirty="0"/>
            </a:br>
            <a:r>
              <a:rPr lang="fi-FI" dirty="0"/>
              <a:t>2. </a:t>
            </a:r>
            <a:r>
              <a:rPr lang="fi-FI" b="1" dirty="0"/>
              <a:t>Tahdonalainen säätely</a:t>
            </a:r>
            <a:r>
              <a:rPr lang="fi-FI" dirty="0"/>
              <a:t> heikentynyt - aloittaminen / määrä / lopettaminen</a:t>
            </a:r>
            <a:br>
              <a:rPr lang="fi-FI" dirty="0"/>
            </a:br>
            <a:r>
              <a:rPr lang="fi-FI" dirty="0"/>
              <a:t>3. </a:t>
            </a:r>
            <a:r>
              <a:rPr lang="fi-FI" b="1" dirty="0"/>
              <a:t>Sietokyvyn</a:t>
            </a:r>
            <a:r>
              <a:rPr lang="fi-FI" dirty="0"/>
              <a:t>; toleranssin kasvu</a:t>
            </a:r>
            <a:br>
              <a:rPr lang="fi-FI" dirty="0"/>
            </a:br>
            <a:r>
              <a:rPr lang="fi-FI" dirty="0"/>
              <a:t>4. </a:t>
            </a:r>
            <a:r>
              <a:rPr lang="fi-FI" b="1" dirty="0"/>
              <a:t>Vieroitusoireet</a:t>
            </a:r>
            <a:r>
              <a:rPr lang="fi-FI" dirty="0"/>
              <a:t> (fyysiset / psyykkiset)</a:t>
            </a:r>
            <a:br>
              <a:rPr lang="fi-FI" dirty="0"/>
            </a:br>
            <a:r>
              <a:rPr lang="fi-FI" dirty="0"/>
              <a:t>5. </a:t>
            </a:r>
            <a:r>
              <a:rPr lang="fi-FI" b="1" dirty="0"/>
              <a:t>Elämän</a:t>
            </a:r>
            <a:r>
              <a:rPr lang="fi-FI" dirty="0"/>
              <a:t> keskeinen asia - muiden asioiden laiminlyönti</a:t>
            </a:r>
            <a:br>
              <a:rPr lang="fi-FI" dirty="0"/>
            </a:br>
            <a:r>
              <a:rPr lang="fi-FI" dirty="0"/>
              <a:t>6. </a:t>
            </a:r>
            <a:r>
              <a:rPr lang="fi-FI" b="1" dirty="0"/>
              <a:t>Jatkuminen</a:t>
            </a:r>
            <a:r>
              <a:rPr lang="fi-FI" dirty="0"/>
              <a:t> haitoista huolimatta (terveys, ihmissuhteet, työ, toimeentulo...)</a:t>
            </a:r>
            <a:endParaRPr lang="fi-FI" altLang="fi-FI" dirty="0"/>
          </a:p>
          <a:p>
            <a:pPr marL="457200" lvl="1" indent="0">
              <a:buNone/>
            </a:pPr>
            <a:endParaRPr lang="fi-FI" altLang="fi-FI" dirty="0"/>
          </a:p>
          <a:p>
            <a:pPr marL="457200" lvl="1" indent="0">
              <a:buNone/>
            </a:pPr>
            <a:r>
              <a:rPr lang="fi-FI" altLang="fi-FI" dirty="0"/>
              <a:t>Muut ominaisuudet:</a:t>
            </a:r>
          </a:p>
          <a:p>
            <a:pPr lvl="1"/>
            <a:r>
              <a:rPr lang="fi-FI" altLang="fi-FI" dirty="0"/>
              <a:t>elämänhallinta katoaa</a:t>
            </a:r>
          </a:p>
          <a:p>
            <a:pPr lvl="1"/>
            <a:r>
              <a:rPr lang="fi-FI" altLang="fi-FI" dirty="0"/>
              <a:t>välitön tyydytys</a:t>
            </a:r>
          </a:p>
          <a:p>
            <a:pPr lvl="1"/>
            <a:r>
              <a:rPr lang="fi-FI" altLang="fi-FI" dirty="0"/>
              <a:t>vaikeus päästä eroon</a:t>
            </a:r>
          </a:p>
          <a:p>
            <a:pPr lvl="1"/>
            <a:r>
              <a:rPr lang="fi-FI" altLang="fi-FI" dirty="0"/>
              <a:t>salailu ja haittojen kiistämistä </a:t>
            </a:r>
          </a:p>
          <a:p>
            <a:pPr lvl="1"/>
            <a:r>
              <a:rPr lang="fi-FI" altLang="fi-FI" dirty="0"/>
              <a:t>uusiutuu helposti</a:t>
            </a:r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altLang="fi-FI" dirty="0"/>
          </a:p>
          <a:p>
            <a:endParaRPr lang="fi-FI" dirty="0"/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2114325" y="3901583"/>
            <a:ext cx="9144000" cy="558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fi-FI" altLang="fi-FI" sz="3200" dirty="0"/>
          </a:p>
        </p:txBody>
      </p:sp>
    </p:spTree>
    <p:extLst>
      <p:ext uri="{BB962C8B-B14F-4D97-AF65-F5344CB8AC3E}">
        <p14:creationId xmlns:p14="http://schemas.microsoft.com/office/powerpoint/2010/main" val="177121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Selitysmalleja riippuvuuteen</a:t>
            </a:r>
          </a:p>
        </p:txBody>
      </p:sp>
      <p:sp>
        <p:nvSpPr>
          <p:cNvPr id="4" name="Pyöristetty suorakulmio 3"/>
          <p:cNvSpPr/>
          <p:nvPr/>
        </p:nvSpPr>
        <p:spPr>
          <a:xfrm>
            <a:off x="8014952" y="3026535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Sosiaalinen näkemys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3052293" y="2227978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Neurologinen</a:t>
            </a:r>
          </a:p>
        </p:txBody>
      </p:sp>
      <p:sp>
        <p:nvSpPr>
          <p:cNvPr id="9" name="Pyöristetty suorakulmio 8"/>
          <p:cNvSpPr/>
          <p:nvPr/>
        </p:nvSpPr>
        <p:spPr>
          <a:xfrm>
            <a:off x="3341988" y="5195081"/>
            <a:ext cx="2859110" cy="1030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Psykologinen</a:t>
            </a:r>
          </a:p>
        </p:txBody>
      </p:sp>
      <p:sp>
        <p:nvSpPr>
          <p:cNvPr id="10" name="Ellipsi 9"/>
          <p:cNvSpPr/>
          <p:nvPr/>
        </p:nvSpPr>
        <p:spPr>
          <a:xfrm>
            <a:off x="5911403" y="3298065"/>
            <a:ext cx="1571222" cy="118271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i-FI" b="1" dirty="0">
                <a:ln/>
                <a:solidFill>
                  <a:schemeClr val="accent4"/>
                </a:solidFill>
              </a:rPr>
              <a:t>Geenit</a:t>
            </a:r>
          </a:p>
        </p:txBody>
      </p:sp>
      <p:sp>
        <p:nvSpPr>
          <p:cNvPr id="14" name="Nuoli vasemmalle ja oikealle 13"/>
          <p:cNvSpPr/>
          <p:nvPr/>
        </p:nvSpPr>
        <p:spPr>
          <a:xfrm rot="5400000">
            <a:off x="4494727" y="4039404"/>
            <a:ext cx="1159098" cy="306947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 vasemmalle ja oikealle 14"/>
          <p:cNvSpPr/>
          <p:nvPr/>
        </p:nvSpPr>
        <p:spPr>
          <a:xfrm rot="666056">
            <a:off x="6280597" y="2725490"/>
            <a:ext cx="1159098" cy="285482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 vasemmalle ja oikealle 15"/>
          <p:cNvSpPr/>
          <p:nvPr/>
        </p:nvSpPr>
        <p:spPr>
          <a:xfrm rot="19949140">
            <a:off x="6854174" y="4893232"/>
            <a:ext cx="1159098" cy="344510"/>
          </a:xfrm>
          <a:prstGeom prst="left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7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1363287" y="94129"/>
            <a:ext cx="10018713" cy="1443725"/>
          </a:xfrm>
        </p:spPr>
        <p:txBody>
          <a:bodyPr/>
          <a:lstStyle/>
          <a:p>
            <a:pPr eaLnBrk="1" hangingPunct="1"/>
            <a:r>
              <a:rPr lang="fi-FI" altLang="fi-FI" dirty="0"/>
              <a:t>Geneettiset syyt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1766454" y="1537854"/>
            <a:ext cx="10120746" cy="4821382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dirty="0"/>
              <a:t>geneettinen näkökulma korostaa, että herkkyysriippuvuuden syntymiseen periytyy</a:t>
            </a:r>
          </a:p>
          <a:p>
            <a:pPr eaLnBrk="1" hangingPunct="1"/>
            <a:r>
              <a:rPr lang="fi-FI" altLang="fi-FI" dirty="0"/>
              <a:t>”riippuvuusgeeniä” ei liene olemassa</a:t>
            </a:r>
          </a:p>
          <a:p>
            <a:pPr eaLnBrk="1" hangingPunct="1"/>
            <a:r>
              <a:rPr lang="fi-FI" altLang="fi-FI" dirty="0"/>
              <a:t>Esim. päihteiden käytön aloittamista ohjaavat yleensä erilaiset ympäristötekijät (ystävät). Kun päihteiden käyttö on aloitettu, perintötekijät ohjaavat käyttäytymistä ja saattavat altistaa riippuvuudelle </a:t>
            </a:r>
          </a:p>
          <a:p>
            <a:pPr eaLnBrk="1" hangingPunct="1"/>
            <a:r>
              <a:rPr lang="fi-FI" altLang="fi-FI" dirty="0"/>
              <a:t>Esim. alkoholiriippuvuudelle altistavien perintötekijöiden arvioidaan lisäävän alkoholismin riskiä noin 50%</a:t>
            </a:r>
          </a:p>
        </p:txBody>
      </p:sp>
    </p:spTree>
    <p:extLst>
      <p:ext uri="{BB962C8B-B14F-4D97-AF65-F5344CB8AC3E}">
        <p14:creationId xmlns:p14="http://schemas.microsoft.com/office/powerpoint/2010/main" val="3846169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532" y="685801"/>
            <a:ext cx="9597468" cy="5421354"/>
          </a:xfrm>
        </p:spPr>
      </p:pic>
    </p:spTree>
    <p:extLst>
      <p:ext uri="{BB962C8B-B14F-4D97-AF65-F5344CB8AC3E}">
        <p14:creationId xmlns:p14="http://schemas.microsoft.com/office/powerpoint/2010/main" val="4030715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6" y="1"/>
            <a:ext cx="6156688" cy="5552180"/>
          </a:xfrm>
        </p:spPr>
      </p:pic>
    </p:spTree>
    <p:extLst>
      <p:ext uri="{BB962C8B-B14F-4D97-AF65-F5344CB8AC3E}">
        <p14:creationId xmlns:p14="http://schemas.microsoft.com/office/powerpoint/2010/main" val="2986717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i">
  <a:themeElements>
    <a:clrScheme name="Parallaksi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ksi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ks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TM03457496[[fn=Parallaksi]]</Template>
  <TotalTime>412</TotalTime>
  <Words>678</Words>
  <Application>Microsoft Office PowerPoint</Application>
  <PresentationFormat>Laajakuva</PresentationFormat>
  <Paragraphs>132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Corbel</vt:lpstr>
      <vt:lpstr>Wingdings 2</vt:lpstr>
      <vt:lpstr>Parallaksi</vt:lpstr>
      <vt:lpstr>Riippuvuus</vt:lpstr>
      <vt:lpstr>Riippuvuus on pakonomaista käyttäytymistä</vt:lpstr>
      <vt:lpstr>Mielihyvä</vt:lpstr>
      <vt:lpstr>Riippuvuus on pakonomaista käyttäytymistä</vt:lpstr>
      <vt:lpstr>RIIPPUVUUS (Addiktio) lat. ad-dictus = kuulua jollekin</vt:lpstr>
      <vt:lpstr>Selitysmalleja riippuvuuteen</vt:lpstr>
      <vt:lpstr>Geneettiset syyt</vt:lpstr>
      <vt:lpstr>PowerPoint-esitys</vt:lpstr>
      <vt:lpstr>PowerPoint-esitys</vt:lpstr>
      <vt:lpstr>Psykologiset – ja sosiaaliset syyt</vt:lpstr>
      <vt:lpstr>Mielihyvähormoneja</vt:lpstr>
      <vt:lpstr>Miksi himo tulee herkemmin päihteisiin kuin luomu mielihyviin?</vt:lpstr>
      <vt:lpstr>Riippuvuuden muodot</vt:lpstr>
      <vt:lpstr>Himo, hurmio , häpeä ”Miten sanat liittyvät erilaisiin riippuvuuksiin, esim. peliriippuvuuteen?”</vt:lpstr>
      <vt:lpstr>Riippuvuuden ulottuvuudet</vt:lpstr>
      <vt:lpstr>Riippuvuuskierre</vt:lpstr>
      <vt:lpstr>RIIPPUVUUS (Addiktio) lat. ad-dictus = kuulua jollekin</vt:lpstr>
      <vt:lpstr>Riippuvuudet vs. yhteiskunta</vt:lpstr>
      <vt:lpstr>Riippuvuuden ennaltaehkäisy</vt:lpstr>
      <vt:lpstr>Riippuvuuden hoito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Riippuvuus</dc:title>
  <dc:creator>Pinterova Zuzana</dc:creator>
  <cp:lastModifiedBy>Pinterova Zuzana</cp:lastModifiedBy>
  <cp:revision>40</cp:revision>
  <dcterms:created xsi:type="dcterms:W3CDTF">2017-03-23T09:08:24Z</dcterms:created>
  <dcterms:modified xsi:type="dcterms:W3CDTF">2020-01-13T20:23:16Z</dcterms:modified>
</cp:coreProperties>
</file>