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1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426" y="24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22E94-9C2B-4FC3-B7A3-A1B81A69DA87}" type="datetimeFigureOut">
              <a:rPr lang="fi-FI" smtClean="0"/>
              <a:t>22.12.2022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B75A9-1A36-4DF7-B426-B06AA5B219A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663326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22E94-9C2B-4FC3-B7A3-A1B81A69DA87}" type="datetimeFigureOut">
              <a:rPr lang="fi-FI" smtClean="0"/>
              <a:t>22.12.2022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B75A9-1A36-4DF7-B426-B06AA5B219A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75148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22E94-9C2B-4FC3-B7A3-A1B81A69DA87}" type="datetimeFigureOut">
              <a:rPr lang="fi-FI" smtClean="0"/>
              <a:t>22.12.2022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B75A9-1A36-4DF7-B426-B06AA5B219A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29971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22E94-9C2B-4FC3-B7A3-A1B81A69DA87}" type="datetimeFigureOut">
              <a:rPr lang="fi-FI" smtClean="0"/>
              <a:t>22.12.2022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B75A9-1A36-4DF7-B426-B06AA5B219A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03419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22E94-9C2B-4FC3-B7A3-A1B81A69DA87}" type="datetimeFigureOut">
              <a:rPr lang="fi-FI" smtClean="0"/>
              <a:t>22.12.2022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B75A9-1A36-4DF7-B426-B06AA5B219A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626100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22E94-9C2B-4FC3-B7A3-A1B81A69DA87}" type="datetimeFigureOut">
              <a:rPr lang="fi-FI" smtClean="0"/>
              <a:t>22.12.2022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B75A9-1A36-4DF7-B426-B06AA5B219A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753032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22E94-9C2B-4FC3-B7A3-A1B81A69DA87}" type="datetimeFigureOut">
              <a:rPr lang="fi-FI" smtClean="0"/>
              <a:t>22.12.2022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B75A9-1A36-4DF7-B426-B06AA5B219A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026236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22E94-9C2B-4FC3-B7A3-A1B81A69DA87}" type="datetimeFigureOut">
              <a:rPr lang="fi-FI" smtClean="0"/>
              <a:t>22.12.2022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B75A9-1A36-4DF7-B426-B06AA5B219A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068883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22E94-9C2B-4FC3-B7A3-A1B81A69DA87}" type="datetimeFigureOut">
              <a:rPr lang="fi-FI" smtClean="0"/>
              <a:t>22.12.2022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B75A9-1A36-4DF7-B426-B06AA5B219A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479540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22E94-9C2B-4FC3-B7A3-A1B81A69DA87}" type="datetimeFigureOut">
              <a:rPr lang="fi-FI" smtClean="0"/>
              <a:t>22.12.2022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B75A9-1A36-4DF7-B426-B06AA5B219A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014789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22E94-9C2B-4FC3-B7A3-A1B81A69DA87}" type="datetimeFigureOut">
              <a:rPr lang="fi-FI" smtClean="0"/>
              <a:t>22.12.2022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B75A9-1A36-4DF7-B426-B06AA5B219A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436333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A22E94-9C2B-4FC3-B7A3-A1B81A69DA87}" type="datetimeFigureOut">
              <a:rPr lang="fi-FI" smtClean="0"/>
              <a:t>22.12.2022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7B75A9-1A36-4DF7-B426-B06AA5B219A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466714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24836"/>
            <a:ext cx="9144000" cy="739688"/>
          </a:xfrm>
        </p:spPr>
        <p:txBody>
          <a:bodyPr>
            <a:normAutofit fontScale="90000"/>
          </a:bodyPr>
          <a:lstStyle/>
          <a:p>
            <a:r>
              <a:rPr lang="fi-FI" dirty="0" smtClean="0"/>
              <a:t>KITKA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41316" y="773083"/>
            <a:ext cx="11928764" cy="5985163"/>
          </a:xfrm>
        </p:spPr>
        <p:txBody>
          <a:bodyPr>
            <a:normAutofit/>
          </a:bodyPr>
          <a:lstStyle/>
          <a:p>
            <a:pPr algn="l"/>
            <a:r>
              <a:rPr lang="fi-FI" sz="3600" dirty="0" smtClean="0"/>
              <a:t>Kitka on kahden pinnan välinen liikettä vastustava voima.</a:t>
            </a:r>
          </a:p>
          <a:p>
            <a:pPr algn="l"/>
            <a:r>
              <a:rPr lang="fi-FI" sz="3600" dirty="0" smtClean="0"/>
              <a:t>Kitka on aina kosketuspinnan suuntainen.</a:t>
            </a:r>
          </a:p>
          <a:p>
            <a:pPr algn="l"/>
            <a:r>
              <a:rPr lang="fi-FI" sz="3600" dirty="0" smtClean="0"/>
              <a:t>Kitka aiheutuu hankaavien pintojen välisestä sähkö-magneettisesta vuorovaikutuksesta.</a:t>
            </a:r>
          </a:p>
          <a:p>
            <a:pPr algn="l"/>
            <a:r>
              <a:rPr lang="fi-FI" sz="3600" dirty="0" smtClean="0"/>
              <a:t>Lepokitka F</a:t>
            </a:r>
            <a:r>
              <a:rPr lang="fi-FI" sz="3600" baseline="-25000" dirty="0" smtClean="0"/>
              <a:t>µ0 </a:t>
            </a:r>
            <a:r>
              <a:rPr lang="fi-FI" sz="3600" dirty="0" smtClean="0"/>
              <a:t>vastustaa kappaleen liikkeelle lähtöä.</a:t>
            </a:r>
          </a:p>
          <a:p>
            <a:pPr algn="l"/>
            <a:r>
              <a:rPr lang="fi-FI" sz="3600" dirty="0" smtClean="0"/>
              <a:t>Lepokitkan suurin arvo on </a:t>
            </a:r>
            <a:r>
              <a:rPr lang="fi-FI" sz="3600" dirty="0" smtClean="0"/>
              <a:t>F</a:t>
            </a:r>
            <a:r>
              <a:rPr lang="fi-FI" sz="3600" baseline="-25000" dirty="0" smtClean="0"/>
              <a:t>µ0,max </a:t>
            </a:r>
            <a:r>
              <a:rPr lang="fi-FI" sz="3600" dirty="0" smtClean="0"/>
              <a:t>  (=lähtökitka tai täysin kehittynyt lepokitka)</a:t>
            </a:r>
            <a:endParaRPr lang="fi-FI" sz="3600" dirty="0" smtClean="0"/>
          </a:p>
          <a:p>
            <a:pPr algn="l"/>
            <a:r>
              <a:rPr lang="fi-FI" sz="3600" dirty="0" smtClean="0"/>
              <a:t>Liukukitka </a:t>
            </a:r>
            <a:r>
              <a:rPr lang="fi-FI" sz="3600" dirty="0" smtClean="0"/>
              <a:t>F</a:t>
            </a:r>
            <a:r>
              <a:rPr lang="fi-FI" sz="3600" baseline="-25000" dirty="0" smtClean="0"/>
              <a:t>µ </a:t>
            </a:r>
            <a:r>
              <a:rPr lang="fi-FI" sz="3600" dirty="0" smtClean="0"/>
              <a:t>vastustaa kappaleen liukumista pinnalla.</a:t>
            </a:r>
            <a:endParaRPr lang="fi-FI" sz="3600" dirty="0"/>
          </a:p>
        </p:txBody>
      </p:sp>
    </p:spTree>
    <p:extLst>
      <p:ext uri="{BB962C8B-B14F-4D97-AF65-F5344CB8AC3E}">
        <p14:creationId xmlns:p14="http://schemas.microsoft.com/office/powerpoint/2010/main" val="2829481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24836"/>
            <a:ext cx="9144000" cy="45719"/>
          </a:xfrm>
        </p:spPr>
        <p:txBody>
          <a:bodyPr>
            <a:normAutofit fontScale="90000"/>
          </a:bodyPr>
          <a:lstStyle/>
          <a:p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41316" y="170555"/>
            <a:ext cx="11928764" cy="6587691"/>
          </a:xfrm>
        </p:spPr>
        <p:txBody>
          <a:bodyPr>
            <a:normAutofit/>
          </a:bodyPr>
          <a:lstStyle/>
          <a:p>
            <a:pPr algn="l"/>
            <a:r>
              <a:rPr lang="fi-FI" sz="3600" dirty="0" smtClean="0"/>
              <a:t>Kitka voidaan mitata kappaletta vetävän voiman avulla.</a:t>
            </a:r>
          </a:p>
          <a:p>
            <a:pPr algn="l"/>
            <a:r>
              <a:rPr lang="fi-FI" sz="3600" dirty="0" smtClean="0"/>
              <a:t>Kun kappale on levossa tai tasaisessa liikkeessä, niin…</a:t>
            </a:r>
          </a:p>
          <a:p>
            <a:pPr algn="l"/>
            <a:r>
              <a:rPr lang="fi-FI" sz="3600" b="1" dirty="0" smtClean="0"/>
              <a:t>ΣF=0</a:t>
            </a:r>
            <a:r>
              <a:rPr lang="fi-FI" sz="3600" dirty="0" smtClean="0"/>
              <a:t>   eli   </a:t>
            </a:r>
            <a:r>
              <a:rPr lang="fi-FI" sz="3600" dirty="0" smtClean="0">
                <a:sym typeface="Wingdings" panose="05000000000000000000" pitchFamily="2" charset="2"/>
              </a:rPr>
              <a:t>  kappaletta vetävä voima = kitkavoima</a:t>
            </a:r>
          </a:p>
          <a:p>
            <a:pPr algn="l"/>
            <a:endParaRPr lang="fi-FI" sz="3600" dirty="0" smtClean="0">
              <a:sym typeface="Wingdings" panose="05000000000000000000" pitchFamily="2" charset="2"/>
            </a:endParaRPr>
          </a:p>
          <a:p>
            <a:pPr algn="l"/>
            <a:endParaRPr lang="fi-FI" sz="3600" dirty="0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1070" y="2475605"/>
            <a:ext cx="4572346" cy="3447214"/>
          </a:xfrm>
          <a:prstGeom prst="rect">
            <a:avLst/>
          </a:prstGeom>
        </p:spPr>
      </p:pic>
      <p:pic>
        <p:nvPicPr>
          <p:cNvPr id="5" name="Kuva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89478" y="2475605"/>
            <a:ext cx="3600526" cy="36584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21600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24836"/>
            <a:ext cx="9144000" cy="45719"/>
          </a:xfrm>
        </p:spPr>
        <p:txBody>
          <a:bodyPr>
            <a:normAutofit fontScale="90000"/>
          </a:bodyPr>
          <a:lstStyle/>
          <a:p>
            <a:endParaRPr lang="fi-FI" dirty="0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2367" y="1629295"/>
            <a:ext cx="8627779" cy="4912648"/>
          </a:xfrm>
          <a:prstGeom prst="rect">
            <a:avLst/>
          </a:prstGeom>
        </p:spPr>
      </p:pic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249382" y="299259"/>
            <a:ext cx="11820698" cy="6458988"/>
          </a:xfrm>
        </p:spPr>
        <p:txBody>
          <a:bodyPr>
            <a:normAutofit/>
          </a:bodyPr>
          <a:lstStyle/>
          <a:p>
            <a:pPr algn="l"/>
            <a:r>
              <a:rPr lang="fi-FI" sz="3600" b="1" dirty="0" smtClean="0">
                <a:sym typeface="Wingdings" panose="05000000000000000000" pitchFamily="2" charset="2"/>
              </a:rPr>
              <a:t>Esim. </a:t>
            </a:r>
            <a:r>
              <a:rPr lang="fi-FI" sz="3600" dirty="0" smtClean="0">
                <a:sym typeface="Wingdings" panose="05000000000000000000" pitchFamily="2" charset="2"/>
              </a:rPr>
              <a:t>Levossa olevaa kappaletta aletaan vetämään tasaisesti kasvavalla voimalla.  Kuvaaja </a:t>
            </a:r>
            <a:r>
              <a:rPr lang="fi-FI" sz="3600" dirty="0" err="1" smtClean="0">
                <a:sym typeface="Wingdings" panose="05000000000000000000" pitchFamily="2" charset="2"/>
              </a:rPr>
              <a:t>t,F</a:t>
            </a:r>
            <a:r>
              <a:rPr lang="fi-FI" sz="3600" dirty="0" smtClean="0">
                <a:sym typeface="Wingdings" panose="05000000000000000000" pitchFamily="2" charset="2"/>
              </a:rPr>
              <a:t>-koordinaatistossa…</a:t>
            </a:r>
          </a:p>
          <a:p>
            <a:pPr algn="l"/>
            <a:endParaRPr lang="fi-FI" sz="3600" dirty="0"/>
          </a:p>
        </p:txBody>
      </p:sp>
    </p:spTree>
    <p:extLst>
      <p:ext uri="{BB962C8B-B14F-4D97-AF65-F5344CB8AC3E}">
        <p14:creationId xmlns:p14="http://schemas.microsoft.com/office/powerpoint/2010/main" val="3176964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24836"/>
            <a:ext cx="9144000" cy="45719"/>
          </a:xfrm>
        </p:spPr>
        <p:txBody>
          <a:bodyPr>
            <a:normAutofit fontScale="90000"/>
          </a:bodyPr>
          <a:lstStyle/>
          <a:p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41316" y="170555"/>
            <a:ext cx="11928764" cy="6587691"/>
          </a:xfrm>
        </p:spPr>
        <p:txBody>
          <a:bodyPr>
            <a:normAutofit/>
          </a:bodyPr>
          <a:lstStyle/>
          <a:p>
            <a:pPr algn="l"/>
            <a:r>
              <a:rPr lang="fi-FI" sz="3600" dirty="0" smtClean="0"/>
              <a:t>Kitkavoiman suuruuteen vaikuttaa vain hankaavien pintojen laatu ja pinnan tukivoiman suuruus.</a:t>
            </a:r>
          </a:p>
          <a:p>
            <a:pPr algn="l"/>
            <a:endParaRPr lang="fi-FI" sz="3600" dirty="0"/>
          </a:p>
          <a:p>
            <a:pPr algn="l"/>
            <a:r>
              <a:rPr lang="fi-FI" sz="3600" dirty="0" smtClean="0"/>
              <a:t>Liukukitka </a:t>
            </a:r>
            <a:r>
              <a:rPr lang="fi-FI" sz="3600" b="1" dirty="0" smtClean="0"/>
              <a:t>F</a:t>
            </a:r>
            <a:r>
              <a:rPr lang="fi-FI" sz="3600" b="1" baseline="-25000" dirty="0" smtClean="0"/>
              <a:t>µ</a:t>
            </a:r>
            <a:r>
              <a:rPr lang="fi-FI" sz="3600" b="1" dirty="0" smtClean="0"/>
              <a:t>= µN     </a:t>
            </a:r>
            <a:r>
              <a:rPr lang="fi-FI" sz="3600" dirty="0" smtClean="0"/>
              <a:t>, missä </a:t>
            </a:r>
          </a:p>
          <a:p>
            <a:pPr algn="l"/>
            <a:r>
              <a:rPr lang="fi-FI" sz="3600" dirty="0" smtClean="0"/>
              <a:t>µ=liukukitkakerroin ja N=pinnan tukivoima</a:t>
            </a:r>
          </a:p>
          <a:p>
            <a:pPr algn="l"/>
            <a:endParaRPr lang="fi-FI" sz="3600" dirty="0" smtClean="0"/>
          </a:p>
          <a:p>
            <a:pPr algn="l"/>
            <a:r>
              <a:rPr lang="fi-FI" sz="3600" dirty="0" smtClean="0"/>
              <a:t>Suurin lepokitka </a:t>
            </a:r>
            <a:r>
              <a:rPr lang="fi-FI" sz="3600" b="1" dirty="0" smtClean="0"/>
              <a:t>F</a:t>
            </a:r>
            <a:r>
              <a:rPr lang="fi-FI" sz="3600" b="1" baseline="-25000" dirty="0" smtClean="0"/>
              <a:t>µ0,max</a:t>
            </a:r>
            <a:r>
              <a:rPr lang="fi-FI" sz="3600" b="1" dirty="0" smtClean="0"/>
              <a:t>= µ</a:t>
            </a:r>
            <a:r>
              <a:rPr lang="fi-FI" sz="3600" b="1" baseline="-25000" dirty="0" smtClean="0"/>
              <a:t>0</a:t>
            </a:r>
            <a:r>
              <a:rPr lang="fi-FI" sz="3600" b="1" dirty="0" smtClean="0"/>
              <a:t>N    </a:t>
            </a:r>
            <a:r>
              <a:rPr lang="fi-FI" sz="3600" dirty="0" smtClean="0"/>
              <a:t>, missä</a:t>
            </a:r>
          </a:p>
          <a:p>
            <a:pPr algn="l"/>
            <a:r>
              <a:rPr lang="fi-FI" sz="3600" dirty="0" smtClean="0"/>
              <a:t>µ</a:t>
            </a:r>
            <a:r>
              <a:rPr lang="fi-FI" sz="3600" baseline="-25000" dirty="0" smtClean="0"/>
              <a:t>0</a:t>
            </a:r>
            <a:r>
              <a:rPr lang="fi-FI" sz="3600" dirty="0" smtClean="0"/>
              <a:t> = lepokitkakerroin</a:t>
            </a:r>
          </a:p>
        </p:txBody>
      </p:sp>
    </p:spTree>
    <p:extLst>
      <p:ext uri="{BB962C8B-B14F-4D97-AF65-F5344CB8AC3E}">
        <p14:creationId xmlns:p14="http://schemas.microsoft.com/office/powerpoint/2010/main" val="38631660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24836"/>
            <a:ext cx="9144000" cy="45719"/>
          </a:xfrm>
        </p:spPr>
        <p:txBody>
          <a:bodyPr>
            <a:normAutofit fontScale="90000"/>
          </a:bodyPr>
          <a:lstStyle/>
          <a:p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41316" y="170555"/>
            <a:ext cx="11928764" cy="6587691"/>
          </a:xfrm>
        </p:spPr>
        <p:txBody>
          <a:bodyPr>
            <a:normAutofit/>
          </a:bodyPr>
          <a:lstStyle/>
          <a:p>
            <a:pPr algn="l"/>
            <a:r>
              <a:rPr lang="fi-FI" sz="3600" dirty="0" smtClean="0"/>
              <a:t>Vierivän kappaleen liikevastusvoimat</a:t>
            </a:r>
          </a:p>
          <a:p>
            <a:pPr algn="l"/>
            <a:endParaRPr lang="fi-FI" sz="3600" dirty="0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9134" y="806856"/>
            <a:ext cx="7159336" cy="54724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372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24836"/>
            <a:ext cx="9144000" cy="45719"/>
          </a:xfrm>
        </p:spPr>
        <p:txBody>
          <a:bodyPr>
            <a:normAutofit fontScale="90000"/>
          </a:bodyPr>
          <a:lstStyle/>
          <a:p>
            <a:endParaRPr lang="fi-FI" dirty="0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080" y="124836"/>
            <a:ext cx="8828641" cy="5968538"/>
          </a:xfrm>
          <a:prstGeom prst="rect">
            <a:avLst/>
          </a:prstGeom>
        </p:spPr>
      </p:pic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41316" y="170555"/>
            <a:ext cx="11928764" cy="6587691"/>
          </a:xfrm>
        </p:spPr>
        <p:txBody>
          <a:bodyPr>
            <a:normAutofit/>
          </a:bodyPr>
          <a:lstStyle/>
          <a:p>
            <a:pPr algn="l"/>
            <a:endParaRPr lang="fi-FI" sz="3600" dirty="0"/>
          </a:p>
        </p:txBody>
      </p:sp>
    </p:spTree>
    <p:extLst>
      <p:ext uri="{BB962C8B-B14F-4D97-AF65-F5344CB8AC3E}">
        <p14:creationId xmlns:p14="http://schemas.microsoft.com/office/powerpoint/2010/main" val="3220879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126</Words>
  <Application>Microsoft Office PowerPoint</Application>
  <PresentationFormat>Laajakuva</PresentationFormat>
  <Paragraphs>19</Paragraphs>
  <Slides>6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Wingdings</vt:lpstr>
      <vt:lpstr>Office-teema</vt:lpstr>
      <vt:lpstr>KITKA</vt:lpstr>
      <vt:lpstr>PowerPoint-esitys</vt:lpstr>
      <vt:lpstr>PowerPoint-esitys</vt:lpstr>
      <vt:lpstr>PowerPoint-esitys</vt:lpstr>
      <vt:lpstr>PowerPoint-esitys</vt:lpstr>
      <vt:lpstr>PowerPoint-esitys</vt:lpstr>
    </vt:vector>
  </TitlesOfParts>
  <Company>Keuruun kaupunki / Sivistystoimi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KITKA</dc:title>
  <dc:creator>Mäkeläinen Markku</dc:creator>
  <cp:lastModifiedBy>Mäkeläinen Markku</cp:lastModifiedBy>
  <cp:revision>5</cp:revision>
  <dcterms:created xsi:type="dcterms:W3CDTF">2022-12-22T08:29:06Z</dcterms:created>
  <dcterms:modified xsi:type="dcterms:W3CDTF">2022-12-22T09:09:00Z</dcterms:modified>
</cp:coreProperties>
</file>