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6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8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924F14-464C-254D-8ECF-E38BB4A802B9}" v="1" dt="2020-04-23T07:16:47.9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8"/>
  </p:normalViewPr>
  <p:slideViewPr>
    <p:cSldViewPr>
      <p:cViewPr varScale="1">
        <p:scale>
          <a:sx n="92" d="100"/>
          <a:sy n="92" d="100"/>
        </p:scale>
        <p:origin x="166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49A5C-635C-7448-9DD2-2CDF2F3EA0F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C9CDD-5E1F-DD47-A899-EED4680AB1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4954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636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736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953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5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63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47751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00113" y="1341438"/>
            <a:ext cx="3305175" cy="3497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357688" y="1341438"/>
            <a:ext cx="3306762" cy="3497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76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65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0534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12469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00690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6534478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55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48387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48387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6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9923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49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6251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653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093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34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43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843A0-1457-4429-B42F-D2F2F9817D0D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45B70-74E0-4648-8893-822613D119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359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525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	Muokkaa perustyyl. napsautt.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1341438"/>
            <a:ext cx="6764337" cy="349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Muokkaa tekstin perustyylejä napsauttamalla</a:t>
            </a:r>
          </a:p>
          <a:p>
            <a:pPr lvl="1"/>
            <a:r>
              <a:rPr lang="en-US"/>
              <a:t>toinen taso</a:t>
            </a:r>
          </a:p>
          <a:p>
            <a:pPr lvl="2"/>
            <a:r>
              <a:rPr lang="en-US"/>
              <a:t>kolmas taso</a:t>
            </a:r>
          </a:p>
          <a:p>
            <a:pPr lvl="3"/>
            <a:r>
              <a:rPr lang="en-US"/>
              <a:t>neljäs taso</a:t>
            </a:r>
          </a:p>
          <a:p>
            <a:pPr lvl="4"/>
            <a:r>
              <a:rPr lang="en-US"/>
              <a:t>viides taso</a:t>
            </a:r>
          </a:p>
        </p:txBody>
      </p:sp>
      <p:sp>
        <p:nvSpPr>
          <p:cNvPr id="135193" name="Text Placeholder 24"/>
          <p:cNvSpPr>
            <a:spLocks noGrp="1"/>
          </p:cNvSpPr>
          <p:nvPr userDrawn="1">
            <p:ph type="body" sz="quarter" idx="4294967295"/>
          </p:nvPr>
        </p:nvSpPr>
        <p:spPr bwMode="auto">
          <a:xfrm>
            <a:off x="-17463" y="-3175"/>
            <a:ext cx="9226551" cy="433388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0"/>
            <a:tileRect/>
          </a:gradFill>
          <a:ln w="9525" cmpd="sng">
            <a:noFill/>
            <a:prstDash val="solid"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B w="101600" h="101600"/>
          </a:sp3d>
        </p:spPr>
        <p:txBody>
          <a:bodyPr vert="horz" wrap="square" lIns="0" tIns="0" rIns="0" bIns="93600" numCol="1" anchor="ctr" anchorCtr="0" compatLnSpc="1">
            <a:prstTxWarp prst="textNoShape">
              <a:avLst/>
            </a:prstTxWarp>
            <a:noAutofit/>
          </a:bodyPr>
          <a:lstStyle>
            <a:lvl1pPr algn="l" defTabSz="4572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37931725" indent="-37474525" algn="l" defTabSz="4572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0"/>
            <a:r>
              <a:rPr lang="fi-FI"/>
              <a:t>  Navigaattori 3</a:t>
            </a:r>
          </a:p>
        </p:txBody>
      </p:sp>
    </p:spTree>
    <p:extLst>
      <p:ext uri="{BB962C8B-B14F-4D97-AF65-F5344CB8AC3E}">
        <p14:creationId xmlns:p14="http://schemas.microsoft.com/office/powerpoint/2010/main" val="160664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C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CC"/>
          </a:solidFill>
          <a:latin typeface="Arial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CC"/>
          </a:solidFill>
          <a:latin typeface="Arial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CC"/>
          </a:solidFill>
          <a:latin typeface="Arial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CC"/>
          </a:solidFill>
          <a:latin typeface="Arial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CC"/>
          </a:solidFill>
          <a:latin typeface="Arial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CC"/>
          </a:solidFill>
          <a:latin typeface="Arial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CC"/>
          </a:solidFill>
          <a:latin typeface="Arial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66CC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Ylipaino &amp; kehon koostumuksen mittarit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533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" descr="https://www.evernote.com/shard/s184/res/2133423d-7d0a-4f5e-9238-b5ebb971e72b/20140401_103204.jpeg?resizeSmall&amp;width=786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AutoShape 2" descr="https://www.evernote.com/shard/s184/res/2133423d-7d0a-4f5e-9238-b5ebb971e72b/20140401_103204.jpeg?resizeSmall&amp;width=786"/>
          <p:cNvSpPr>
            <a:spLocks noChangeAspect="1" noChangeArrowheads="1"/>
          </p:cNvSpPr>
          <p:nvPr/>
        </p:nvSpPr>
        <p:spPr bwMode="auto">
          <a:xfrm>
            <a:off x="152400" y="152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973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9144000" cy="528638"/>
          </a:xfrm>
        </p:spPr>
        <p:txBody>
          <a:bodyPr lIns="91440" tIns="45720" rIns="91440" bIns="45720" anchor="ctr"/>
          <a:lstStyle/>
          <a:p>
            <a:pPr defTabSz="457200"/>
            <a:r>
              <a:rPr lang="fi-FI" sz="3600">
                <a:latin typeface="Arial" charset="0"/>
                <a:ea typeface="ＭＳ Ｐゴシック" charset="0"/>
              </a:rPr>
              <a:t>	Lasten lihavuuden hoito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4294967295"/>
          </p:nvPr>
        </p:nvSpPr>
        <p:spPr>
          <a:xfrm>
            <a:off x="468313" y="1196975"/>
            <a:ext cx="8229600" cy="5005388"/>
          </a:xfrm>
        </p:spPr>
        <p:txBody>
          <a:bodyPr lIns="91440" tIns="45720" rIns="91440" bIns="45720"/>
          <a:lstStyle/>
          <a:p>
            <a:pPr marL="354013" indent="-354013" defTabSz="457200">
              <a:buFont typeface="+mj-lt" charset="0"/>
              <a:buNone/>
              <a:tabLst>
                <a:tab pos="354013" algn="l"/>
              </a:tabLst>
            </a:pPr>
            <a:r>
              <a:rPr lang="fi-FI" sz="2400">
                <a:latin typeface="Arial" charset="0"/>
                <a:ea typeface="ＭＳ Ｐゴシック" charset="0"/>
              </a:rPr>
              <a:t>1.	Säännöllinen ateriarytmi: aamiainen, lounas ja päivällinen,</a:t>
            </a:r>
            <a:br>
              <a:rPr lang="fi-FI" sz="2400">
                <a:latin typeface="Arial" charset="0"/>
                <a:ea typeface="ＭＳ Ｐゴシック" charset="0"/>
              </a:rPr>
            </a:br>
            <a:r>
              <a:rPr lang="fi-FI" sz="2400">
                <a:latin typeface="Arial" charset="0"/>
                <a:ea typeface="ＭＳ Ｐゴシック" charset="0"/>
              </a:rPr>
              <a:t> 1–2 välipalaa. Muut välipalat pois.</a:t>
            </a:r>
          </a:p>
          <a:p>
            <a:pPr marL="354013" indent="-354013" defTabSz="457200">
              <a:buFont typeface="+mj-lt" charset="0"/>
              <a:buNone/>
              <a:tabLst>
                <a:tab pos="354013" algn="l"/>
              </a:tabLst>
            </a:pPr>
            <a:r>
              <a:rPr lang="fi-FI" sz="2400">
                <a:latin typeface="Arial" charset="0"/>
                <a:ea typeface="ＭＳ Ｐゴシック" charset="0"/>
              </a:rPr>
              <a:t>2.	Kohtuulliset ruokamäärät.</a:t>
            </a:r>
          </a:p>
          <a:p>
            <a:pPr marL="354013" indent="-354013" defTabSz="457200">
              <a:buFont typeface="+mj-lt" charset="0"/>
              <a:buNone/>
              <a:tabLst>
                <a:tab pos="354013" algn="l"/>
              </a:tabLst>
            </a:pPr>
            <a:r>
              <a:rPr lang="fi-FI" sz="2400">
                <a:latin typeface="Arial" charset="0"/>
                <a:ea typeface="ＭＳ Ｐゴシック" charset="0"/>
              </a:rPr>
              <a:t>3.	Rajoitetaan energiatiheiden herkkujen syöntiä.</a:t>
            </a:r>
          </a:p>
          <a:p>
            <a:pPr marL="354013" indent="-354013" defTabSz="457200">
              <a:buFont typeface="+mj-lt" charset="0"/>
              <a:buNone/>
              <a:tabLst>
                <a:tab pos="354013" algn="l"/>
              </a:tabLst>
            </a:pPr>
            <a:r>
              <a:rPr lang="fi-FI" sz="2400">
                <a:latin typeface="Arial" charset="0"/>
                <a:ea typeface="ＭＳ Ｐゴシック" charset="0"/>
              </a:rPr>
              <a:t>4.	Opetellaan tunnistamaan piilorasva ja vähentämään rasvan saantia. </a:t>
            </a:r>
            <a:br>
              <a:rPr lang="fi-FI" sz="2400">
                <a:latin typeface="Arial" charset="0"/>
                <a:ea typeface="ＭＳ Ｐゴシック" charset="0"/>
              </a:rPr>
            </a:br>
            <a:r>
              <a:rPr lang="fi-FI" sz="2400">
                <a:latin typeface="Arial" charset="0"/>
                <a:ea typeface="ＭＳ Ｐゴシック" charset="0"/>
              </a:rPr>
              <a:t>Myös pelkän valkoisen sokerin saantiin kannattaa kiinnittää huomiota</a:t>
            </a:r>
          </a:p>
          <a:p>
            <a:pPr marL="354013" indent="-354013" defTabSz="457200">
              <a:buFont typeface="+mj-lt" charset="0"/>
              <a:buNone/>
              <a:tabLst>
                <a:tab pos="354013" algn="l"/>
              </a:tabLst>
            </a:pPr>
            <a:r>
              <a:rPr lang="fi-FI" sz="2400">
                <a:latin typeface="Arial" charset="0"/>
                <a:ea typeface="ＭＳ Ｐゴシック" charset="0"/>
              </a:rPr>
              <a:t>5.	Opetellaan valitsemaan vähärasvaisia maito- ja lihavalmisteita, täysjyvätuotteita, kasviksia, hedelmiä, marjoja, kevytlevitteitä, vähäsokerisia ja sokerittomia välipaloja ja juomia.</a:t>
            </a:r>
          </a:p>
          <a:p>
            <a:pPr marL="354013" indent="-354013" defTabSz="457200">
              <a:buFont typeface="+mj-lt" charset="0"/>
              <a:buNone/>
              <a:tabLst>
                <a:tab pos="354013" algn="l"/>
              </a:tabLst>
            </a:pPr>
            <a:r>
              <a:rPr lang="fi-FI" sz="2400">
                <a:latin typeface="Arial" charset="0"/>
                <a:ea typeface="ＭＳ Ｐゴシック" charset="0"/>
              </a:rPr>
              <a:t>6.	Pyritään elämäntapamuutokseen: riittävä yöuni ja säännöllinen elämän rytmi</a:t>
            </a:r>
          </a:p>
          <a:p>
            <a:pPr marL="354013" indent="-354013" defTabSz="457200">
              <a:buFont typeface="+mj-lt" charset="0"/>
              <a:buNone/>
              <a:tabLst>
                <a:tab pos="354013" algn="l"/>
              </a:tabLst>
            </a:pPr>
            <a:r>
              <a:rPr lang="fi-FI" sz="2400">
                <a:latin typeface="Arial" charset="0"/>
                <a:ea typeface="ＭＳ Ｐゴシック" charset="0"/>
              </a:rPr>
              <a:t> </a:t>
            </a:r>
          </a:p>
          <a:p>
            <a:pPr marL="354013" indent="-354013" defTabSz="457200">
              <a:buFont typeface="+mj-lt" charset="0"/>
              <a:buNone/>
              <a:tabLst>
                <a:tab pos="354013" algn="l"/>
              </a:tabLst>
            </a:pPr>
            <a:r>
              <a:rPr lang="fi-FI" sz="2400" i="1">
                <a:latin typeface="Arial" charset="0"/>
                <a:ea typeface="ＭＳ Ｐゴシック" charset="0"/>
              </a:rPr>
              <a:t>(Lähde: kaypahoito.fi ja therapiafennica.fi)</a:t>
            </a:r>
            <a:endParaRPr lang="fi-FI" sz="2400">
              <a:latin typeface="Arial" charset="0"/>
              <a:ea typeface="ＭＳ Ｐゴシック" charset="0"/>
            </a:endParaRPr>
          </a:p>
          <a:p>
            <a:pPr marL="354013" indent="-354013" defTabSz="457200">
              <a:buFont typeface="+mj-lt" charset="0"/>
              <a:buNone/>
              <a:tabLst>
                <a:tab pos="354013" algn="l"/>
              </a:tabLst>
            </a:pPr>
            <a:endParaRPr lang="fi-FI" sz="240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32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 idx="4294967295"/>
          </p:nvPr>
        </p:nvSpPr>
        <p:spPr>
          <a:xfrm>
            <a:off x="0" y="620713"/>
            <a:ext cx="9144000" cy="528637"/>
          </a:xfrm>
        </p:spPr>
        <p:txBody>
          <a:bodyPr lIns="91440" tIns="45720" rIns="91440" bIns="45720" anchor="ctr">
            <a:normAutofit fontScale="90000"/>
          </a:bodyPr>
          <a:lstStyle/>
          <a:p>
            <a:pPr defTabSz="457200"/>
            <a:r>
              <a:rPr lang="fi-FI" altLang="fi-FI" sz="3600"/>
              <a:t>	Energiaa tarvitaan</a:t>
            </a:r>
          </a:p>
        </p:txBody>
      </p:sp>
      <p:sp>
        <p:nvSpPr>
          <p:cNvPr id="6147" name="Tekstin paikkamerkki 2"/>
          <p:cNvSpPr>
            <a:spLocks noGrp="1"/>
          </p:cNvSpPr>
          <p:nvPr>
            <p:ph type="body" sz="quarter" idx="4294967295"/>
          </p:nvPr>
        </p:nvSpPr>
        <p:spPr>
          <a:xfrm>
            <a:off x="539750" y="1268413"/>
            <a:ext cx="8229600" cy="5005387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1440" tIns="45720" rIns="91440" bIns="45720"/>
          <a:lstStyle/>
          <a:p>
            <a:pPr marL="0" indent="0" defTabSz="457200">
              <a:buFont typeface="+mj-lt"/>
              <a:buNone/>
            </a:pPr>
            <a:r>
              <a:rPr lang="fi-FI" altLang="fi-FI" sz="2400" dirty="0"/>
              <a:t>–	elintoimintoihin</a:t>
            </a:r>
          </a:p>
          <a:p>
            <a:pPr marL="0" indent="0" defTabSz="457200">
              <a:buFont typeface="+mj-lt"/>
              <a:buNone/>
            </a:pPr>
            <a:r>
              <a:rPr lang="fi-FI" altLang="fi-FI" sz="2400" dirty="0"/>
              <a:t>–	kasvuun ja kehitykseen</a:t>
            </a:r>
          </a:p>
          <a:p>
            <a:pPr marL="0" indent="0" defTabSz="457200">
              <a:buFont typeface="+mj-lt"/>
              <a:buNone/>
            </a:pPr>
            <a:r>
              <a:rPr lang="fi-FI" altLang="fi-FI" sz="2400" dirty="0"/>
              <a:t>–	nukkumiseen, lämmönsäätelyyn, hormonitoimintoihin         	jne.</a:t>
            </a:r>
          </a:p>
          <a:p>
            <a:pPr marL="0" indent="0" defTabSz="457200">
              <a:buFont typeface="+mj-lt"/>
              <a:buNone/>
            </a:pPr>
            <a:r>
              <a:rPr lang="fi-FI" altLang="fi-FI" sz="2400" dirty="0"/>
              <a:t>–	kehon liikuttamiseen</a:t>
            </a:r>
          </a:p>
          <a:p>
            <a:pPr marL="0" indent="0" defTabSz="457200">
              <a:buFont typeface="+mj-lt"/>
              <a:buNone/>
            </a:pPr>
            <a:r>
              <a:rPr lang="fi-FI" altLang="fi-FI" sz="2400" dirty="0"/>
              <a:t>–	liikunnan tai urheilun harrastamiseen.</a:t>
            </a:r>
          </a:p>
          <a:p>
            <a:pPr marL="0" indent="0" defTabSz="457200">
              <a:buFont typeface="+mj-lt"/>
              <a:buNone/>
            </a:pPr>
            <a:endParaRPr lang="fi-FI" altLang="fi-FI" sz="2400" dirty="0"/>
          </a:p>
          <a:p>
            <a:pPr marL="0" indent="0" defTabSz="457200">
              <a:buFont typeface="+mj-lt"/>
              <a:buNone/>
            </a:pPr>
            <a:r>
              <a:rPr lang="fi-FI" altLang="fi-FI" sz="2400" dirty="0"/>
              <a:t>Ihminen laihtuu, jos hän ei saa energiaa niin paljon kuin kuluttaa.</a:t>
            </a:r>
          </a:p>
          <a:p>
            <a:pPr marL="0" indent="0" defTabSz="457200">
              <a:buFont typeface="+mj-lt"/>
              <a:buNone/>
            </a:pPr>
            <a:endParaRPr lang="fi-FI" altLang="fi-FI" sz="2400" dirty="0"/>
          </a:p>
        </p:txBody>
      </p:sp>
    </p:spTree>
    <p:extLst>
      <p:ext uri="{BB962C8B-B14F-4D97-AF65-F5344CB8AC3E}">
        <p14:creationId xmlns:p14="http://schemas.microsoft.com/office/powerpoint/2010/main" val="232638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title" idx="4294967295"/>
          </p:nvPr>
        </p:nvSpPr>
        <p:spPr>
          <a:xfrm>
            <a:off x="0" y="765175"/>
            <a:ext cx="9144000" cy="528638"/>
          </a:xfrm>
        </p:spPr>
        <p:txBody>
          <a:bodyPr lIns="91440" tIns="45720" rIns="91440" bIns="45720" anchor="ctr"/>
          <a:lstStyle/>
          <a:p>
            <a:pPr algn="ctr" defTabSz="457200"/>
            <a:r>
              <a:rPr lang="fi-FI" altLang="fi-FI" sz="3600"/>
              <a:t>Mitä on ylipaino?</a:t>
            </a:r>
          </a:p>
        </p:txBody>
      </p:sp>
      <p:sp>
        <p:nvSpPr>
          <p:cNvPr id="4099" name="Tekstin paikkamerkki 2"/>
          <p:cNvSpPr>
            <a:spLocks noGrp="1"/>
          </p:cNvSpPr>
          <p:nvPr>
            <p:ph type="body" sz="quarter" idx="4294967295"/>
          </p:nvPr>
        </p:nvSpPr>
        <p:spPr>
          <a:xfrm>
            <a:off x="3779838" y="2060575"/>
            <a:ext cx="4846637" cy="3384550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1440" tIns="45720" rIns="91440" bIns="45720"/>
          <a:lstStyle/>
          <a:p>
            <a:pPr marL="0" indent="0" defTabSz="457200">
              <a:buFont typeface="+mj-lt"/>
              <a:buNone/>
            </a:pPr>
            <a:r>
              <a:rPr lang="fi-FI" altLang="fi-FI" sz="2400"/>
              <a:t>Ylipaino tarkoittaa kehon suurentunutta rasvakudoksen määrää.</a:t>
            </a:r>
          </a:p>
          <a:p>
            <a:pPr marL="0" indent="0" defTabSz="457200">
              <a:buFont typeface="+mj-lt"/>
              <a:buNone/>
            </a:pPr>
            <a:endParaRPr lang="fi-FI" altLang="fi-FI" sz="2400"/>
          </a:p>
        </p:txBody>
      </p:sp>
      <p:pic>
        <p:nvPicPr>
          <p:cNvPr id="4100" name="Picture 4" descr="preview_COLOURBOX5652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213"/>
            <a:ext cx="3441700" cy="515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446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 idx="4294967295"/>
          </p:nvPr>
        </p:nvSpPr>
        <p:spPr>
          <a:xfrm>
            <a:off x="0" y="765175"/>
            <a:ext cx="9144000" cy="528638"/>
          </a:xfrm>
        </p:spPr>
        <p:txBody>
          <a:bodyPr lIns="91440" tIns="45720" rIns="91440" bIns="45720" anchor="ctr"/>
          <a:lstStyle/>
          <a:p>
            <a:pPr defTabSz="457200"/>
            <a:r>
              <a:rPr lang="fi-FI" altLang="fi-FI" sz="3600"/>
              <a:t>	Ruokavaliolla suuri merkitys</a:t>
            </a:r>
            <a:br>
              <a:rPr lang="fi-FI" altLang="fi-FI" sz="3600"/>
            </a:br>
            <a:r>
              <a:rPr lang="fi-FI" altLang="fi-FI" sz="3600"/>
              <a:t>	lihavuuden syntyyn</a:t>
            </a:r>
          </a:p>
        </p:txBody>
      </p:sp>
      <p:sp>
        <p:nvSpPr>
          <p:cNvPr id="5123" name="Tekstin paikkamerkki 2"/>
          <p:cNvSpPr>
            <a:spLocks noGrp="1"/>
          </p:cNvSpPr>
          <p:nvPr>
            <p:ph type="body" sz="quarter" idx="4294967295"/>
          </p:nvPr>
        </p:nvSpPr>
        <p:spPr>
          <a:xfrm>
            <a:off x="539750" y="1854200"/>
            <a:ext cx="4525963" cy="5003800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91440" tIns="45720" rIns="91440" bIns="45720"/>
          <a:lstStyle/>
          <a:p>
            <a:pPr marL="0" indent="0" defTabSz="457200">
              <a:buFont typeface="+mj-lt"/>
              <a:buNone/>
            </a:pPr>
            <a:r>
              <a:rPr lang="fi-FI" altLang="fi-FI" sz="2400" dirty="0"/>
              <a:t>Tarkkaile näitä:</a:t>
            </a:r>
          </a:p>
          <a:p>
            <a:pPr marL="0" indent="0" defTabSz="457200">
              <a:buFont typeface="+mj-lt"/>
              <a:buNone/>
            </a:pPr>
            <a:r>
              <a:rPr lang="fi-FI" altLang="fi-FI" sz="2400" dirty="0"/>
              <a:t>–	ateriarytmin katoaminen</a:t>
            </a:r>
          </a:p>
          <a:p>
            <a:pPr marL="0" indent="0" defTabSz="457200">
              <a:buFont typeface="+mj-lt"/>
              <a:buNone/>
            </a:pPr>
            <a:r>
              <a:rPr lang="fi-FI" altLang="fi-FI" sz="2400" dirty="0"/>
              <a:t>–	ateriakoot</a:t>
            </a:r>
          </a:p>
          <a:p>
            <a:pPr marL="0" indent="0" defTabSz="457200">
              <a:buFont typeface="+mj-lt"/>
              <a:buNone/>
            </a:pPr>
            <a:r>
              <a:rPr lang="fi-FI" altLang="fi-FI" sz="2400" dirty="0"/>
              <a:t>–	napostelu</a:t>
            </a:r>
          </a:p>
          <a:p>
            <a:pPr marL="0" indent="0" defTabSz="457200">
              <a:buFont typeface="+mj-lt"/>
              <a:buNone/>
            </a:pPr>
            <a:r>
              <a:rPr lang="fi-FI" altLang="fi-FI" sz="2400" dirty="0"/>
              <a:t>–	herkuttelu.</a:t>
            </a:r>
          </a:p>
          <a:p>
            <a:pPr marL="0" indent="0" defTabSz="457200">
              <a:buFont typeface="+mj-lt"/>
              <a:buNone/>
            </a:pPr>
            <a:endParaRPr lang="fi-FI" altLang="fi-FI" sz="2400" dirty="0"/>
          </a:p>
        </p:txBody>
      </p:sp>
      <p:sp>
        <p:nvSpPr>
          <p:cNvPr id="5124" name="Oval Callout 3"/>
          <p:cNvSpPr>
            <a:spLocks noChangeArrowheads="1"/>
          </p:cNvSpPr>
          <p:nvPr/>
        </p:nvSpPr>
        <p:spPr bwMode="auto">
          <a:xfrm>
            <a:off x="4716463" y="2852738"/>
            <a:ext cx="3957637" cy="2160587"/>
          </a:xfrm>
          <a:prstGeom prst="wedgeEllipseCallout">
            <a:avLst>
              <a:gd name="adj1" fmla="val -60028"/>
              <a:gd name="adj2" fmla="val -24356"/>
            </a:avLst>
          </a:prstGeom>
          <a:solidFill>
            <a:srgbClr val="F2F2F2"/>
          </a:solidFill>
          <a:ln w="38100" algn="ctr">
            <a:solidFill>
              <a:srgbClr val="990000"/>
            </a:solidFill>
            <a:miter lim="800000"/>
            <a:headEnd/>
            <a:tailEnd/>
          </a:ln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i-FI" altLang="fi-FI" sz="2000">
                <a:solidFill>
                  <a:srgbClr val="101B1D"/>
                </a:solidFill>
              </a:rPr>
              <a:t>Ihminen lihoo, jos hän saa syömällä ja juomalla enemmän energiaa kuin kuluttaa.</a:t>
            </a:r>
          </a:p>
        </p:txBody>
      </p:sp>
    </p:spTree>
    <p:extLst>
      <p:ext uri="{BB962C8B-B14F-4D97-AF65-F5344CB8AC3E}">
        <p14:creationId xmlns:p14="http://schemas.microsoft.com/office/powerpoint/2010/main" val="2237764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 idx="4294967295"/>
          </p:nvPr>
        </p:nvSpPr>
        <p:spPr>
          <a:xfrm>
            <a:off x="0" y="620713"/>
            <a:ext cx="9144000" cy="528637"/>
          </a:xfrm>
        </p:spPr>
        <p:txBody>
          <a:bodyPr lIns="91440" tIns="45720" rIns="91440" bIns="45720" anchor="ctr"/>
          <a:lstStyle/>
          <a:p>
            <a:pPr algn="ctr" defTabSz="457200"/>
            <a:r>
              <a:rPr lang="fi-FI" altLang="fi-FI" sz="3600"/>
              <a:t>Lasten ja nuorten pituus-painokäyrät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91440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9826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 idx="4294967295"/>
          </p:nvPr>
        </p:nvSpPr>
        <p:spPr>
          <a:xfrm>
            <a:off x="0" y="620713"/>
            <a:ext cx="9144000" cy="528637"/>
          </a:xfrm>
        </p:spPr>
        <p:txBody>
          <a:bodyPr lIns="91440" tIns="45720" rIns="91440" bIns="45720" anchor="ctr"/>
          <a:lstStyle/>
          <a:p>
            <a:pPr algn="ctr" defTabSz="457200"/>
            <a:r>
              <a:rPr lang="fi-FI" altLang="fi-FI" sz="3600"/>
              <a:t>Aikuisten painoindeksi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2575"/>
            <a:ext cx="9144000" cy="357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430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/>
          <p:cNvSpPr>
            <a:spLocks noGrp="1"/>
          </p:cNvSpPr>
          <p:nvPr>
            <p:ph type="title" idx="4294967295"/>
          </p:nvPr>
        </p:nvSpPr>
        <p:spPr>
          <a:xfrm>
            <a:off x="0" y="620713"/>
            <a:ext cx="9144000" cy="528637"/>
          </a:xfrm>
        </p:spPr>
        <p:txBody>
          <a:bodyPr lIns="91440" tIns="45720" rIns="91440" bIns="45720" anchor="ctr"/>
          <a:lstStyle/>
          <a:p>
            <a:pPr algn="ctr" defTabSz="457200"/>
            <a:r>
              <a:rPr lang="fi-FI" altLang="fi-FI" sz="3600"/>
              <a:t>Aikuisten vyötärömitta</a:t>
            </a: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3038"/>
            <a:ext cx="9144000" cy="472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2743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600" dirty="0"/>
              <a:t>"Omena-päärynä -indeksi" </a:t>
            </a:r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605960"/>
              </p:ext>
            </p:extLst>
          </p:nvPr>
        </p:nvGraphicFramePr>
        <p:xfrm>
          <a:off x="899592" y="1484784"/>
          <a:ext cx="6264175" cy="2468880"/>
        </p:xfrm>
        <a:graphic>
          <a:graphicData uri="http://schemas.openxmlformats.org/drawingml/2006/table">
            <a:tbl>
              <a:tblPr/>
              <a:tblGrid>
                <a:gridCol w="2254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4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b="1">
                          <a:effectLst/>
                        </a:rPr>
                        <a:t>Naiset</a:t>
                      </a:r>
                      <a:endParaRPr lang="fi-FI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b="1">
                          <a:effectLst/>
                        </a:rPr>
                        <a:t>Miehet</a:t>
                      </a:r>
                      <a:endParaRPr lang="fi-FI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i-FI" b="1">
                          <a:effectLst/>
                        </a:rPr>
                        <a:t>Normaali riski</a:t>
                      </a:r>
                      <a:endParaRPr lang="fi-FI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alle 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r>
                        <a:rPr lang="fi-FI" dirty="0"/>
                        <a:t>alle 0,90</a:t>
                      </a:r>
                    </a:p>
                    <a:p>
                      <a:endParaRPr lang="fi-FI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i-FI" b="1">
                          <a:effectLst/>
                        </a:rPr>
                        <a:t>Lievästi kohonnut riski</a:t>
                      </a:r>
                      <a:endParaRPr lang="fi-FI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0,80 - 0,84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0,90 - 0,99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i-FI" b="1" dirty="0">
                        <a:effectLst/>
                      </a:endParaRPr>
                    </a:p>
                    <a:p>
                      <a:r>
                        <a:rPr lang="fi-FI" b="1" dirty="0">
                          <a:effectLst/>
                        </a:rPr>
                        <a:t>Huomattavasti kohonnut riski</a:t>
                      </a:r>
                      <a:endParaRPr lang="fi-FI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0,85 tai yli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1,00 tai yli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26" name="Picture 2" descr="http://images.coronaria.fi/60009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293095"/>
            <a:ext cx="3990089" cy="2261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340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7625"/>
            <a:ext cx="9144000" cy="327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https://www.evernote.com/shard/s184/res/2133423d-7d0a-4f5e-9238-b5ebb971e72b/20140401_103204.jpeg?resizeSmall&amp;width=78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7666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SOYpro_template_2009">
  <a:themeElements>
    <a:clrScheme name="WSOYpro_template_200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SOYpro_template_2009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WSOYpro_template_20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SOYpro_template_20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SOYpro_template_20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SOYpro_template_20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SOYpro_template_20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SOYpro_template_20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SOYpro_template_20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SOYpro_template_20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SOYpro_template_20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SOYpro_template_20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SOYpro_template_20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SOYpro_template_20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249</Words>
  <Application>Microsoft Macintosh PowerPoint</Application>
  <PresentationFormat>Näytössä katseltava diaesitys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Office-teema</vt:lpstr>
      <vt:lpstr>WSOYpro_template_2009</vt:lpstr>
      <vt:lpstr>Ylipaino &amp; kehon koostumuksen mittarit</vt:lpstr>
      <vt:lpstr> Energiaa tarvitaan</vt:lpstr>
      <vt:lpstr>Mitä on ylipaino?</vt:lpstr>
      <vt:lpstr> Ruokavaliolla suuri merkitys  lihavuuden syntyyn</vt:lpstr>
      <vt:lpstr>Lasten ja nuorten pituus-painokäyrät</vt:lpstr>
      <vt:lpstr>Aikuisten painoindeksi</vt:lpstr>
      <vt:lpstr>Aikuisten vyötärömitta</vt:lpstr>
      <vt:lpstr>"Omena-päärynä -indeksi" </vt:lpstr>
      <vt:lpstr>PowerPoint-esitys</vt:lpstr>
      <vt:lpstr>PowerPoint-esitys</vt:lpstr>
      <vt:lpstr> Lasten lihavuuden hoito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Ville Wacklin</dc:creator>
  <cp:lastModifiedBy>Ville Wacklin</cp:lastModifiedBy>
  <cp:revision>6</cp:revision>
  <dcterms:created xsi:type="dcterms:W3CDTF">2014-04-01T07:24:11Z</dcterms:created>
  <dcterms:modified xsi:type="dcterms:W3CDTF">2020-04-23T07:17:49Z</dcterms:modified>
</cp:coreProperties>
</file>