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9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385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543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246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793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31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292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872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973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398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760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536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3F16F-A6A4-4D40-A798-68E34263E32E}" type="datetimeFigureOut">
              <a:rPr lang="fi-FI" smtClean="0"/>
              <a:t>15.11.2021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6360D-1C26-4980-9EA0-D76DCF8454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463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Artikkelit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 a/an/</a:t>
            </a:r>
            <a:r>
              <a:rPr lang="fi-FI" sz="4000" b="1" dirty="0" err="1" smtClean="0"/>
              <a:t>the</a:t>
            </a:r>
            <a:r>
              <a:rPr lang="fi-FI" sz="4000" b="1" dirty="0" smtClean="0"/>
              <a:t>/ei artikkelia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15925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Perusjuttuja, älä </a:t>
            </a:r>
            <a:r>
              <a:rPr lang="fi-FI" b="1" dirty="0" err="1" smtClean="0"/>
              <a:t>never</a:t>
            </a:r>
            <a:r>
              <a:rPr lang="fi-FI" b="1" dirty="0"/>
              <a:t>,</a:t>
            </a:r>
            <a:r>
              <a:rPr lang="fi-FI" b="1" dirty="0" smtClean="0"/>
              <a:t> </a:t>
            </a:r>
            <a:r>
              <a:rPr lang="fi-FI" b="1" dirty="0" err="1" smtClean="0"/>
              <a:t>ever</a:t>
            </a:r>
            <a:r>
              <a:rPr lang="fi-FI" b="1" dirty="0"/>
              <a:t> </a:t>
            </a:r>
            <a:r>
              <a:rPr lang="fi-FI" b="1" dirty="0" smtClean="0"/>
              <a:t>unohda näitä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5732" cy="4769728"/>
          </a:xfrm>
        </p:spPr>
        <p:txBody>
          <a:bodyPr>
            <a:normAutofit/>
          </a:bodyPr>
          <a:lstStyle/>
          <a:p>
            <a:r>
              <a:rPr lang="fi-FI" dirty="0" smtClean="0"/>
              <a:t>a / an = ”yksi” -&gt; artikkelia ei koskaan käytetä monikon edessä</a:t>
            </a:r>
            <a:br>
              <a:rPr lang="fi-FI" dirty="0" smtClean="0"/>
            </a:br>
            <a:r>
              <a:rPr lang="fi-FI" dirty="0" smtClean="0"/>
              <a:t>EI KOSKAAN ”a </a:t>
            </a:r>
            <a:r>
              <a:rPr lang="fi-FI" dirty="0" err="1" smtClean="0"/>
              <a:t>buses</a:t>
            </a:r>
            <a:r>
              <a:rPr lang="fi-FI" dirty="0" smtClean="0"/>
              <a:t>”</a:t>
            </a:r>
          </a:p>
          <a:p>
            <a:r>
              <a:rPr lang="fi-FI" dirty="0" smtClean="0"/>
              <a:t>JOKO a/an TAI </a:t>
            </a:r>
            <a:r>
              <a:rPr lang="fi-FI" dirty="0" err="1" smtClean="0"/>
              <a:t>the</a:t>
            </a:r>
            <a:r>
              <a:rPr lang="fi-FI" dirty="0"/>
              <a:t> </a:t>
            </a:r>
            <a:r>
              <a:rPr lang="fi-FI" dirty="0" smtClean="0"/>
              <a:t>-&gt; ei koskaan molempia</a:t>
            </a:r>
          </a:p>
          <a:p>
            <a:r>
              <a:rPr lang="fi-FI" dirty="0" smtClean="0"/>
              <a:t>myös JOKO a/an/</a:t>
            </a:r>
            <a:r>
              <a:rPr lang="fi-FI" dirty="0" err="1" smtClean="0"/>
              <a:t>the</a:t>
            </a:r>
            <a:r>
              <a:rPr lang="fi-FI" dirty="0" smtClean="0"/>
              <a:t> TAI </a:t>
            </a:r>
            <a:r>
              <a:rPr lang="fi-FI" dirty="0" err="1" smtClean="0"/>
              <a:t>some</a:t>
            </a:r>
            <a:r>
              <a:rPr lang="fi-FI" dirty="0" smtClean="0"/>
              <a:t>/</a:t>
            </a:r>
            <a:r>
              <a:rPr lang="fi-FI" dirty="0" err="1" smtClean="0"/>
              <a:t>any</a:t>
            </a:r>
            <a:r>
              <a:rPr lang="fi-FI" dirty="0" smtClean="0"/>
              <a:t>/genetiivi (esim. ’my)</a:t>
            </a:r>
          </a:p>
          <a:p>
            <a:r>
              <a:rPr lang="fi-FI" dirty="0"/>
              <a:t>a</a:t>
            </a:r>
            <a:r>
              <a:rPr lang="fi-FI" dirty="0" smtClean="0"/>
              <a:t> + konsonantilla ÄÄNTYVÄ seuraava sana</a:t>
            </a:r>
            <a:br>
              <a:rPr lang="fi-FI" dirty="0" smtClean="0"/>
            </a:br>
            <a:r>
              <a:rPr lang="fi-FI" dirty="0" err="1" smtClean="0"/>
              <a:t>aN</a:t>
            </a:r>
            <a:r>
              <a:rPr lang="fi-FI" dirty="0" smtClean="0"/>
              <a:t> + vokaalilla ÄÄNTYVÄ seuraava sana</a:t>
            </a:r>
            <a:br>
              <a:rPr lang="fi-FI" dirty="0" smtClean="0"/>
            </a:br>
            <a:r>
              <a:rPr lang="fi-FI" i="1" dirty="0" smtClean="0"/>
              <a:t>a </a:t>
            </a:r>
            <a:r>
              <a:rPr lang="fi-FI" i="1" dirty="0" err="1" smtClean="0"/>
              <a:t>banana</a:t>
            </a:r>
            <a:r>
              <a:rPr lang="fi-FI" i="1" dirty="0" smtClean="0"/>
              <a:t> / an </a:t>
            </a:r>
            <a:r>
              <a:rPr lang="fi-FI" i="1" dirty="0" err="1" smtClean="0"/>
              <a:t>apple</a:t>
            </a:r>
            <a:r>
              <a:rPr lang="fi-FI" i="1" dirty="0" smtClean="0"/>
              <a:t>      </a:t>
            </a:r>
            <a:r>
              <a:rPr lang="fi-FI" dirty="0" smtClean="0"/>
              <a:t>-&gt;     </a:t>
            </a:r>
            <a:r>
              <a:rPr lang="fi-FI" i="1" dirty="0" smtClean="0"/>
              <a:t>an </a:t>
            </a:r>
            <a:r>
              <a:rPr lang="fi-FI" i="1" dirty="0" err="1" smtClean="0"/>
              <a:t>old</a:t>
            </a:r>
            <a:r>
              <a:rPr lang="fi-FI" i="1" dirty="0" smtClean="0"/>
              <a:t> </a:t>
            </a:r>
            <a:r>
              <a:rPr lang="fi-FI" i="1" dirty="0" err="1" smtClean="0"/>
              <a:t>banana</a:t>
            </a:r>
            <a:r>
              <a:rPr lang="fi-FI" i="1" dirty="0" smtClean="0"/>
              <a:t> / a </a:t>
            </a:r>
            <a:r>
              <a:rPr lang="fi-FI" i="1" dirty="0" err="1" smtClean="0"/>
              <a:t>red</a:t>
            </a:r>
            <a:r>
              <a:rPr lang="fi-FI" i="1" dirty="0" smtClean="0"/>
              <a:t> </a:t>
            </a:r>
            <a:r>
              <a:rPr lang="fi-FI" i="1" dirty="0" err="1" smtClean="0"/>
              <a:t>apple</a:t>
            </a:r>
            <a:r>
              <a:rPr lang="fi-FI" i="1" dirty="0" smtClean="0"/>
              <a:t> / a </a:t>
            </a:r>
            <a:r>
              <a:rPr lang="fi-FI" i="1" dirty="0" err="1" smtClean="0"/>
              <a:t>yellow</a:t>
            </a:r>
            <a:r>
              <a:rPr lang="fi-FI" i="1" dirty="0" smtClean="0"/>
              <a:t> </a:t>
            </a:r>
            <a:r>
              <a:rPr lang="fi-FI" i="1" dirty="0" err="1" smtClean="0"/>
              <a:t>banana</a:t>
            </a:r>
            <a:endParaRPr lang="fi-FI" i="1" dirty="0" smtClean="0"/>
          </a:p>
          <a:p>
            <a:r>
              <a:rPr lang="fi-FI" dirty="0" smtClean="0"/>
              <a:t>a/an/</a:t>
            </a:r>
            <a:r>
              <a:rPr lang="fi-FI" dirty="0" err="1" smtClean="0"/>
              <a:t>the</a:t>
            </a:r>
            <a:r>
              <a:rPr lang="fi-FI" dirty="0" smtClean="0"/>
              <a:t> liittyvät substantiiveihin, niitä ei koskaan käytetä verbien tai adjektiivien edellä. </a:t>
            </a:r>
            <a:br>
              <a:rPr lang="fi-FI" dirty="0" smtClean="0"/>
            </a:br>
            <a:r>
              <a:rPr lang="fi-FI" dirty="0" smtClean="0"/>
              <a:t>(’</a:t>
            </a:r>
            <a:r>
              <a:rPr lang="fi-FI" dirty="0" err="1" smtClean="0"/>
              <a:t>the</a:t>
            </a:r>
            <a:r>
              <a:rPr lang="fi-FI" dirty="0" smtClean="0"/>
              <a:t>’-artikkelin kohdalla poikkeus: </a:t>
            </a:r>
            <a:r>
              <a:rPr lang="fi-FI" dirty="0" err="1" smtClean="0"/>
              <a:t>substantivoidut</a:t>
            </a:r>
            <a:r>
              <a:rPr lang="fi-FI" dirty="0" smtClean="0"/>
              <a:t> adjektiivit)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979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28408"/>
          </a:xfrm>
        </p:spPr>
        <p:txBody>
          <a:bodyPr/>
          <a:lstStyle/>
          <a:p>
            <a:r>
              <a:rPr lang="fi-FI" b="1" dirty="0" smtClean="0"/>
              <a:t>A/AN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5098" y="1128408"/>
            <a:ext cx="12016902" cy="5729592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Koska a/an  = ’yksi’, artikkelin jälkeen voi olla vain yksiköllinen substantiivi</a:t>
            </a:r>
          </a:p>
          <a:p>
            <a:r>
              <a:rPr lang="fi-FI" dirty="0" smtClean="0"/>
              <a:t>Koska a/an = ’yksi’, artikkelia EI käytetä ei-laskettavien substantiivien edessä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”</a:t>
            </a:r>
            <a:r>
              <a:rPr lang="fi-FI" dirty="0" err="1" smtClean="0"/>
              <a:t>uncountables</a:t>
            </a:r>
            <a:r>
              <a:rPr lang="fi-FI" dirty="0" smtClean="0"/>
              <a:t>” = substantiivit, joiden lukumäärää ei voi laskea</a:t>
            </a:r>
            <a:br>
              <a:rPr lang="fi-FI" dirty="0" smtClean="0"/>
            </a:br>
            <a:r>
              <a:rPr lang="fi-FI" dirty="0" smtClean="0"/>
              <a:t>	</a:t>
            </a:r>
            <a:r>
              <a:rPr lang="fi-FI" i="1" dirty="0" err="1" smtClean="0"/>
              <a:t>happiness</a:t>
            </a:r>
            <a:r>
              <a:rPr lang="fi-FI" i="1" dirty="0" smtClean="0"/>
              <a:t>, </a:t>
            </a:r>
            <a:r>
              <a:rPr lang="fi-FI" i="1" dirty="0" err="1" smtClean="0"/>
              <a:t>butter</a:t>
            </a:r>
            <a:r>
              <a:rPr lang="fi-FI" i="1" dirty="0" smtClean="0"/>
              <a:t>, </a:t>
            </a:r>
            <a:r>
              <a:rPr lang="fi-FI" i="1" dirty="0" err="1" smtClean="0"/>
              <a:t>criminality</a:t>
            </a:r>
            <a:r>
              <a:rPr lang="fi-FI" i="1" dirty="0" smtClean="0"/>
              <a:t> </a:t>
            </a:r>
            <a:r>
              <a:rPr lang="fi-FI" dirty="0" smtClean="0"/>
              <a:t>= aine-sanoja ja abstrakteja käsitteitä</a:t>
            </a:r>
            <a:br>
              <a:rPr lang="fi-FI" dirty="0" smtClean="0"/>
            </a:br>
            <a:r>
              <a:rPr lang="fi-FI" dirty="0" smtClean="0"/>
              <a:t>	* ”viisi onnellisuutta, kolme voita ja kaksitoista rikollisuutta”</a:t>
            </a:r>
          </a:p>
          <a:p>
            <a:r>
              <a:rPr lang="fi-FI" dirty="0" smtClean="0"/>
              <a:t>Testaa: jos substantiivin eteen voi kuvitella sanan ”yksi/eräs”, a/an on ok</a:t>
            </a:r>
          </a:p>
          <a:p>
            <a:r>
              <a:rPr lang="fi-FI" dirty="0" smtClean="0"/>
              <a:t>a/an = asia mainitaan ensimmäisen kerran. </a:t>
            </a:r>
            <a:br>
              <a:rPr lang="fi-FI" dirty="0" smtClean="0"/>
            </a:br>
            <a:r>
              <a:rPr lang="fi-FI" dirty="0" smtClean="0"/>
              <a:t>Jo toisen kerran mainittaessa käytetään ’</a:t>
            </a:r>
            <a:r>
              <a:rPr lang="fi-FI" dirty="0" err="1" smtClean="0"/>
              <a:t>the</a:t>
            </a:r>
            <a:r>
              <a:rPr lang="fi-FI" dirty="0" smtClean="0"/>
              <a:t>’</a:t>
            </a:r>
          </a:p>
          <a:p>
            <a:r>
              <a:rPr lang="fi-FI" dirty="0" smtClean="0"/>
              <a:t>Ajan, määrän ja hinnan ilmaisuissa osoittamassa mittayksikköä:</a:t>
            </a:r>
            <a:br>
              <a:rPr lang="fi-FI" dirty="0" smtClean="0"/>
            </a:br>
            <a:r>
              <a:rPr lang="fi-FI" i="1" dirty="0" smtClean="0"/>
              <a:t>He </a:t>
            </a:r>
            <a:r>
              <a:rPr lang="fi-FI" i="1" dirty="0" err="1" smtClean="0"/>
              <a:t>was</a:t>
            </a:r>
            <a:r>
              <a:rPr lang="fi-FI" i="1" dirty="0" smtClean="0"/>
              <a:t> </a:t>
            </a:r>
            <a:r>
              <a:rPr lang="fi-FI" i="1" dirty="0" err="1" smtClean="0"/>
              <a:t>pedalling</a:t>
            </a:r>
            <a:r>
              <a:rPr lang="fi-FI" i="1" dirty="0" smtClean="0"/>
              <a:t> 30 </a:t>
            </a:r>
            <a:r>
              <a:rPr lang="fi-FI" i="1" dirty="0" err="1" smtClean="0"/>
              <a:t>kilometres</a:t>
            </a:r>
            <a:r>
              <a:rPr lang="fi-FI" i="1" dirty="0" smtClean="0"/>
              <a:t> an </a:t>
            </a:r>
            <a:r>
              <a:rPr lang="fi-FI" i="1" dirty="0" err="1" smtClean="0"/>
              <a:t>hour</a:t>
            </a:r>
            <a:r>
              <a:rPr lang="fi-FI" i="1" dirty="0" smtClean="0"/>
              <a:t>. How </a:t>
            </a:r>
            <a:r>
              <a:rPr lang="fi-FI" i="1" dirty="0" err="1" smtClean="0"/>
              <a:t>much</a:t>
            </a:r>
            <a:r>
              <a:rPr lang="fi-FI" i="1" dirty="0" smtClean="0"/>
              <a:t> </a:t>
            </a:r>
            <a:r>
              <a:rPr lang="fi-FI" i="1" dirty="0" err="1" smtClean="0"/>
              <a:t>are</a:t>
            </a:r>
            <a:r>
              <a:rPr lang="fi-FI" i="1" dirty="0" smtClean="0"/>
              <a:t>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apples</a:t>
            </a:r>
            <a:r>
              <a:rPr lang="fi-FI" i="1" dirty="0" smtClean="0"/>
              <a:t> a kilo?</a:t>
            </a:r>
            <a:br>
              <a:rPr lang="fi-FI" i="1" dirty="0" smtClean="0"/>
            </a:br>
            <a:r>
              <a:rPr lang="fi-FI" i="1" dirty="0" err="1" smtClean="0"/>
              <a:t>Take</a:t>
            </a:r>
            <a:r>
              <a:rPr lang="fi-FI" i="1" dirty="0" smtClean="0"/>
              <a:t> </a:t>
            </a:r>
            <a:r>
              <a:rPr lang="fi-FI" i="1" dirty="0" err="1" smtClean="0"/>
              <a:t>this</a:t>
            </a:r>
            <a:r>
              <a:rPr lang="fi-FI" i="1" dirty="0" smtClean="0"/>
              <a:t> </a:t>
            </a:r>
            <a:r>
              <a:rPr lang="fi-FI" i="1" dirty="0" err="1" smtClean="0"/>
              <a:t>medicine</a:t>
            </a:r>
            <a:r>
              <a:rPr lang="fi-FI" i="1" dirty="0" smtClean="0"/>
              <a:t> </a:t>
            </a:r>
            <a:r>
              <a:rPr lang="fi-FI" i="1" dirty="0" err="1" smtClean="0"/>
              <a:t>twice</a:t>
            </a:r>
            <a:r>
              <a:rPr lang="fi-FI" i="1" dirty="0" smtClean="0"/>
              <a:t> a </a:t>
            </a:r>
            <a:r>
              <a:rPr lang="fi-FI" i="1" dirty="0" err="1" smtClean="0"/>
              <a:t>day</a:t>
            </a:r>
            <a:r>
              <a:rPr lang="fi-FI" dirty="0" smtClean="0"/>
              <a:t>.</a:t>
            </a:r>
          </a:p>
          <a:p>
            <a:r>
              <a:rPr lang="fi-FI" dirty="0" smtClean="0"/>
              <a:t>Opettele sanonnat: </a:t>
            </a:r>
            <a:br>
              <a:rPr lang="fi-FI" dirty="0" smtClean="0"/>
            </a:br>
            <a:r>
              <a:rPr lang="fi-FI" i="1" dirty="0" err="1" smtClean="0"/>
              <a:t>be</a:t>
            </a:r>
            <a:r>
              <a:rPr lang="fi-FI" i="1" dirty="0" smtClean="0"/>
              <a:t> in a </a:t>
            </a:r>
            <a:r>
              <a:rPr lang="fi-FI" i="1" dirty="0" err="1" smtClean="0"/>
              <a:t>hurry</a:t>
            </a:r>
            <a:r>
              <a:rPr lang="fi-FI" i="1" dirty="0" smtClean="0"/>
              <a:t>, </a:t>
            </a:r>
            <a:r>
              <a:rPr lang="fi-FI" i="1" dirty="0" err="1" smtClean="0"/>
              <a:t>catch</a:t>
            </a:r>
            <a:r>
              <a:rPr lang="fi-FI" i="1" dirty="0" smtClean="0"/>
              <a:t> a </a:t>
            </a:r>
            <a:r>
              <a:rPr lang="fi-FI" i="1" dirty="0" err="1" smtClean="0"/>
              <a:t>cold</a:t>
            </a:r>
            <a:r>
              <a:rPr lang="fi-FI" i="1" dirty="0" smtClean="0"/>
              <a:t>, </a:t>
            </a:r>
            <a:r>
              <a:rPr lang="fi-FI" i="1" dirty="0" err="1" smtClean="0"/>
              <a:t>have</a:t>
            </a:r>
            <a:r>
              <a:rPr lang="fi-FI" i="1" dirty="0" smtClean="0"/>
              <a:t> a </a:t>
            </a:r>
            <a:r>
              <a:rPr lang="fi-FI" i="1" dirty="0" err="1" smtClean="0"/>
              <a:t>headache</a:t>
            </a:r>
            <a:r>
              <a:rPr lang="fi-FI" i="1" dirty="0" smtClean="0"/>
              <a:t>, </a:t>
            </a:r>
            <a:r>
              <a:rPr lang="fi-FI" i="1" dirty="0" err="1" smtClean="0"/>
              <a:t>have</a:t>
            </a:r>
            <a:r>
              <a:rPr lang="fi-FI" i="1" dirty="0" smtClean="0"/>
              <a:t> a </a:t>
            </a:r>
            <a:r>
              <a:rPr lang="fi-FI" i="1" dirty="0" err="1" smtClean="0"/>
              <a:t>good</a:t>
            </a:r>
            <a:r>
              <a:rPr lang="fi-FI" i="1" dirty="0" smtClean="0"/>
              <a:t> </a:t>
            </a:r>
            <a:r>
              <a:rPr lang="fi-FI" i="1" dirty="0" err="1" smtClean="0"/>
              <a:t>time</a:t>
            </a:r>
            <a:r>
              <a:rPr lang="fi-FI" i="1" dirty="0" smtClean="0"/>
              <a:t>, </a:t>
            </a:r>
            <a:r>
              <a:rPr lang="fi-FI" i="1" dirty="0" err="1" smtClean="0"/>
              <a:t>lead</a:t>
            </a:r>
            <a:r>
              <a:rPr lang="fi-FI" i="1" dirty="0" smtClean="0"/>
              <a:t> a </a:t>
            </a:r>
            <a:r>
              <a:rPr lang="fi-FI" i="1" dirty="0" err="1" smtClean="0"/>
              <a:t>happy</a:t>
            </a:r>
            <a:r>
              <a:rPr lang="fi-FI" i="1" dirty="0" smtClean="0"/>
              <a:t> life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69459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0042"/>
          </a:xfrm>
        </p:spPr>
        <p:txBody>
          <a:bodyPr/>
          <a:lstStyle/>
          <a:p>
            <a:r>
              <a:rPr lang="fi-FI" b="1" dirty="0" smtClean="0"/>
              <a:t>THE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1285" y="933855"/>
            <a:ext cx="11880715" cy="5924145"/>
          </a:xfrm>
        </p:spPr>
        <p:txBody>
          <a:bodyPr/>
          <a:lstStyle/>
          <a:p>
            <a:r>
              <a:rPr lang="fi-FI" dirty="0" err="1" smtClean="0"/>
              <a:t>The</a:t>
            </a:r>
            <a:r>
              <a:rPr lang="fi-FI" dirty="0" smtClean="0"/>
              <a:t>-artikkelia voi käyttää myös abstrakti- ja ainesanojen edessä</a:t>
            </a:r>
          </a:p>
          <a:p>
            <a:r>
              <a:rPr lang="fi-FI" dirty="0" smtClean="0"/>
              <a:t>TIEDOSTA: ’</a:t>
            </a:r>
            <a:r>
              <a:rPr lang="fi-FI" dirty="0" err="1" smtClean="0"/>
              <a:t>the</a:t>
            </a:r>
            <a:r>
              <a:rPr lang="fi-FI" dirty="0" smtClean="0"/>
              <a:t>’ on englannin kielen yleisin sana -&gt; käytä sitä paljon!</a:t>
            </a:r>
          </a:p>
          <a:p>
            <a:r>
              <a:rPr lang="fi-FI" dirty="0" smtClean="0"/>
              <a:t>Testaa: jos substantiivin eteen voi kuvitella sanan ’se’, </a:t>
            </a:r>
            <a:r>
              <a:rPr lang="fi-FI" dirty="0" err="1" smtClean="0"/>
              <a:t>the</a:t>
            </a:r>
            <a:r>
              <a:rPr lang="fi-FI" dirty="0" smtClean="0"/>
              <a:t> on (usein) ok</a:t>
            </a:r>
          </a:p>
          <a:p>
            <a:r>
              <a:rPr lang="fi-FI" dirty="0" err="1" smtClean="0"/>
              <a:t>The</a:t>
            </a:r>
            <a:r>
              <a:rPr lang="fi-FI" dirty="0" smtClean="0"/>
              <a:t> = puhutaan asiasta, joka on lukijalle/kuulijalle tuttu tai asioista,</a:t>
            </a:r>
            <a:br>
              <a:rPr lang="fi-FI" dirty="0" smtClean="0"/>
            </a:br>
            <a:r>
              <a:rPr lang="fi-FI" dirty="0" smtClean="0"/>
              <a:t>           joita on vain yksi (yksi todennäköinen) siinä asiayhteydessä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	</a:t>
            </a:r>
            <a:r>
              <a:rPr lang="fi-FI" i="1" dirty="0" err="1" smtClean="0"/>
              <a:t>Once</a:t>
            </a:r>
            <a:r>
              <a:rPr lang="fi-FI" i="1" dirty="0" smtClean="0"/>
              <a:t> </a:t>
            </a:r>
            <a:r>
              <a:rPr lang="fi-FI" i="1" dirty="0" err="1" smtClean="0"/>
              <a:t>upon</a:t>
            </a:r>
            <a:r>
              <a:rPr lang="fi-FI" i="1" dirty="0" smtClean="0"/>
              <a:t> a </a:t>
            </a:r>
            <a:r>
              <a:rPr lang="fi-FI" i="1" dirty="0" err="1" smtClean="0"/>
              <a:t>time</a:t>
            </a:r>
            <a:r>
              <a:rPr lang="fi-FI" i="1" dirty="0" smtClean="0"/>
              <a:t> </a:t>
            </a:r>
            <a:r>
              <a:rPr lang="fi-FI" i="1" dirty="0" err="1" smtClean="0"/>
              <a:t>there</a:t>
            </a:r>
            <a:r>
              <a:rPr lang="fi-FI" i="1" dirty="0" smtClean="0"/>
              <a:t> </a:t>
            </a:r>
            <a:r>
              <a:rPr lang="fi-FI" i="1" dirty="0" err="1" smtClean="0"/>
              <a:t>was</a:t>
            </a:r>
            <a:r>
              <a:rPr lang="fi-FI" i="1" dirty="0" smtClean="0"/>
              <a:t> a </a:t>
            </a:r>
            <a:r>
              <a:rPr lang="fi-FI" i="1" dirty="0" err="1" smtClean="0"/>
              <a:t>princess</a:t>
            </a:r>
            <a:r>
              <a:rPr lang="fi-FI" i="1" dirty="0" smtClean="0"/>
              <a:t>.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princess</a:t>
            </a:r>
            <a:r>
              <a:rPr lang="fi-FI" i="1" dirty="0" smtClean="0"/>
              <a:t> </a:t>
            </a:r>
            <a:r>
              <a:rPr lang="fi-FI" i="1" dirty="0" err="1" smtClean="0"/>
              <a:t>was</a:t>
            </a:r>
            <a:r>
              <a:rPr lang="fi-FI" i="1" dirty="0" smtClean="0"/>
              <a:t> </a:t>
            </a:r>
            <a:r>
              <a:rPr lang="fi-FI" i="1" dirty="0" err="1" smtClean="0"/>
              <a:t>beautiful</a:t>
            </a:r>
            <a:r>
              <a:rPr lang="fi-FI" i="1" dirty="0" smtClean="0"/>
              <a:t>.</a:t>
            </a:r>
            <a:br>
              <a:rPr lang="fi-FI" i="1" dirty="0" smtClean="0"/>
            </a:br>
            <a:r>
              <a:rPr lang="fi-FI" i="1" dirty="0" smtClean="0"/>
              <a:t>	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students</a:t>
            </a:r>
            <a:r>
              <a:rPr lang="fi-FI" i="1" dirty="0" smtClean="0"/>
              <a:t> </a:t>
            </a:r>
            <a:r>
              <a:rPr lang="fi-FI" i="1" dirty="0" err="1" smtClean="0"/>
              <a:t>were</a:t>
            </a:r>
            <a:r>
              <a:rPr lang="fi-FI" i="1" dirty="0" smtClean="0"/>
              <a:t> </a:t>
            </a:r>
            <a:r>
              <a:rPr lang="fi-FI" i="1" dirty="0" err="1" smtClean="0"/>
              <a:t>really</a:t>
            </a:r>
            <a:r>
              <a:rPr lang="fi-FI" i="1" dirty="0" smtClean="0"/>
              <a:t> </a:t>
            </a:r>
            <a:r>
              <a:rPr lang="fi-FI" i="1" dirty="0" err="1" smtClean="0"/>
              <a:t>hard-working</a:t>
            </a:r>
            <a:r>
              <a:rPr lang="fi-FI" i="1" dirty="0" smtClean="0"/>
              <a:t> </a:t>
            </a:r>
            <a:r>
              <a:rPr lang="fi-FI" i="1" dirty="0" err="1" smtClean="0"/>
              <a:t>today</a:t>
            </a:r>
            <a:r>
              <a:rPr lang="fi-FI" i="1" dirty="0" smtClean="0"/>
              <a:t>.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car</a:t>
            </a:r>
            <a:r>
              <a:rPr lang="fi-FI" i="1" dirty="0" smtClean="0"/>
              <a:t> got </a:t>
            </a:r>
            <a:r>
              <a:rPr lang="fi-FI" i="1" dirty="0" err="1" smtClean="0"/>
              <a:t>stolen</a:t>
            </a:r>
            <a:r>
              <a:rPr lang="fi-FI" i="1" dirty="0" smtClean="0"/>
              <a:t>.</a:t>
            </a:r>
            <a:br>
              <a:rPr lang="fi-FI" i="1" dirty="0" smtClean="0"/>
            </a:br>
            <a:r>
              <a:rPr lang="fi-FI" i="1" dirty="0" smtClean="0"/>
              <a:t>	</a:t>
            </a:r>
            <a:r>
              <a:rPr lang="fi-FI" i="1" dirty="0" err="1" smtClean="0"/>
              <a:t>Where’s</a:t>
            </a:r>
            <a:r>
              <a:rPr lang="fi-FI" i="1" dirty="0" smtClean="0"/>
              <a:t>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coffee</a:t>
            </a:r>
            <a:r>
              <a:rPr lang="fi-FI" i="1" dirty="0" smtClean="0"/>
              <a:t>?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sun</a:t>
            </a:r>
            <a:r>
              <a:rPr lang="fi-FI" i="1" dirty="0" smtClean="0"/>
              <a:t> is </a:t>
            </a:r>
            <a:r>
              <a:rPr lang="fi-FI" i="1" dirty="0" err="1" smtClean="0"/>
              <a:t>shining</a:t>
            </a:r>
            <a:r>
              <a:rPr lang="fi-FI" i="1" dirty="0" smtClean="0"/>
              <a:t>.</a:t>
            </a:r>
          </a:p>
          <a:p>
            <a:r>
              <a:rPr lang="fi-FI" dirty="0" smtClean="0"/>
              <a:t>THE = superlatiivi </a:t>
            </a:r>
            <a:r>
              <a:rPr lang="fi-FI" i="1" dirty="0" smtClean="0"/>
              <a:t>(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biggest</a:t>
            </a:r>
            <a:r>
              <a:rPr lang="fi-FI" i="1" dirty="0" smtClean="0"/>
              <a:t> </a:t>
            </a:r>
            <a:r>
              <a:rPr lang="fi-FI" i="1" dirty="0" err="1" smtClean="0"/>
              <a:t>mistake</a:t>
            </a:r>
            <a:r>
              <a:rPr lang="fi-FI" i="1" dirty="0" smtClean="0"/>
              <a:t>)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           järjestysluku </a:t>
            </a:r>
            <a:r>
              <a:rPr lang="fi-FI" i="1" dirty="0" smtClean="0"/>
              <a:t>(my </a:t>
            </a:r>
            <a:r>
              <a:rPr lang="fi-FI" i="1" dirty="0" err="1" smtClean="0"/>
              <a:t>first</a:t>
            </a:r>
            <a:r>
              <a:rPr lang="fi-FI" i="1" dirty="0" smtClean="0"/>
              <a:t> </a:t>
            </a:r>
            <a:r>
              <a:rPr lang="fi-FI" i="1" dirty="0" err="1" smtClean="0"/>
              <a:t>car</a:t>
            </a:r>
            <a:r>
              <a:rPr lang="fi-FI" i="1" dirty="0" smtClean="0"/>
              <a:t>)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           suunta </a:t>
            </a:r>
            <a:r>
              <a:rPr lang="fi-FI" i="1" dirty="0" smtClean="0"/>
              <a:t>(in </a:t>
            </a:r>
            <a:r>
              <a:rPr lang="fi-FI" i="1" dirty="0" err="1" smtClean="0"/>
              <a:t>the</a:t>
            </a:r>
            <a:r>
              <a:rPr lang="fi-FI" i="1" dirty="0" smtClean="0"/>
              <a:t> north, to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right</a:t>
            </a:r>
            <a:r>
              <a:rPr lang="fi-FI" i="1" dirty="0" smtClean="0"/>
              <a:t>)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            </a:t>
            </a:r>
            <a:r>
              <a:rPr lang="fi-FI" dirty="0" err="1" smtClean="0"/>
              <a:t>substantivoidut</a:t>
            </a:r>
            <a:r>
              <a:rPr lang="fi-FI" dirty="0" smtClean="0"/>
              <a:t> adjektiivit </a:t>
            </a:r>
            <a:r>
              <a:rPr lang="fi-FI" i="1" dirty="0" smtClean="0"/>
              <a:t>(</a:t>
            </a:r>
            <a:r>
              <a:rPr lang="fi-FI" i="1" dirty="0" err="1" smtClean="0"/>
              <a:t>the</a:t>
            </a:r>
            <a:r>
              <a:rPr lang="fi-FI" i="1" dirty="0"/>
              <a:t> </a:t>
            </a:r>
            <a:r>
              <a:rPr lang="fi-FI" i="1" dirty="0" err="1" smtClean="0"/>
              <a:t>elderly</a:t>
            </a:r>
            <a:r>
              <a:rPr lang="fi-FI" i="1" dirty="0" smtClean="0"/>
              <a:t>,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unemployed</a:t>
            </a:r>
            <a:r>
              <a:rPr lang="fi-FI" i="1" dirty="0" smtClean="0"/>
              <a:t>)</a:t>
            </a:r>
          </a:p>
          <a:p>
            <a:pPr marL="0" indent="0">
              <a:buNone/>
            </a:pPr>
            <a:r>
              <a:rPr lang="fi-FI" i="1" dirty="0"/>
              <a:t>	</a:t>
            </a:r>
            <a:r>
              <a:rPr lang="fi-FI" i="1" dirty="0" smtClean="0"/>
              <a:t>    </a:t>
            </a:r>
            <a:r>
              <a:rPr lang="fi-FI" i="1" dirty="0" err="1" smtClean="0"/>
              <a:t>right</a:t>
            </a:r>
            <a:r>
              <a:rPr lang="fi-FI" i="1" dirty="0" smtClean="0"/>
              <a:t>, </a:t>
            </a:r>
            <a:r>
              <a:rPr lang="fi-FI" i="1" dirty="0" err="1" smtClean="0"/>
              <a:t>wrong</a:t>
            </a:r>
            <a:r>
              <a:rPr lang="fi-FI" i="1" dirty="0" smtClean="0"/>
              <a:t>, </a:t>
            </a:r>
            <a:r>
              <a:rPr lang="fi-FI" i="1" dirty="0" err="1" smtClean="0"/>
              <a:t>only</a:t>
            </a:r>
            <a:r>
              <a:rPr lang="fi-FI" i="1" dirty="0" smtClean="0"/>
              <a:t>, </a:t>
            </a:r>
            <a:r>
              <a:rPr lang="fi-FI" i="1" dirty="0" err="1" smtClean="0"/>
              <a:t>same</a:t>
            </a:r>
            <a:r>
              <a:rPr lang="fi-FI" i="1" dirty="0" smtClean="0"/>
              <a:t>, </a:t>
            </a:r>
            <a:r>
              <a:rPr lang="fi-FI" i="1" dirty="0" err="1" smtClean="0"/>
              <a:t>usual</a:t>
            </a:r>
            <a:r>
              <a:rPr lang="fi-FI" i="1" dirty="0" smtClean="0"/>
              <a:t>, </a:t>
            </a:r>
            <a:r>
              <a:rPr lang="fi-FI" i="1" dirty="0" err="1" smtClean="0"/>
              <a:t>following</a:t>
            </a:r>
            <a:r>
              <a:rPr lang="fi-FI" i="1" dirty="0" smtClean="0"/>
              <a:t>, </a:t>
            </a:r>
            <a:r>
              <a:rPr lang="fi-FI" i="1" dirty="0" err="1" smtClean="0"/>
              <a:t>previous</a:t>
            </a:r>
            <a:r>
              <a:rPr lang="fi-FI" i="1" dirty="0" smtClean="0"/>
              <a:t>, </a:t>
            </a:r>
            <a:r>
              <a:rPr lang="fi-FI" i="1" dirty="0" err="1" smtClean="0"/>
              <a:t>opposite</a:t>
            </a:r>
            <a:r>
              <a:rPr lang="fi-FI" i="1" dirty="0" smtClean="0"/>
              <a:t>, </a:t>
            </a:r>
            <a:r>
              <a:rPr lang="fi-FI" i="1" dirty="0" err="1" smtClean="0"/>
              <a:t>next</a:t>
            </a:r>
            <a:r>
              <a:rPr lang="fi-FI" i="1" dirty="0" smtClean="0"/>
              <a:t>, </a:t>
            </a:r>
            <a:r>
              <a:rPr lang="fi-FI" i="1" dirty="0" err="1" smtClean="0"/>
              <a:t>last</a:t>
            </a:r>
            <a:endParaRPr lang="fi-FI" i="1" dirty="0" smtClean="0"/>
          </a:p>
        </p:txBody>
      </p:sp>
    </p:spTree>
    <p:extLst>
      <p:ext uri="{BB962C8B-B14F-4D97-AF65-F5344CB8AC3E}">
        <p14:creationId xmlns:p14="http://schemas.microsoft.com/office/powerpoint/2010/main" val="147560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9301"/>
          </a:xfrm>
        </p:spPr>
        <p:txBody>
          <a:bodyPr/>
          <a:lstStyle/>
          <a:p>
            <a:r>
              <a:rPr lang="fi-FI" b="1" dirty="0" smtClean="0"/>
              <a:t>Ei artikkelia 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739302"/>
            <a:ext cx="11107366" cy="5875507"/>
          </a:xfrm>
        </p:spPr>
        <p:txBody>
          <a:bodyPr>
            <a:normAutofit/>
          </a:bodyPr>
          <a:lstStyle/>
          <a:p>
            <a:r>
              <a:rPr lang="fi-FI" dirty="0" smtClean="0"/>
              <a:t>Monikon epämääräisen muodon edessä ei koskaan ole artikkelia</a:t>
            </a:r>
          </a:p>
          <a:p>
            <a:r>
              <a:rPr lang="fi-FI" dirty="0" err="1" smtClean="0"/>
              <a:t>The</a:t>
            </a:r>
            <a:r>
              <a:rPr lang="fi-FI" dirty="0" smtClean="0"/>
              <a:t> + monikko (esim. </a:t>
            </a:r>
            <a:r>
              <a:rPr lang="fi-FI" i="1" dirty="0" smtClean="0"/>
              <a:t>’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books</a:t>
            </a:r>
            <a:r>
              <a:rPr lang="fi-FI" i="1" dirty="0" smtClean="0"/>
              <a:t>’) </a:t>
            </a:r>
            <a:r>
              <a:rPr lang="fi-FI" dirty="0" smtClean="0"/>
              <a:t>tarkoittaa aivan kaikkia tiettyjä, tunnettuja kirjoja, jotka voi teoriassa luetella nimeltä. 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Käytä siis esim. ’</a:t>
            </a:r>
            <a:r>
              <a:rPr lang="fi-FI" dirty="0" err="1" smtClean="0"/>
              <a:t>the</a:t>
            </a:r>
            <a:r>
              <a:rPr lang="fi-FI" dirty="0" smtClean="0"/>
              <a:t> + </a:t>
            </a:r>
            <a:r>
              <a:rPr lang="fi-FI" dirty="0" err="1" smtClean="0"/>
              <a:t>students</a:t>
            </a:r>
            <a:r>
              <a:rPr lang="fi-FI" dirty="0" smtClean="0"/>
              <a:t>/</a:t>
            </a:r>
            <a:r>
              <a:rPr lang="fi-FI" dirty="0" err="1" smtClean="0"/>
              <a:t>apples</a:t>
            </a:r>
            <a:r>
              <a:rPr lang="fi-FI" dirty="0" smtClean="0"/>
              <a:t>’ muotoa tiedostaen, että sinun pitää pystyä listaamaan, mistä tietyistä opiskelijoista tai omenista on kyse.</a:t>
            </a:r>
          </a:p>
          <a:p>
            <a:r>
              <a:rPr lang="fi-FI" dirty="0" smtClean="0"/>
              <a:t>ateriat (I </a:t>
            </a:r>
            <a:r>
              <a:rPr lang="fi-FI" dirty="0" err="1" smtClean="0"/>
              <a:t>never</a:t>
            </a:r>
            <a:r>
              <a:rPr lang="fi-FI" dirty="0" smtClean="0"/>
              <a:t> </a:t>
            </a:r>
            <a:r>
              <a:rPr lang="fi-FI" dirty="0" err="1" smtClean="0"/>
              <a:t>eat</a:t>
            </a:r>
            <a:r>
              <a:rPr lang="fi-FI" dirty="0" smtClean="0"/>
              <a:t> breakfast / </a:t>
            </a:r>
            <a:r>
              <a:rPr lang="fi-FI" dirty="0" err="1" smtClean="0"/>
              <a:t>let’s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lunch</a:t>
            </a:r>
            <a:r>
              <a:rPr lang="fi-FI" dirty="0" smtClean="0"/>
              <a:t>)</a:t>
            </a:r>
          </a:p>
          <a:p>
            <a:r>
              <a:rPr lang="fi-FI" dirty="0" smtClean="0"/>
              <a:t>liikennevälineilmaukset (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bus</a:t>
            </a:r>
            <a:r>
              <a:rPr lang="fi-FI" dirty="0" smtClean="0"/>
              <a:t>,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train</a:t>
            </a:r>
            <a:r>
              <a:rPr lang="fi-FI" dirty="0" smtClean="0"/>
              <a:t>)</a:t>
            </a:r>
          </a:p>
          <a:p>
            <a:r>
              <a:rPr lang="fi-FI" dirty="0" smtClean="0"/>
              <a:t>home, bed, </a:t>
            </a:r>
            <a:r>
              <a:rPr lang="fi-FI" dirty="0" err="1" smtClean="0"/>
              <a:t>school</a:t>
            </a:r>
            <a:r>
              <a:rPr lang="fi-FI" dirty="0" smtClean="0"/>
              <a:t>, college, </a:t>
            </a:r>
            <a:r>
              <a:rPr lang="fi-FI" dirty="0" err="1" smtClean="0"/>
              <a:t>hospital</a:t>
            </a:r>
            <a:r>
              <a:rPr lang="fi-FI" dirty="0" smtClean="0"/>
              <a:t>, </a:t>
            </a:r>
            <a:r>
              <a:rPr lang="fi-FI" dirty="0" err="1" smtClean="0"/>
              <a:t>church</a:t>
            </a:r>
            <a:r>
              <a:rPr lang="fi-FI" dirty="0" smtClean="0"/>
              <a:t>, </a:t>
            </a:r>
            <a:r>
              <a:rPr lang="fi-FI" dirty="0" err="1" smtClean="0"/>
              <a:t>prison</a:t>
            </a:r>
            <a:r>
              <a:rPr lang="fi-FI" dirty="0" smtClean="0"/>
              <a:t>, </a:t>
            </a:r>
            <a:r>
              <a:rPr lang="fi-FI" dirty="0" err="1" smtClean="0"/>
              <a:t>table</a:t>
            </a:r>
            <a:r>
              <a:rPr lang="fi-FI" dirty="0" smtClean="0"/>
              <a:t>, </a:t>
            </a:r>
            <a:r>
              <a:rPr lang="fi-FI" dirty="0" err="1" smtClean="0"/>
              <a:t>university</a:t>
            </a:r>
            <a:r>
              <a:rPr lang="fi-FI" dirty="0" smtClean="0"/>
              <a:t>, kun puhutaan niissä tapahtuvasta toiminnasta</a:t>
            </a:r>
            <a:r>
              <a:rPr lang="fi-FI" i="1" dirty="0" smtClean="0"/>
              <a:t>. I am on my </a:t>
            </a:r>
            <a:r>
              <a:rPr lang="fi-FI" i="1" dirty="0" err="1" smtClean="0"/>
              <a:t>way</a:t>
            </a:r>
            <a:r>
              <a:rPr lang="fi-FI" i="1" dirty="0" smtClean="0"/>
              <a:t> to </a:t>
            </a:r>
            <a:r>
              <a:rPr lang="fi-FI" i="1" dirty="0" err="1" smtClean="0"/>
              <a:t>school</a:t>
            </a:r>
            <a:r>
              <a:rPr lang="fi-FI" i="1" dirty="0" smtClean="0"/>
              <a:t>.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Kun puhutaan rakennuksesta, artikkelia käytetään.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school</a:t>
            </a:r>
            <a:r>
              <a:rPr lang="fi-FI" i="1" dirty="0" smtClean="0"/>
              <a:t> is </a:t>
            </a:r>
            <a:r>
              <a:rPr lang="fi-FI" i="1" dirty="0" err="1" smtClean="0"/>
              <a:t>burning</a:t>
            </a:r>
            <a:r>
              <a:rPr lang="fi-FI" i="1" dirty="0" smtClean="0"/>
              <a:t>.</a:t>
            </a:r>
          </a:p>
          <a:p>
            <a:r>
              <a:rPr lang="fi-FI" dirty="0" err="1" smtClean="0"/>
              <a:t>Mankind</a:t>
            </a:r>
            <a:r>
              <a:rPr lang="fi-FI" dirty="0" smtClean="0"/>
              <a:t>/</a:t>
            </a:r>
            <a:r>
              <a:rPr lang="fi-FI" dirty="0" err="1" smtClean="0"/>
              <a:t>humankind</a:t>
            </a:r>
            <a:r>
              <a:rPr lang="fi-FI" dirty="0" smtClean="0"/>
              <a:t>, </a:t>
            </a:r>
            <a:r>
              <a:rPr lang="fi-FI" dirty="0" err="1" smtClean="0"/>
              <a:t>society</a:t>
            </a:r>
            <a:r>
              <a:rPr lang="fi-FI" dirty="0" smtClean="0"/>
              <a:t>, </a:t>
            </a:r>
            <a:r>
              <a:rPr lang="fi-FI" dirty="0" err="1" smtClean="0"/>
              <a:t>nature</a:t>
            </a:r>
            <a:r>
              <a:rPr lang="fi-FI" dirty="0" smtClean="0"/>
              <a:t>, </a:t>
            </a:r>
            <a:r>
              <a:rPr lang="fi-FI" dirty="0" err="1" smtClean="0"/>
              <a:t>space</a:t>
            </a:r>
            <a:r>
              <a:rPr lang="fi-FI" dirty="0" smtClean="0"/>
              <a:t>, Heaven, Hell, </a:t>
            </a:r>
            <a:r>
              <a:rPr lang="fi-FI" dirty="0" err="1" smtClean="0"/>
              <a:t>Parliament</a:t>
            </a:r>
            <a:endParaRPr lang="fi-FI" dirty="0" smtClean="0"/>
          </a:p>
          <a:p>
            <a:r>
              <a:rPr lang="fi-FI" dirty="0" smtClean="0"/>
              <a:t>Viikonpäivät, kuukaudet, juhlapäivät (</a:t>
            </a:r>
            <a:r>
              <a:rPr lang="fi-FI" dirty="0" err="1" smtClean="0"/>
              <a:t>Monday</a:t>
            </a:r>
            <a:r>
              <a:rPr lang="fi-FI" dirty="0" smtClean="0"/>
              <a:t>, </a:t>
            </a:r>
            <a:r>
              <a:rPr lang="fi-FI" dirty="0" err="1" smtClean="0"/>
              <a:t>Easter</a:t>
            </a:r>
            <a:r>
              <a:rPr lang="fi-FI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2759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64203"/>
          </a:xfrm>
        </p:spPr>
        <p:txBody>
          <a:bodyPr>
            <a:normAutofit fontScale="90000"/>
          </a:bodyPr>
          <a:lstStyle/>
          <a:p>
            <a:r>
              <a:rPr lang="fi-FI" b="1" dirty="0" smtClean="0"/>
              <a:t>Artikkeli + erisnimi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50196" y="719847"/>
            <a:ext cx="5669604" cy="58949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 smtClean="0"/>
              <a:t>EI ARTIKKELIA</a:t>
            </a:r>
          </a:p>
          <a:p>
            <a:pPr>
              <a:buFontTx/>
              <a:buChar char="-"/>
            </a:pPr>
            <a:r>
              <a:rPr lang="fi-FI" dirty="0" smtClean="0"/>
              <a:t>Maat: Finland, Japan, South Korea</a:t>
            </a:r>
          </a:p>
          <a:p>
            <a:pPr>
              <a:buFontTx/>
              <a:buChar char="-"/>
            </a:pPr>
            <a:r>
              <a:rPr lang="fi-FI" dirty="0" smtClean="0"/>
              <a:t>Kaupungit: New York</a:t>
            </a:r>
          </a:p>
          <a:p>
            <a:pPr>
              <a:buFontTx/>
              <a:buChar char="-"/>
            </a:pPr>
            <a:r>
              <a:rPr lang="fi-FI" dirty="0" smtClean="0"/>
              <a:t>Järvien nimet: Lake Saimaa</a:t>
            </a:r>
          </a:p>
          <a:p>
            <a:pPr>
              <a:buFontTx/>
              <a:buChar char="-"/>
            </a:pPr>
            <a:r>
              <a:rPr lang="fi-FI" dirty="0" smtClean="0"/>
              <a:t>Vuorten nimet: Mount Everest</a:t>
            </a:r>
          </a:p>
          <a:p>
            <a:pPr>
              <a:buFontTx/>
              <a:buChar char="-"/>
            </a:pPr>
            <a:r>
              <a:rPr lang="fi-FI" dirty="0" smtClean="0"/>
              <a:t>Saaret: </a:t>
            </a:r>
            <a:r>
              <a:rPr lang="fi-FI" dirty="0" err="1" smtClean="0"/>
              <a:t>Ireland</a:t>
            </a:r>
            <a:r>
              <a:rPr lang="fi-FI" dirty="0" smtClean="0"/>
              <a:t>, </a:t>
            </a:r>
            <a:r>
              <a:rPr lang="fi-FI" dirty="0" err="1" smtClean="0"/>
              <a:t>Greenland</a:t>
            </a:r>
            <a:endParaRPr lang="fi-FI" dirty="0" smtClean="0"/>
          </a:p>
          <a:p>
            <a:pPr>
              <a:buFontTx/>
              <a:buChar char="-"/>
            </a:pPr>
            <a:r>
              <a:rPr lang="fi-FI" dirty="0" smtClean="0"/>
              <a:t>Henkilöiden nimet: Prince Charles</a:t>
            </a:r>
          </a:p>
          <a:p>
            <a:pPr>
              <a:buFontTx/>
              <a:buChar char="-"/>
            </a:pPr>
            <a:r>
              <a:rPr lang="fi-FI" dirty="0" smtClean="0"/>
              <a:t>Aikakausilehdet: </a:t>
            </a:r>
            <a:r>
              <a:rPr lang="fi-FI" dirty="0" err="1" smtClean="0"/>
              <a:t>Cosmopolitan</a:t>
            </a:r>
            <a:endParaRPr lang="fi-FI" dirty="0" smtClean="0"/>
          </a:p>
          <a:p>
            <a:pPr>
              <a:buFontTx/>
              <a:buChar char="-"/>
            </a:pPr>
            <a:endParaRPr lang="fi-FI" dirty="0"/>
          </a:p>
          <a:p>
            <a:pPr>
              <a:buFontTx/>
              <a:buChar char="-"/>
            </a:pPr>
            <a:r>
              <a:rPr lang="fi-FI" dirty="0" smtClean="0"/>
              <a:t>Kaksi poikkeusta:</a:t>
            </a:r>
            <a:br>
              <a:rPr lang="fi-FI" dirty="0" smtClean="0"/>
            </a:br>
            <a:r>
              <a:rPr lang="fi-FI" dirty="0" smtClean="0"/>
              <a:t>maa: </a:t>
            </a:r>
            <a:r>
              <a:rPr lang="fi-FI" dirty="0" err="1" smtClean="0"/>
              <a:t>the</a:t>
            </a:r>
            <a:r>
              <a:rPr lang="fi-FI" dirty="0" smtClean="0"/>
              <a:t> Sudan</a:t>
            </a:r>
            <a:br>
              <a:rPr lang="fi-FI" dirty="0" smtClean="0"/>
            </a:br>
            <a:r>
              <a:rPr lang="fi-FI" dirty="0" smtClean="0"/>
              <a:t>kaupunki: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Hague</a:t>
            </a:r>
            <a:endParaRPr lang="fi-FI" dirty="0" smtClean="0"/>
          </a:p>
          <a:p>
            <a:pPr>
              <a:buFontTx/>
              <a:buChar char="-"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719847"/>
            <a:ext cx="5669604" cy="58949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 smtClean="0"/>
              <a:t>ARTIKKELI</a:t>
            </a:r>
          </a:p>
          <a:p>
            <a:pPr>
              <a:buFontTx/>
              <a:buChar char="-"/>
            </a:pPr>
            <a:r>
              <a:rPr lang="fi-FI" dirty="0" smtClean="0"/>
              <a:t>Maat monikossa: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Netherlands</a:t>
            </a:r>
            <a:endParaRPr lang="fi-FI" dirty="0" smtClean="0"/>
          </a:p>
          <a:p>
            <a:pPr>
              <a:buFontTx/>
              <a:buChar char="-"/>
            </a:pPr>
            <a:r>
              <a:rPr lang="fi-FI" dirty="0" smtClean="0"/>
              <a:t>Vuoret monikossa: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Alps</a:t>
            </a:r>
            <a:endParaRPr lang="fi-FI" dirty="0" smtClean="0"/>
          </a:p>
          <a:p>
            <a:pPr>
              <a:buFontTx/>
              <a:buChar char="-"/>
            </a:pPr>
            <a:r>
              <a:rPr lang="fi-FI" dirty="0" smtClean="0"/>
              <a:t>Saaret monikossa: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Bahamas</a:t>
            </a:r>
            <a:endParaRPr lang="fi-FI" dirty="0" smtClean="0"/>
          </a:p>
          <a:p>
            <a:pPr>
              <a:buFontTx/>
              <a:buChar char="-"/>
            </a:pPr>
            <a:r>
              <a:rPr lang="fi-FI" dirty="0" smtClean="0"/>
              <a:t>Rajoittava määre: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Isle</a:t>
            </a:r>
            <a:r>
              <a:rPr lang="fi-FI" dirty="0" smtClean="0"/>
              <a:t> of Man,</a:t>
            </a:r>
            <a:br>
              <a:rPr lang="fi-FI" dirty="0" smtClean="0"/>
            </a:br>
            <a:r>
              <a:rPr lang="fi-FI" dirty="0" err="1" smtClean="0"/>
              <a:t>the</a:t>
            </a:r>
            <a:r>
              <a:rPr lang="fi-FI" dirty="0" smtClean="0"/>
              <a:t> United </a:t>
            </a:r>
            <a:r>
              <a:rPr lang="fi-FI" dirty="0" err="1" smtClean="0"/>
              <a:t>Kingdom</a:t>
            </a:r>
            <a:endParaRPr lang="fi-FI" dirty="0" smtClean="0"/>
          </a:p>
          <a:p>
            <a:pPr>
              <a:buFontTx/>
              <a:buChar char="-"/>
            </a:pPr>
            <a:r>
              <a:rPr lang="fi-FI" dirty="0" smtClean="0"/>
              <a:t>Lyhenteet: </a:t>
            </a:r>
            <a:r>
              <a:rPr lang="fi-FI" dirty="0" err="1" smtClean="0"/>
              <a:t>the</a:t>
            </a:r>
            <a:r>
              <a:rPr lang="fi-FI" dirty="0" smtClean="0"/>
              <a:t> UK, </a:t>
            </a:r>
            <a:r>
              <a:rPr lang="fi-FI" dirty="0" err="1" smtClean="0"/>
              <a:t>the</a:t>
            </a:r>
            <a:r>
              <a:rPr lang="fi-FI" dirty="0" smtClean="0"/>
              <a:t> UN</a:t>
            </a:r>
          </a:p>
          <a:p>
            <a:pPr>
              <a:buFontTx/>
              <a:buChar char="-"/>
            </a:pPr>
            <a:r>
              <a:rPr lang="fi-FI" dirty="0" smtClean="0"/>
              <a:t>Meret: </a:t>
            </a:r>
            <a:r>
              <a:rPr lang="fi-FI" dirty="0" err="1" smtClean="0"/>
              <a:t>the</a:t>
            </a:r>
            <a:r>
              <a:rPr lang="fi-FI" dirty="0" smtClean="0"/>
              <a:t> Atlantic (</a:t>
            </a:r>
            <a:r>
              <a:rPr lang="fi-FI" dirty="0" err="1" smtClean="0"/>
              <a:t>Ocean</a:t>
            </a:r>
            <a:r>
              <a:rPr lang="fi-FI" dirty="0" smtClean="0"/>
              <a:t>)</a:t>
            </a:r>
          </a:p>
          <a:p>
            <a:pPr>
              <a:buFontTx/>
              <a:buChar char="-"/>
            </a:pPr>
            <a:r>
              <a:rPr lang="fi-FI" dirty="0" smtClean="0"/>
              <a:t>Kanavat: </a:t>
            </a:r>
            <a:r>
              <a:rPr lang="fi-FI" dirty="0" err="1" smtClean="0"/>
              <a:t>The</a:t>
            </a:r>
            <a:r>
              <a:rPr lang="fi-FI" dirty="0" smtClean="0"/>
              <a:t> Suez Canal</a:t>
            </a:r>
          </a:p>
          <a:p>
            <a:pPr>
              <a:buFontTx/>
              <a:buChar char="-"/>
            </a:pPr>
            <a:r>
              <a:rPr lang="fi-FI" dirty="0" smtClean="0"/>
              <a:t>Autiomaat: </a:t>
            </a:r>
            <a:r>
              <a:rPr lang="fi-FI" dirty="0" err="1" smtClean="0"/>
              <a:t>the</a:t>
            </a:r>
            <a:r>
              <a:rPr lang="fi-FI" dirty="0" smtClean="0"/>
              <a:t> Kalahari, </a:t>
            </a:r>
            <a:r>
              <a:rPr lang="fi-FI" dirty="0" err="1" smtClean="0"/>
              <a:t>the</a:t>
            </a:r>
            <a:r>
              <a:rPr lang="fi-FI" dirty="0" smtClean="0"/>
              <a:t> Sahara</a:t>
            </a:r>
          </a:p>
          <a:p>
            <a:pPr>
              <a:buFontTx/>
              <a:buChar char="-"/>
            </a:pPr>
            <a:r>
              <a:rPr lang="fi-FI" dirty="0" smtClean="0"/>
              <a:t>Sanomalehdet: </a:t>
            </a:r>
            <a:r>
              <a:rPr lang="fi-FI" dirty="0" err="1" smtClean="0"/>
              <a:t>the</a:t>
            </a:r>
            <a:r>
              <a:rPr lang="fi-FI" dirty="0" smtClean="0"/>
              <a:t> Times</a:t>
            </a:r>
          </a:p>
          <a:p>
            <a:pPr>
              <a:buFontTx/>
              <a:buChar char="-"/>
            </a:pPr>
            <a:r>
              <a:rPr lang="fi-FI" dirty="0" smtClean="0"/>
              <a:t>Laivat (</a:t>
            </a:r>
            <a:r>
              <a:rPr lang="fi-FI" dirty="0" err="1" smtClean="0"/>
              <a:t>the</a:t>
            </a:r>
            <a:r>
              <a:rPr lang="fi-FI" dirty="0" smtClean="0"/>
              <a:t> Titanic), hotellit (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Ritz</a:t>
            </a:r>
            <a:r>
              <a:rPr lang="fi-FI" dirty="0" smtClean="0"/>
              <a:t>), museot (</a:t>
            </a:r>
            <a:r>
              <a:rPr lang="fi-FI" dirty="0" err="1" smtClean="0"/>
              <a:t>the</a:t>
            </a:r>
            <a:r>
              <a:rPr lang="fi-FI" dirty="0" smtClean="0"/>
              <a:t> Louvre)</a:t>
            </a:r>
          </a:p>
        </p:txBody>
      </p:sp>
    </p:spTree>
    <p:extLst>
      <p:ext uri="{BB962C8B-B14F-4D97-AF65-F5344CB8AC3E}">
        <p14:creationId xmlns:p14="http://schemas.microsoft.com/office/powerpoint/2010/main" val="148165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47863"/>
          </a:xfrm>
        </p:spPr>
        <p:txBody>
          <a:bodyPr/>
          <a:lstStyle/>
          <a:p>
            <a:r>
              <a:rPr lang="fi-FI" b="1" dirty="0" smtClean="0"/>
              <a:t>Artikkelin järjestys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953311"/>
            <a:ext cx="10515600" cy="5904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”</a:t>
            </a:r>
            <a:r>
              <a:rPr lang="fi-FI" dirty="0" err="1" smtClean="0"/>
              <a:t>normi”järjestys</a:t>
            </a:r>
            <a:r>
              <a:rPr lang="fi-FI" dirty="0" smtClean="0"/>
              <a:t>: artikkeli (+ adjektiivi) + substantiivi</a:t>
            </a:r>
          </a:p>
          <a:p>
            <a:pPr marL="514350" indent="-514350">
              <a:buAutoNum type="arabicPeriod"/>
            </a:pPr>
            <a:r>
              <a:rPr lang="fi-FI" b="1" dirty="0" err="1" smtClean="0"/>
              <a:t>many</a:t>
            </a:r>
            <a:r>
              <a:rPr lang="fi-FI" b="1" dirty="0" smtClean="0"/>
              <a:t>, </a:t>
            </a:r>
            <a:r>
              <a:rPr lang="fi-FI" b="1" dirty="0" err="1" smtClean="0"/>
              <a:t>such</a:t>
            </a:r>
            <a:r>
              <a:rPr lang="fi-FI" b="1" dirty="0" smtClean="0"/>
              <a:t>, </a:t>
            </a:r>
            <a:r>
              <a:rPr lang="fi-FI" b="1" dirty="0" err="1" smtClean="0"/>
              <a:t>quite</a:t>
            </a:r>
            <a:r>
              <a:rPr lang="fi-FI" b="1" dirty="0" smtClean="0"/>
              <a:t>, </a:t>
            </a:r>
            <a:r>
              <a:rPr lang="fi-FI" b="1" dirty="0" err="1" smtClean="0"/>
              <a:t>what</a:t>
            </a:r>
            <a:r>
              <a:rPr lang="fi-FI" b="1" dirty="0" smtClean="0"/>
              <a:t>, </a:t>
            </a:r>
            <a:r>
              <a:rPr lang="fi-FI" b="1" dirty="0" err="1" smtClean="0"/>
              <a:t>half</a:t>
            </a:r>
            <a:r>
              <a:rPr lang="fi-FI" b="1" dirty="0" smtClean="0"/>
              <a:t> + a/an</a:t>
            </a:r>
            <a:br>
              <a:rPr lang="fi-FI" b="1" dirty="0" smtClean="0"/>
            </a:br>
            <a:r>
              <a:rPr lang="fi-FI" b="1" dirty="0" smtClean="0"/>
              <a:t>	</a:t>
            </a:r>
            <a:r>
              <a:rPr lang="fi-FI" i="1" dirty="0" err="1" smtClean="0"/>
              <a:t>such</a:t>
            </a:r>
            <a:r>
              <a:rPr lang="fi-FI" i="1" dirty="0" smtClean="0"/>
              <a:t> a </a:t>
            </a:r>
            <a:r>
              <a:rPr lang="fi-FI" i="1" dirty="0" err="1" smtClean="0"/>
              <a:t>beautiful</a:t>
            </a:r>
            <a:r>
              <a:rPr lang="fi-FI" i="1" dirty="0" smtClean="0"/>
              <a:t> </a:t>
            </a:r>
            <a:r>
              <a:rPr lang="fi-FI" i="1" dirty="0" err="1" smtClean="0"/>
              <a:t>flower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 smtClean="0"/>
              <a:t>	</a:t>
            </a:r>
            <a:r>
              <a:rPr lang="fi-FI" i="1" dirty="0" err="1" smtClean="0"/>
              <a:t>It’s</a:t>
            </a:r>
            <a:r>
              <a:rPr lang="fi-FI" i="1" dirty="0" smtClean="0"/>
              <a:t> </a:t>
            </a:r>
            <a:r>
              <a:rPr lang="fi-FI" i="1" dirty="0" err="1" smtClean="0"/>
              <a:t>quite</a:t>
            </a:r>
            <a:r>
              <a:rPr lang="fi-FI" i="1" dirty="0" smtClean="0"/>
              <a:t> a </a:t>
            </a:r>
            <a:r>
              <a:rPr lang="fi-FI" i="1" dirty="0" err="1" smtClean="0"/>
              <a:t>cold</a:t>
            </a:r>
            <a:r>
              <a:rPr lang="fi-FI" i="1" dirty="0" smtClean="0"/>
              <a:t> </a:t>
            </a:r>
            <a:r>
              <a:rPr lang="fi-FI" i="1" dirty="0" err="1" smtClean="0"/>
              <a:t>morning</a:t>
            </a:r>
            <a:r>
              <a:rPr lang="fi-FI" i="1" dirty="0" smtClean="0"/>
              <a:t>.</a:t>
            </a:r>
          </a:p>
          <a:p>
            <a:pPr marL="514350" indent="-514350">
              <a:buAutoNum type="arabicPeriod"/>
            </a:pPr>
            <a:r>
              <a:rPr lang="fi-FI" b="1" dirty="0" err="1"/>
              <a:t>a</a:t>
            </a:r>
            <a:r>
              <a:rPr lang="fi-FI" b="1" dirty="0" err="1" smtClean="0"/>
              <a:t>ll</a:t>
            </a:r>
            <a:r>
              <a:rPr lang="fi-FI" b="1" dirty="0" smtClean="0"/>
              <a:t>, </a:t>
            </a:r>
            <a:r>
              <a:rPr lang="fi-FI" b="1" dirty="0" err="1" smtClean="0"/>
              <a:t>both</a:t>
            </a:r>
            <a:r>
              <a:rPr lang="fi-FI" b="1" dirty="0" smtClean="0"/>
              <a:t>, </a:t>
            </a:r>
            <a:r>
              <a:rPr lang="fi-FI" b="1" dirty="0" err="1" smtClean="0"/>
              <a:t>double</a:t>
            </a:r>
            <a:r>
              <a:rPr lang="fi-FI" b="1" dirty="0" smtClean="0"/>
              <a:t>, </a:t>
            </a:r>
            <a:r>
              <a:rPr lang="fi-FI" b="1" dirty="0" err="1" smtClean="0"/>
              <a:t>half</a:t>
            </a:r>
            <a:r>
              <a:rPr lang="fi-FI" b="1" dirty="0" smtClean="0"/>
              <a:t> + </a:t>
            </a:r>
            <a:r>
              <a:rPr lang="fi-FI" b="1" dirty="0" err="1" smtClean="0"/>
              <a:t>the</a:t>
            </a:r>
            <a:endParaRPr lang="fi-FI" b="1" dirty="0" smtClean="0"/>
          </a:p>
          <a:p>
            <a:pPr marL="0" indent="0">
              <a:buNone/>
            </a:pPr>
            <a:r>
              <a:rPr lang="fi-FI" b="1" dirty="0"/>
              <a:t>	</a:t>
            </a:r>
            <a:r>
              <a:rPr lang="fi-FI" i="1" dirty="0" smtClean="0"/>
              <a:t>He </a:t>
            </a:r>
            <a:r>
              <a:rPr lang="fi-FI" i="1" dirty="0" err="1" smtClean="0"/>
              <a:t>teases</a:t>
            </a:r>
            <a:r>
              <a:rPr lang="fi-FI" i="1" dirty="0" smtClean="0"/>
              <a:t> me </a:t>
            </a:r>
            <a:r>
              <a:rPr lang="fi-FI" i="1" dirty="0" err="1" smtClean="0"/>
              <a:t>all</a:t>
            </a:r>
            <a:r>
              <a:rPr lang="fi-FI" i="1" dirty="0" smtClean="0"/>
              <a:t>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time</a:t>
            </a:r>
            <a:r>
              <a:rPr lang="fi-FI" i="1" dirty="0"/>
              <a:t> </a:t>
            </a: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i="1" dirty="0" smtClean="0"/>
              <a:t>	</a:t>
            </a:r>
            <a:r>
              <a:rPr lang="fi-FI" i="1" dirty="0" err="1" smtClean="0"/>
              <a:t>half</a:t>
            </a:r>
            <a:r>
              <a:rPr lang="fi-FI" i="1" dirty="0" smtClean="0"/>
              <a:t> </a:t>
            </a:r>
            <a:r>
              <a:rPr lang="fi-FI" i="1" dirty="0" err="1" smtClean="0"/>
              <a:t>the</a:t>
            </a:r>
            <a:r>
              <a:rPr lang="fi-FI" i="1" dirty="0" smtClean="0"/>
              <a:t> </a:t>
            </a:r>
            <a:r>
              <a:rPr lang="fi-FI" i="1" dirty="0" err="1" smtClean="0"/>
              <a:t>class</a:t>
            </a:r>
            <a:r>
              <a:rPr lang="fi-FI" i="1" dirty="0" smtClean="0"/>
              <a:t> </a:t>
            </a:r>
            <a:r>
              <a:rPr lang="fi-FI" i="1" dirty="0" err="1" smtClean="0"/>
              <a:t>was</a:t>
            </a:r>
            <a:r>
              <a:rPr lang="fi-FI" i="1" dirty="0" smtClean="0"/>
              <a:t> </a:t>
            </a:r>
            <a:r>
              <a:rPr lang="fi-FI" i="1" dirty="0" err="1" smtClean="0"/>
              <a:t>asleep</a:t>
            </a:r>
            <a:endParaRPr lang="fi-FI" i="1" dirty="0" smtClean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dirty="0" smtClean="0"/>
              <a:t>Suomalaisen korvalle vieras järjestys: (adjektiivi) + a/an + substantiivi</a:t>
            </a:r>
          </a:p>
          <a:p>
            <a:pPr marL="0" indent="0">
              <a:buNone/>
            </a:pPr>
            <a:r>
              <a:rPr lang="fi-FI" b="1" dirty="0" smtClean="0"/>
              <a:t>3. as, </a:t>
            </a:r>
            <a:r>
              <a:rPr lang="fi-FI" b="1" dirty="0" err="1" smtClean="0"/>
              <a:t>so</a:t>
            </a:r>
            <a:r>
              <a:rPr lang="fi-FI" b="1" dirty="0" smtClean="0"/>
              <a:t>, </a:t>
            </a:r>
            <a:r>
              <a:rPr lang="fi-FI" b="1" dirty="0" err="1" smtClean="0"/>
              <a:t>too</a:t>
            </a:r>
            <a:r>
              <a:rPr lang="fi-FI" b="1" dirty="0" smtClean="0"/>
              <a:t>, </a:t>
            </a:r>
            <a:r>
              <a:rPr lang="fi-FI" b="1" dirty="0" err="1" smtClean="0"/>
              <a:t>how</a:t>
            </a:r>
            <a:r>
              <a:rPr lang="fi-FI" b="1" dirty="0" smtClean="0"/>
              <a:t>, </a:t>
            </a:r>
            <a:r>
              <a:rPr lang="fi-FI" b="1" dirty="0" err="1" smtClean="0"/>
              <a:t>however</a:t>
            </a:r>
            <a:r>
              <a:rPr lang="fi-FI" b="1" dirty="0" smtClean="0"/>
              <a:t>, no</a:t>
            </a:r>
            <a:br>
              <a:rPr lang="fi-FI" b="1" dirty="0" smtClean="0"/>
            </a:br>
            <a:r>
              <a:rPr lang="fi-FI" i="1" dirty="0" smtClean="0"/>
              <a:t>	</a:t>
            </a:r>
            <a:r>
              <a:rPr lang="fi-FI" i="1" dirty="0" err="1" smtClean="0"/>
              <a:t>so</a:t>
            </a:r>
            <a:r>
              <a:rPr lang="fi-FI" i="1" dirty="0" smtClean="0"/>
              <a:t> </a:t>
            </a:r>
            <a:r>
              <a:rPr lang="fi-FI" i="1" dirty="0" err="1" smtClean="0"/>
              <a:t>beautiful</a:t>
            </a:r>
            <a:r>
              <a:rPr lang="fi-FI" i="1" dirty="0" smtClean="0"/>
              <a:t> a </a:t>
            </a:r>
            <a:r>
              <a:rPr lang="fi-FI" i="1" dirty="0" err="1" smtClean="0"/>
              <a:t>rose</a:t>
            </a:r>
            <a:r>
              <a:rPr lang="fi-FI" i="1" dirty="0" smtClean="0"/>
              <a:t/>
            </a:r>
            <a:br>
              <a:rPr lang="fi-FI" i="1" dirty="0" smtClean="0"/>
            </a:br>
            <a:r>
              <a:rPr lang="fi-FI" i="1" dirty="0" smtClean="0"/>
              <a:t>	</a:t>
            </a:r>
            <a:r>
              <a:rPr lang="fi-FI" i="1" dirty="0" err="1"/>
              <a:t>H</a:t>
            </a:r>
            <a:r>
              <a:rPr lang="fi-FI" i="1" dirty="0" err="1" smtClean="0"/>
              <a:t>owever</a:t>
            </a:r>
            <a:r>
              <a:rPr lang="fi-FI" i="1" dirty="0" smtClean="0"/>
              <a:t> </a:t>
            </a:r>
            <a:r>
              <a:rPr lang="fi-FI" i="1" dirty="0" err="1" smtClean="0"/>
              <a:t>cold</a:t>
            </a:r>
            <a:r>
              <a:rPr lang="fi-FI" i="1" dirty="0" smtClean="0"/>
              <a:t> a </a:t>
            </a:r>
            <a:r>
              <a:rPr lang="fi-FI" i="1" dirty="0" err="1" smtClean="0"/>
              <a:t>morning</a:t>
            </a:r>
            <a:r>
              <a:rPr lang="fi-FI" i="1" dirty="0" smtClean="0"/>
              <a:t> it is, </a:t>
            </a:r>
            <a:r>
              <a:rPr lang="fi-FI" i="1" dirty="0" err="1" smtClean="0"/>
              <a:t>you</a:t>
            </a:r>
            <a:r>
              <a:rPr lang="fi-FI" i="1" dirty="0" smtClean="0"/>
              <a:t> </a:t>
            </a:r>
            <a:r>
              <a:rPr lang="fi-FI" i="1" dirty="0" err="1" smtClean="0"/>
              <a:t>must</a:t>
            </a:r>
            <a:r>
              <a:rPr lang="fi-FI" i="1" dirty="0" smtClean="0"/>
              <a:t> </a:t>
            </a:r>
            <a:r>
              <a:rPr lang="fi-FI" i="1" dirty="0" err="1" smtClean="0"/>
              <a:t>walk</a:t>
            </a:r>
            <a:r>
              <a:rPr lang="fi-FI" i="1" dirty="0" smtClean="0"/>
              <a:t> to </a:t>
            </a:r>
            <a:r>
              <a:rPr lang="fi-FI" i="1" dirty="0" err="1" smtClean="0"/>
              <a:t>school</a:t>
            </a:r>
            <a:r>
              <a:rPr lang="fi-FI" i="1" dirty="0" smtClean="0"/>
              <a:t>.</a:t>
            </a:r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105049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36468"/>
          </a:xfrm>
        </p:spPr>
        <p:txBody>
          <a:bodyPr/>
          <a:lstStyle/>
          <a:p>
            <a:r>
              <a:rPr lang="fi-FI" b="1" dirty="0" smtClean="0"/>
              <a:t>Lisää lauseisiin oikea artikkeli oikeaan paikkaan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966651"/>
            <a:ext cx="10515600" cy="576072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i-FI" dirty="0" smtClean="0"/>
              <a:t>It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lovely</a:t>
            </a:r>
            <a:r>
              <a:rPr lang="fi-FI" dirty="0" smtClean="0"/>
              <a:t> party, </a:t>
            </a:r>
            <a:r>
              <a:rPr lang="fi-FI" dirty="0" err="1" smtClean="0"/>
              <a:t>but</a:t>
            </a:r>
            <a:r>
              <a:rPr lang="fi-FI" dirty="0" smtClean="0"/>
              <a:t> DJ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too</a:t>
            </a:r>
            <a:r>
              <a:rPr lang="fi-FI" dirty="0" smtClean="0"/>
              <a:t> </a:t>
            </a:r>
            <a:r>
              <a:rPr lang="fi-FI" dirty="0" err="1" smtClean="0"/>
              <a:t>snobbish</a:t>
            </a:r>
            <a:r>
              <a:rPr lang="fi-FI" dirty="0" smtClean="0"/>
              <a:t> </a:t>
            </a:r>
            <a:r>
              <a:rPr lang="fi-FI" dirty="0" err="1" smtClean="0"/>
              <a:t>guy</a:t>
            </a:r>
            <a:r>
              <a:rPr lang="fi-FI" dirty="0" smtClean="0"/>
              <a:t>!</a:t>
            </a:r>
          </a:p>
          <a:p>
            <a:pPr marL="514350" indent="-514350">
              <a:buAutoNum type="arabicPeriod"/>
            </a:pPr>
            <a:r>
              <a:rPr lang="fi-FI" dirty="0" smtClean="0"/>
              <a:t>I </a:t>
            </a:r>
            <a:r>
              <a:rPr lang="fi-FI" dirty="0" err="1" smtClean="0"/>
              <a:t>studied</a:t>
            </a:r>
            <a:r>
              <a:rPr lang="fi-FI" dirty="0" smtClean="0"/>
              <a:t> for </a:t>
            </a:r>
            <a:r>
              <a:rPr lang="fi-FI" dirty="0" err="1" smtClean="0"/>
              <a:t>quite</a:t>
            </a:r>
            <a:r>
              <a:rPr lang="fi-FI" dirty="0" smtClean="0"/>
              <a:t> long </a:t>
            </a:r>
            <a:r>
              <a:rPr lang="fi-FI" dirty="0" err="1" smtClean="0"/>
              <a:t>time</a:t>
            </a:r>
            <a:r>
              <a:rPr lang="fi-FI" dirty="0" smtClean="0"/>
              <a:t> </a:t>
            </a:r>
            <a:r>
              <a:rPr lang="fi-FI" dirty="0" err="1" smtClean="0"/>
              <a:t>yesterday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pity</a:t>
            </a:r>
            <a:r>
              <a:rPr lang="fi-FI" dirty="0" smtClean="0"/>
              <a:t>! I </a:t>
            </a:r>
            <a:r>
              <a:rPr lang="fi-FI" dirty="0" err="1" smtClean="0"/>
              <a:t>missed</a:t>
            </a:r>
            <a:r>
              <a:rPr lang="fi-FI" dirty="0" smtClean="0"/>
              <a:t> </a:t>
            </a:r>
            <a:r>
              <a:rPr lang="fi-FI" dirty="0" err="1" smtClean="0"/>
              <a:t>game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smtClean="0"/>
              <a:t>It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so</a:t>
            </a:r>
            <a:r>
              <a:rPr lang="fi-FI" dirty="0" smtClean="0"/>
              <a:t> </a:t>
            </a:r>
            <a:r>
              <a:rPr lang="fi-FI" dirty="0" err="1" smtClean="0"/>
              <a:t>difficult</a:t>
            </a:r>
            <a:r>
              <a:rPr lang="fi-FI" dirty="0" smtClean="0"/>
              <a:t> </a:t>
            </a:r>
            <a:r>
              <a:rPr lang="fi-FI" dirty="0" err="1" smtClean="0"/>
              <a:t>test</a:t>
            </a:r>
            <a:r>
              <a:rPr lang="fi-FI" dirty="0" smtClean="0"/>
              <a:t>, </a:t>
            </a:r>
            <a:r>
              <a:rPr lang="fi-FI" dirty="0" err="1" smtClean="0"/>
              <a:t>after</a:t>
            </a:r>
            <a:r>
              <a:rPr lang="fi-FI" dirty="0" smtClean="0"/>
              <a:t> </a:t>
            </a:r>
            <a:r>
              <a:rPr lang="fi-FI" dirty="0" err="1" smtClean="0"/>
              <a:t>such</a:t>
            </a:r>
            <a:r>
              <a:rPr lang="fi-FI" dirty="0" smtClean="0"/>
              <a:t> </a:t>
            </a:r>
            <a:r>
              <a:rPr lang="fi-FI" dirty="0" err="1" smtClean="0"/>
              <a:t>great</a:t>
            </a:r>
            <a:r>
              <a:rPr lang="fi-FI" dirty="0" smtClean="0"/>
              <a:t> </a:t>
            </a:r>
            <a:r>
              <a:rPr lang="fi-FI" dirty="0" err="1" smtClean="0"/>
              <a:t>course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smtClean="0"/>
              <a:t>I </a:t>
            </a:r>
            <a:r>
              <a:rPr lang="fi-FI" dirty="0" err="1" smtClean="0"/>
              <a:t>did</a:t>
            </a:r>
            <a:r>
              <a:rPr lang="fi-FI" dirty="0" smtClean="0"/>
              <a:t>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homework</a:t>
            </a:r>
            <a:r>
              <a:rPr lang="fi-FI" dirty="0" smtClean="0"/>
              <a:t>, and I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happy</a:t>
            </a:r>
            <a:r>
              <a:rPr lang="fi-FI" dirty="0" smtClean="0"/>
              <a:t>!</a:t>
            </a:r>
          </a:p>
          <a:p>
            <a:pPr marL="514350" indent="-514350">
              <a:buAutoNum type="arabicPeriod"/>
            </a:pPr>
            <a:r>
              <a:rPr lang="fi-FI" dirty="0" smtClean="0"/>
              <a:t>How </a:t>
            </a:r>
            <a:r>
              <a:rPr lang="fi-FI" dirty="0" err="1" smtClean="0"/>
              <a:t>big</a:t>
            </a:r>
            <a:r>
              <a:rPr lang="fi-FI" dirty="0" smtClean="0"/>
              <a:t> </a:t>
            </a:r>
            <a:r>
              <a:rPr lang="fi-FI" dirty="0" err="1" smtClean="0"/>
              <a:t>deal</a:t>
            </a:r>
            <a:r>
              <a:rPr lang="fi-FI" dirty="0" smtClean="0"/>
              <a:t> is it?</a:t>
            </a:r>
          </a:p>
          <a:p>
            <a:pPr marL="514350" indent="-514350">
              <a:buAutoNum type="arabicPeriod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trip</a:t>
            </a:r>
            <a:r>
              <a:rPr lang="fi-FI" dirty="0" smtClean="0"/>
              <a:t> </a:t>
            </a:r>
            <a:r>
              <a:rPr lang="fi-FI" dirty="0" err="1" smtClean="0"/>
              <a:t>takes</a:t>
            </a:r>
            <a:r>
              <a:rPr lang="fi-FI" dirty="0" smtClean="0"/>
              <a:t> </a:t>
            </a:r>
            <a:r>
              <a:rPr lang="fi-FI" dirty="0" err="1" smtClean="0"/>
              <a:t>double</a:t>
            </a:r>
            <a:r>
              <a:rPr lang="fi-FI" dirty="0" smtClean="0"/>
              <a:t> </a:t>
            </a:r>
            <a:r>
              <a:rPr lang="fi-FI" dirty="0" err="1" smtClean="0"/>
              <a:t>time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car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smtClean="0"/>
              <a:t>It </a:t>
            </a:r>
            <a:r>
              <a:rPr lang="fi-FI" dirty="0" err="1" smtClean="0"/>
              <a:t>takes</a:t>
            </a:r>
            <a:r>
              <a:rPr lang="fi-FI" dirty="0" smtClean="0"/>
              <a:t> </a:t>
            </a:r>
            <a:r>
              <a:rPr lang="fi-FI" dirty="0" err="1" smtClean="0"/>
              <a:t>only</a:t>
            </a:r>
            <a:r>
              <a:rPr lang="fi-FI" dirty="0" smtClean="0"/>
              <a:t> </a:t>
            </a:r>
            <a:r>
              <a:rPr lang="fi-FI" dirty="0" err="1" smtClean="0"/>
              <a:t>half</a:t>
            </a:r>
            <a:r>
              <a:rPr lang="fi-FI" dirty="0" smtClean="0"/>
              <a:t> </a:t>
            </a:r>
            <a:r>
              <a:rPr lang="fi-FI" dirty="0" err="1" smtClean="0"/>
              <a:t>hour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train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err="1" smtClean="0"/>
              <a:t>She</a:t>
            </a:r>
            <a:r>
              <a:rPr lang="fi-FI" dirty="0" smtClean="0"/>
              <a:t> is </a:t>
            </a:r>
            <a:r>
              <a:rPr lang="fi-FI" dirty="0" err="1" smtClean="0"/>
              <a:t>quite</a:t>
            </a:r>
            <a:r>
              <a:rPr lang="fi-FI" dirty="0" smtClean="0"/>
              <a:t> </a:t>
            </a:r>
            <a:r>
              <a:rPr lang="fi-FI" dirty="0" err="1" smtClean="0"/>
              <a:t>star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smtClean="0"/>
              <a:t>He is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so</a:t>
            </a:r>
            <a:r>
              <a:rPr lang="fi-FI" dirty="0" smtClean="0"/>
              <a:t> </a:t>
            </a:r>
            <a:r>
              <a:rPr lang="fi-FI" dirty="0" err="1" smtClean="0"/>
              <a:t>bad</a:t>
            </a:r>
            <a:r>
              <a:rPr lang="fi-FI" dirty="0" smtClean="0"/>
              <a:t> </a:t>
            </a:r>
            <a:r>
              <a:rPr lang="fi-FI" dirty="0" err="1" smtClean="0"/>
              <a:t>dad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beautiful</a:t>
            </a:r>
            <a:r>
              <a:rPr lang="fi-FI" dirty="0" smtClean="0"/>
              <a:t> </a:t>
            </a:r>
            <a:r>
              <a:rPr lang="fi-FI" dirty="0" err="1" smtClean="0"/>
              <a:t>weather</a:t>
            </a:r>
            <a:r>
              <a:rPr lang="fi-FI" dirty="0" smtClean="0"/>
              <a:t>,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beautiful</a:t>
            </a:r>
            <a:r>
              <a:rPr lang="fi-FI" dirty="0" smtClean="0"/>
              <a:t> </a:t>
            </a:r>
            <a:r>
              <a:rPr lang="fi-FI" dirty="0" err="1" smtClean="0"/>
              <a:t>day</a:t>
            </a:r>
            <a:r>
              <a:rPr lang="fi-FI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131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Lisää lauseisiin oikea artikkeli oikeaan paikkaan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74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fi-FI" dirty="0" smtClean="0"/>
              <a:t>It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b="1" dirty="0" smtClean="0"/>
              <a:t>a </a:t>
            </a:r>
            <a:r>
              <a:rPr lang="fi-FI" dirty="0" err="1" smtClean="0"/>
              <a:t>lovely</a:t>
            </a:r>
            <a:r>
              <a:rPr lang="fi-FI" dirty="0" smtClean="0"/>
              <a:t> party, </a:t>
            </a:r>
            <a:r>
              <a:rPr lang="fi-FI" dirty="0" err="1" smtClean="0"/>
              <a:t>but</a:t>
            </a:r>
            <a:r>
              <a:rPr lang="fi-FI" dirty="0" smtClean="0"/>
              <a:t> </a:t>
            </a:r>
            <a:r>
              <a:rPr lang="fi-FI" b="1" dirty="0" err="1" smtClean="0"/>
              <a:t>the</a:t>
            </a:r>
            <a:r>
              <a:rPr lang="fi-FI" b="1" dirty="0" smtClean="0"/>
              <a:t> </a:t>
            </a:r>
            <a:r>
              <a:rPr lang="fi-FI" dirty="0" smtClean="0"/>
              <a:t>DJ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too</a:t>
            </a:r>
            <a:r>
              <a:rPr lang="fi-FI" dirty="0" smtClean="0"/>
              <a:t> </a:t>
            </a:r>
            <a:r>
              <a:rPr lang="fi-FI" dirty="0" err="1" smtClean="0"/>
              <a:t>snobbish</a:t>
            </a:r>
            <a:r>
              <a:rPr lang="fi-FI" dirty="0" smtClean="0"/>
              <a:t> </a:t>
            </a:r>
            <a:r>
              <a:rPr lang="fi-FI" b="1" dirty="0" smtClean="0"/>
              <a:t>a </a:t>
            </a:r>
            <a:r>
              <a:rPr lang="fi-FI" dirty="0" err="1" smtClean="0"/>
              <a:t>guy</a:t>
            </a:r>
            <a:r>
              <a:rPr lang="fi-FI" dirty="0" smtClean="0"/>
              <a:t>!</a:t>
            </a:r>
          </a:p>
          <a:p>
            <a:pPr marL="514350" indent="-514350">
              <a:buAutoNum type="arabicPeriod"/>
            </a:pPr>
            <a:r>
              <a:rPr lang="fi-FI" dirty="0" smtClean="0"/>
              <a:t>I </a:t>
            </a:r>
            <a:r>
              <a:rPr lang="fi-FI" dirty="0" err="1" smtClean="0"/>
              <a:t>studied</a:t>
            </a:r>
            <a:r>
              <a:rPr lang="fi-FI" dirty="0" smtClean="0"/>
              <a:t> for </a:t>
            </a:r>
            <a:r>
              <a:rPr lang="fi-FI" dirty="0" err="1" smtClean="0"/>
              <a:t>quite</a:t>
            </a:r>
            <a:r>
              <a:rPr lang="fi-FI" dirty="0" smtClean="0"/>
              <a:t> </a:t>
            </a:r>
            <a:r>
              <a:rPr lang="fi-FI" b="1" dirty="0" smtClean="0"/>
              <a:t>a</a:t>
            </a:r>
            <a:r>
              <a:rPr lang="fi-FI" dirty="0" smtClean="0"/>
              <a:t> long </a:t>
            </a:r>
            <a:r>
              <a:rPr lang="fi-FI" dirty="0" err="1" smtClean="0"/>
              <a:t>time</a:t>
            </a:r>
            <a:r>
              <a:rPr lang="fi-FI" dirty="0" smtClean="0"/>
              <a:t> </a:t>
            </a:r>
            <a:r>
              <a:rPr lang="fi-FI" dirty="0" err="1" smtClean="0"/>
              <a:t>yesterday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b="1" dirty="0" smtClean="0"/>
              <a:t>a </a:t>
            </a:r>
            <a:r>
              <a:rPr lang="fi-FI" dirty="0" err="1" smtClean="0"/>
              <a:t>pity</a:t>
            </a:r>
            <a:r>
              <a:rPr lang="fi-FI" dirty="0" smtClean="0"/>
              <a:t>! I </a:t>
            </a:r>
            <a:r>
              <a:rPr lang="fi-FI" dirty="0" err="1" smtClean="0"/>
              <a:t>missed</a:t>
            </a:r>
            <a:r>
              <a:rPr lang="fi-FI" dirty="0" smtClean="0"/>
              <a:t> </a:t>
            </a:r>
            <a:r>
              <a:rPr lang="fi-FI" b="1" dirty="0" err="1" smtClean="0"/>
              <a:t>the</a:t>
            </a:r>
            <a:r>
              <a:rPr lang="fi-FI" b="1" dirty="0" smtClean="0"/>
              <a:t> </a:t>
            </a:r>
            <a:r>
              <a:rPr lang="fi-FI" dirty="0" err="1" smtClean="0"/>
              <a:t>game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smtClean="0"/>
              <a:t>It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so</a:t>
            </a:r>
            <a:r>
              <a:rPr lang="fi-FI" dirty="0" smtClean="0"/>
              <a:t> </a:t>
            </a:r>
            <a:r>
              <a:rPr lang="fi-FI" dirty="0" err="1" smtClean="0"/>
              <a:t>difficult</a:t>
            </a:r>
            <a:r>
              <a:rPr lang="fi-FI" dirty="0" smtClean="0"/>
              <a:t> </a:t>
            </a:r>
            <a:r>
              <a:rPr lang="fi-FI" b="1" dirty="0" smtClean="0"/>
              <a:t>a </a:t>
            </a:r>
            <a:r>
              <a:rPr lang="fi-FI" dirty="0" err="1" smtClean="0"/>
              <a:t>test</a:t>
            </a:r>
            <a:r>
              <a:rPr lang="fi-FI" dirty="0" smtClean="0"/>
              <a:t>, </a:t>
            </a:r>
            <a:r>
              <a:rPr lang="fi-FI" dirty="0" err="1" smtClean="0"/>
              <a:t>after</a:t>
            </a:r>
            <a:r>
              <a:rPr lang="fi-FI" dirty="0" smtClean="0"/>
              <a:t> </a:t>
            </a:r>
            <a:r>
              <a:rPr lang="fi-FI" dirty="0" err="1" smtClean="0"/>
              <a:t>such</a:t>
            </a:r>
            <a:r>
              <a:rPr lang="fi-FI" dirty="0" smtClean="0"/>
              <a:t> </a:t>
            </a:r>
            <a:r>
              <a:rPr lang="fi-FI" b="1" dirty="0" smtClean="0"/>
              <a:t>a </a:t>
            </a:r>
            <a:r>
              <a:rPr lang="fi-FI" dirty="0" err="1" smtClean="0"/>
              <a:t>great</a:t>
            </a:r>
            <a:r>
              <a:rPr lang="fi-FI" dirty="0" smtClean="0"/>
              <a:t> </a:t>
            </a:r>
            <a:r>
              <a:rPr lang="fi-FI" dirty="0" err="1" smtClean="0"/>
              <a:t>course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smtClean="0"/>
              <a:t>I </a:t>
            </a:r>
            <a:r>
              <a:rPr lang="fi-FI" dirty="0" err="1" smtClean="0"/>
              <a:t>did</a:t>
            </a:r>
            <a:r>
              <a:rPr lang="fi-FI" dirty="0" smtClean="0"/>
              <a:t>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b="1" dirty="0" err="1" smtClean="0"/>
              <a:t>the</a:t>
            </a:r>
            <a:r>
              <a:rPr lang="fi-FI" b="1" dirty="0" smtClean="0"/>
              <a:t> </a:t>
            </a:r>
            <a:r>
              <a:rPr lang="fi-FI" dirty="0" err="1" smtClean="0"/>
              <a:t>homework</a:t>
            </a:r>
            <a:r>
              <a:rPr lang="fi-FI" dirty="0" smtClean="0"/>
              <a:t>, and I </a:t>
            </a:r>
            <a:r>
              <a:rPr lang="fi-FI" dirty="0" err="1" smtClean="0"/>
              <a:t>was</a:t>
            </a:r>
            <a:r>
              <a:rPr lang="fi-FI" dirty="0" smtClean="0"/>
              <a:t> </a:t>
            </a:r>
            <a:r>
              <a:rPr lang="fi-FI" dirty="0" err="1" smtClean="0"/>
              <a:t>happy</a:t>
            </a:r>
            <a:r>
              <a:rPr lang="fi-FI" dirty="0" smtClean="0"/>
              <a:t>!</a:t>
            </a:r>
          </a:p>
          <a:p>
            <a:pPr marL="514350" indent="-514350">
              <a:buAutoNum type="arabicPeriod"/>
            </a:pPr>
            <a:r>
              <a:rPr lang="fi-FI" dirty="0" smtClean="0"/>
              <a:t>How </a:t>
            </a:r>
            <a:r>
              <a:rPr lang="fi-FI" dirty="0" err="1" smtClean="0"/>
              <a:t>big</a:t>
            </a:r>
            <a:r>
              <a:rPr lang="fi-FI" dirty="0" smtClean="0"/>
              <a:t> </a:t>
            </a:r>
            <a:r>
              <a:rPr lang="fi-FI" b="1" dirty="0" smtClean="0"/>
              <a:t>a </a:t>
            </a:r>
            <a:r>
              <a:rPr lang="fi-FI" dirty="0" err="1" smtClean="0"/>
              <a:t>deal</a:t>
            </a:r>
            <a:r>
              <a:rPr lang="fi-FI" dirty="0" smtClean="0"/>
              <a:t> is it?</a:t>
            </a:r>
          </a:p>
          <a:p>
            <a:pPr marL="514350" indent="-514350">
              <a:buAutoNum type="arabicPeriod"/>
            </a:pP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trip</a:t>
            </a:r>
            <a:r>
              <a:rPr lang="fi-FI" dirty="0" smtClean="0"/>
              <a:t> </a:t>
            </a:r>
            <a:r>
              <a:rPr lang="fi-FI" dirty="0" err="1" smtClean="0"/>
              <a:t>takes</a:t>
            </a:r>
            <a:r>
              <a:rPr lang="fi-FI" dirty="0" smtClean="0"/>
              <a:t> </a:t>
            </a:r>
            <a:r>
              <a:rPr lang="fi-FI" dirty="0" err="1" smtClean="0"/>
              <a:t>double</a:t>
            </a:r>
            <a:r>
              <a:rPr lang="fi-FI" dirty="0" smtClean="0"/>
              <a:t> </a:t>
            </a:r>
            <a:r>
              <a:rPr lang="fi-FI" b="1" dirty="0" err="1" smtClean="0"/>
              <a:t>the</a:t>
            </a:r>
            <a:r>
              <a:rPr lang="fi-FI" b="1" dirty="0" smtClean="0"/>
              <a:t> </a:t>
            </a:r>
            <a:r>
              <a:rPr lang="fi-FI" dirty="0" err="1" smtClean="0"/>
              <a:t>time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car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smtClean="0"/>
              <a:t>It </a:t>
            </a:r>
            <a:r>
              <a:rPr lang="fi-FI" dirty="0" err="1" smtClean="0"/>
              <a:t>takes</a:t>
            </a:r>
            <a:r>
              <a:rPr lang="fi-FI" dirty="0" smtClean="0"/>
              <a:t> </a:t>
            </a:r>
            <a:r>
              <a:rPr lang="fi-FI" dirty="0" err="1" smtClean="0"/>
              <a:t>only</a:t>
            </a:r>
            <a:r>
              <a:rPr lang="fi-FI" dirty="0" smtClean="0"/>
              <a:t> </a:t>
            </a:r>
            <a:r>
              <a:rPr lang="fi-FI" dirty="0" err="1" smtClean="0"/>
              <a:t>half</a:t>
            </a:r>
            <a:r>
              <a:rPr lang="fi-FI" dirty="0" smtClean="0"/>
              <a:t> </a:t>
            </a:r>
            <a:r>
              <a:rPr lang="fi-FI" b="1" dirty="0" smtClean="0"/>
              <a:t>an </a:t>
            </a:r>
            <a:r>
              <a:rPr lang="fi-FI" dirty="0" err="1" smtClean="0"/>
              <a:t>hour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train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err="1" smtClean="0"/>
              <a:t>She</a:t>
            </a:r>
            <a:r>
              <a:rPr lang="fi-FI" dirty="0" smtClean="0"/>
              <a:t> is </a:t>
            </a:r>
            <a:r>
              <a:rPr lang="fi-FI" dirty="0" err="1" smtClean="0"/>
              <a:t>quite</a:t>
            </a:r>
            <a:r>
              <a:rPr lang="fi-FI" dirty="0" smtClean="0"/>
              <a:t> </a:t>
            </a:r>
            <a:r>
              <a:rPr lang="fi-FI" b="1" dirty="0" smtClean="0"/>
              <a:t>a</a:t>
            </a:r>
            <a:r>
              <a:rPr lang="fi-FI" dirty="0" smtClean="0"/>
              <a:t> </a:t>
            </a:r>
            <a:r>
              <a:rPr lang="fi-FI" dirty="0" err="1" smtClean="0"/>
              <a:t>star</a:t>
            </a:r>
            <a:r>
              <a:rPr lang="fi-FI" dirty="0" smtClean="0"/>
              <a:t>. (puhekielessä ”</a:t>
            </a:r>
            <a:r>
              <a:rPr lang="fi-FI" dirty="0" err="1" smtClean="0"/>
              <a:t>quite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star</a:t>
            </a:r>
            <a:r>
              <a:rPr lang="fi-FI" dirty="0" smtClean="0"/>
              <a:t>” on mahdollinen)</a:t>
            </a:r>
          </a:p>
          <a:p>
            <a:pPr marL="514350" indent="-514350">
              <a:buAutoNum type="arabicPeriod"/>
            </a:pPr>
            <a:r>
              <a:rPr lang="fi-FI" dirty="0" smtClean="0"/>
              <a:t>He is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so</a:t>
            </a:r>
            <a:r>
              <a:rPr lang="fi-FI" dirty="0" smtClean="0"/>
              <a:t> </a:t>
            </a:r>
            <a:r>
              <a:rPr lang="fi-FI" dirty="0" err="1" smtClean="0"/>
              <a:t>bad</a:t>
            </a:r>
            <a:r>
              <a:rPr lang="fi-FI" dirty="0" smtClean="0"/>
              <a:t> </a:t>
            </a:r>
            <a:r>
              <a:rPr lang="fi-FI" b="1" dirty="0" smtClean="0"/>
              <a:t>a </a:t>
            </a:r>
            <a:r>
              <a:rPr lang="fi-FI" dirty="0" err="1" smtClean="0"/>
              <a:t>dad</a:t>
            </a:r>
            <a:r>
              <a:rPr lang="fi-FI" dirty="0" smtClean="0"/>
              <a:t>.</a:t>
            </a:r>
          </a:p>
          <a:p>
            <a:pPr marL="514350" indent="-514350">
              <a:buAutoNum type="arabicPeriod"/>
            </a:pP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beautiful</a:t>
            </a:r>
            <a:r>
              <a:rPr lang="fi-FI" dirty="0" smtClean="0"/>
              <a:t> </a:t>
            </a:r>
            <a:r>
              <a:rPr lang="fi-FI" dirty="0" err="1" smtClean="0"/>
              <a:t>weather</a:t>
            </a:r>
            <a:r>
              <a:rPr lang="fi-FI" dirty="0" smtClean="0"/>
              <a:t>,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b="1" dirty="0" smtClean="0"/>
              <a:t>a </a:t>
            </a:r>
            <a:r>
              <a:rPr lang="fi-FI" dirty="0" err="1" smtClean="0"/>
              <a:t>beautiful</a:t>
            </a:r>
            <a:r>
              <a:rPr lang="fi-FI" dirty="0" smtClean="0"/>
              <a:t> </a:t>
            </a:r>
            <a:r>
              <a:rPr lang="fi-FI" dirty="0" err="1" smtClean="0"/>
              <a:t>day</a:t>
            </a:r>
            <a:r>
              <a:rPr lang="fi-FI" smtClean="0"/>
              <a:t>!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240070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1014</Words>
  <Application>Microsoft Office PowerPoint</Application>
  <PresentationFormat>Laajakuva</PresentationFormat>
  <Paragraphs>85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Artikkelit</vt:lpstr>
      <vt:lpstr>Perusjuttuja, älä never, ever unohda näitä</vt:lpstr>
      <vt:lpstr>A/AN</vt:lpstr>
      <vt:lpstr>THE</vt:lpstr>
      <vt:lpstr>Ei artikkelia </vt:lpstr>
      <vt:lpstr>Artikkeli + erisnimi</vt:lpstr>
      <vt:lpstr>Artikkelin järjestys</vt:lpstr>
      <vt:lpstr>Lisää lauseisiin oikea artikkeli oikeaan paikkaan</vt:lpstr>
      <vt:lpstr>Lisää lauseisiin oikea artikkeli oikeaan paikkaan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Artikkelit</dc:title>
  <dc:creator>Franzon Päivi</dc:creator>
  <cp:lastModifiedBy>Franzon Päivi</cp:lastModifiedBy>
  <cp:revision>10</cp:revision>
  <dcterms:created xsi:type="dcterms:W3CDTF">2019-04-07T17:39:55Z</dcterms:created>
  <dcterms:modified xsi:type="dcterms:W3CDTF">2021-11-15T10:01:49Z</dcterms:modified>
</cp:coreProperties>
</file>