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0" r:id="rId6"/>
    <p:sldId id="263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263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9"/>
    <p:restoredTop sz="94372"/>
  </p:normalViewPr>
  <p:slideViewPr>
    <p:cSldViewPr snapToGrid="0">
      <p:cViewPr varScale="1">
        <p:scale>
          <a:sx n="40" d="100"/>
          <a:sy n="40" d="100"/>
        </p:scale>
        <p:origin x="30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5.8.2021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2096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18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2942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20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99411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21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28074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22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912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636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9370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5094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38620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23152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9921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69051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17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689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</a:t>
            </a:r>
            <a:r>
              <a:rPr lang="en-GB" dirty="0" err="1"/>
              <a:t>Maailma</a:t>
            </a:r>
            <a:r>
              <a:rPr lang="en-GB" dirty="0"/>
              <a:t> </a:t>
            </a:r>
            <a:r>
              <a:rPr lang="en-GB" dirty="0" err="1"/>
              <a:t>liekeissa</a:t>
            </a:r>
            <a:r>
              <a:rPr lang="en-GB" dirty="0"/>
              <a:t>̈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0D1ADBB-C8B7-EF42-ADDC-75E7FB632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870" y="1095376"/>
            <a:ext cx="20338541" cy="1196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1940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/>
              <a:t>Mitä NL </a:t>
            </a:r>
            <a:r>
              <a:rPr lang="en-GB" dirty="0" err="1"/>
              <a:t>teki</a:t>
            </a:r>
            <a:r>
              <a:rPr lang="en-GB" dirty="0"/>
              <a:t> </a:t>
            </a:r>
            <a:r>
              <a:rPr lang="en-GB" dirty="0" err="1"/>
              <a:t>kesällä</a:t>
            </a:r>
            <a:r>
              <a:rPr lang="en-GB" dirty="0"/>
              <a:t> 1940?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8542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0D1ADBB-C8B7-EF42-ADDC-75E7FB63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70" y="1095376"/>
            <a:ext cx="20338541" cy="1196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1940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/>
              <a:t>NL </a:t>
            </a:r>
            <a:r>
              <a:rPr lang="en-GB" dirty="0" err="1"/>
              <a:t>miehitti</a:t>
            </a:r>
            <a:r>
              <a:rPr lang="en-GB" dirty="0"/>
              <a:t> </a:t>
            </a:r>
            <a:r>
              <a:rPr lang="en-GB" dirty="0" err="1"/>
              <a:t>Baltian</a:t>
            </a:r>
            <a:r>
              <a:rPr lang="en-GB" dirty="0"/>
              <a:t> </a:t>
            </a:r>
            <a:r>
              <a:rPr lang="en-GB" dirty="0" err="1"/>
              <a:t>maat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1369A9-3345-1E42-A39E-60A2EF81D8DF}"/>
              </a:ext>
            </a:extLst>
          </p:cNvPr>
          <p:cNvSpPr/>
          <p:nvPr/>
        </p:nvSpPr>
        <p:spPr>
          <a:xfrm>
            <a:off x="16188264" y="2825613"/>
            <a:ext cx="2398467" cy="2288256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36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0D1ADBB-C8B7-EF42-ADDC-75E7FB63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70" y="1095376"/>
            <a:ext cx="20338541" cy="1196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1940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 err="1"/>
              <a:t>Miksi</a:t>
            </a:r>
            <a:r>
              <a:rPr lang="en-GB" dirty="0"/>
              <a:t> </a:t>
            </a:r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tehnyt</a:t>
            </a:r>
            <a:r>
              <a:rPr lang="en-GB" dirty="0"/>
              <a:t> </a:t>
            </a:r>
            <a:r>
              <a:rPr lang="en-GB" dirty="0" err="1"/>
              <a:t>maihinnousua</a:t>
            </a:r>
            <a:r>
              <a:rPr lang="en-GB" dirty="0"/>
              <a:t> </a:t>
            </a:r>
            <a:r>
              <a:rPr lang="en-GB" dirty="0" err="1"/>
              <a:t>Brittein</a:t>
            </a:r>
            <a:r>
              <a:rPr lang="en-GB" dirty="0"/>
              <a:t> </a:t>
            </a:r>
            <a:r>
              <a:rPr lang="en-GB" dirty="0" err="1"/>
              <a:t>saarille</a:t>
            </a:r>
            <a:r>
              <a:rPr lang="en-GB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1369A9-3345-1E42-A39E-60A2EF81D8DF}"/>
              </a:ext>
            </a:extLst>
          </p:cNvPr>
          <p:cNvSpPr/>
          <p:nvPr/>
        </p:nvSpPr>
        <p:spPr>
          <a:xfrm>
            <a:off x="10106822" y="2848992"/>
            <a:ext cx="3236644" cy="3338120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86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0D1ADBB-C8B7-EF42-ADDC-75E7FB632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870" y="1095376"/>
            <a:ext cx="20338541" cy="1196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1940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/>
              <a:t>Se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saanut</a:t>
            </a:r>
            <a:r>
              <a:rPr lang="en-GB" dirty="0"/>
              <a:t> </a:t>
            </a:r>
            <a:r>
              <a:rPr lang="en-GB" dirty="0" err="1"/>
              <a:t>ilmaherruutta</a:t>
            </a:r>
            <a:r>
              <a:rPr lang="en-GB" dirty="0"/>
              <a:t>. </a:t>
            </a:r>
            <a:r>
              <a:rPr lang="en-GB" dirty="0" err="1"/>
              <a:t>Maihinnousu</a:t>
            </a:r>
            <a:r>
              <a:rPr lang="en-GB" dirty="0"/>
              <a:t> </a:t>
            </a:r>
            <a:r>
              <a:rPr lang="en-GB" dirty="0" err="1"/>
              <a:t>olisi</a:t>
            </a:r>
            <a:r>
              <a:rPr lang="en-GB" dirty="0"/>
              <a:t> </a:t>
            </a:r>
            <a:r>
              <a:rPr lang="en-GB" dirty="0" err="1"/>
              <a:t>ollut</a:t>
            </a:r>
            <a:r>
              <a:rPr lang="en-GB" dirty="0"/>
              <a:t> </a:t>
            </a:r>
            <a:r>
              <a:rPr lang="en-GB" dirty="0" err="1"/>
              <a:t>liian</a:t>
            </a:r>
            <a:r>
              <a:rPr lang="en-GB" dirty="0"/>
              <a:t> </a:t>
            </a:r>
            <a:r>
              <a:rPr lang="en-GB" dirty="0" err="1"/>
              <a:t>suuri</a:t>
            </a:r>
            <a:r>
              <a:rPr lang="en-GB" dirty="0"/>
              <a:t> </a:t>
            </a:r>
            <a:r>
              <a:rPr lang="en-GB" dirty="0" err="1"/>
              <a:t>riski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1369A9-3345-1E42-A39E-60A2EF81D8DF}"/>
              </a:ext>
            </a:extLst>
          </p:cNvPr>
          <p:cNvSpPr/>
          <p:nvPr/>
        </p:nvSpPr>
        <p:spPr>
          <a:xfrm>
            <a:off x="10106822" y="2848992"/>
            <a:ext cx="3236644" cy="3338120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71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0D1ADBB-C8B7-EF42-ADDC-75E7FB63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70" y="1095376"/>
            <a:ext cx="20338541" cy="1196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1941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7366000" cy="8524986"/>
          </a:xfrm>
        </p:spPr>
        <p:txBody>
          <a:bodyPr/>
          <a:lstStyle/>
          <a:p>
            <a:r>
              <a:rPr lang="en-GB" dirty="0" err="1"/>
              <a:t>Miksi</a:t>
            </a:r>
            <a:r>
              <a:rPr lang="en-GB" dirty="0"/>
              <a:t> </a:t>
            </a:r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hyökkäsi</a:t>
            </a:r>
            <a:r>
              <a:rPr lang="en-GB" dirty="0"/>
              <a:t> </a:t>
            </a:r>
            <a:r>
              <a:rPr lang="en-GB" dirty="0" err="1"/>
              <a:t>Neuvostoliittoon</a:t>
            </a:r>
            <a:r>
              <a:rPr lang="en-GB" dirty="0"/>
              <a:t> </a:t>
            </a:r>
            <a:r>
              <a:rPr lang="en-GB" dirty="0" err="1"/>
              <a:t>kesäkuussa</a:t>
            </a:r>
            <a:r>
              <a:rPr lang="en-GB" dirty="0"/>
              <a:t> 1941?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0A95309-E05D-9349-A170-B0FB69016B57}"/>
              </a:ext>
            </a:extLst>
          </p:cNvPr>
          <p:cNvSpPr/>
          <p:nvPr/>
        </p:nvSpPr>
        <p:spPr>
          <a:xfrm rot="21273069">
            <a:off x="15458431" y="1924959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857B53F-25AC-F047-AEE6-47989C0281F8}"/>
              </a:ext>
            </a:extLst>
          </p:cNvPr>
          <p:cNvSpPr/>
          <p:nvPr/>
        </p:nvSpPr>
        <p:spPr>
          <a:xfrm rot="19923082">
            <a:off x="14715847" y="6494702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B4BA055-064C-6842-91FF-0B2E3753C3D9}"/>
              </a:ext>
            </a:extLst>
          </p:cNvPr>
          <p:cNvSpPr/>
          <p:nvPr/>
        </p:nvSpPr>
        <p:spPr>
          <a:xfrm rot="21273069">
            <a:off x="14106241" y="4503648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948FA4E-D60B-9C45-A3CA-BF775F59677C}"/>
              </a:ext>
            </a:extLst>
          </p:cNvPr>
          <p:cNvSpPr/>
          <p:nvPr/>
        </p:nvSpPr>
        <p:spPr>
          <a:xfrm rot="21273069">
            <a:off x="16719228" y="7611696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493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0D1ADBB-C8B7-EF42-ADDC-75E7FB632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870" y="1095376"/>
            <a:ext cx="20338541" cy="1196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1941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7366000" cy="8524986"/>
          </a:xfrm>
        </p:spPr>
        <p:txBody>
          <a:bodyPr/>
          <a:lstStyle/>
          <a:p>
            <a:r>
              <a:rPr lang="en-GB" dirty="0" err="1"/>
              <a:t>Useita</a:t>
            </a:r>
            <a:r>
              <a:rPr lang="en-GB" dirty="0"/>
              <a:t> </a:t>
            </a:r>
            <a:r>
              <a:rPr lang="en-GB" dirty="0" err="1"/>
              <a:t>syitä</a:t>
            </a:r>
            <a:r>
              <a:rPr lang="en-GB" dirty="0"/>
              <a:t>: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raaka-aineita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energiaa</a:t>
            </a:r>
            <a:r>
              <a:rPr lang="en-GB" sz="5400" dirty="0"/>
              <a:t> </a:t>
            </a:r>
            <a:r>
              <a:rPr lang="en-GB" sz="5400" dirty="0" err="1"/>
              <a:t>sodankäyntiin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yritys</a:t>
            </a:r>
            <a:r>
              <a:rPr lang="en-GB" sz="5400" dirty="0"/>
              <a:t> </a:t>
            </a:r>
            <a:r>
              <a:rPr lang="en-GB" sz="5400" dirty="0" err="1"/>
              <a:t>ratkaista</a:t>
            </a:r>
            <a:r>
              <a:rPr lang="en-GB" sz="5400" dirty="0"/>
              <a:t> </a:t>
            </a:r>
            <a:r>
              <a:rPr lang="en-GB" sz="5400" dirty="0" err="1"/>
              <a:t>Saksan</a:t>
            </a:r>
            <a:r>
              <a:rPr lang="en-GB" sz="5400" dirty="0"/>
              <a:t> </a:t>
            </a:r>
            <a:r>
              <a:rPr lang="en-GB" sz="5400" dirty="0" err="1"/>
              <a:t>elintarvikepula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ideologinen</a:t>
            </a:r>
            <a:r>
              <a:rPr lang="en-GB" sz="5400" dirty="0"/>
              <a:t> </a:t>
            </a:r>
            <a:r>
              <a:rPr lang="en-GB" sz="5400" dirty="0" err="1"/>
              <a:t>ristiretki</a:t>
            </a:r>
            <a:r>
              <a:rPr lang="en-GB" sz="5400" dirty="0"/>
              <a:t> </a:t>
            </a:r>
            <a:r>
              <a:rPr lang="en-GB" sz="5400" dirty="0" err="1"/>
              <a:t>kommunismia</a:t>
            </a:r>
            <a:r>
              <a:rPr lang="en-GB" sz="5400" dirty="0"/>
              <a:t> </a:t>
            </a:r>
            <a:r>
              <a:rPr lang="en-GB" sz="5400" dirty="0" err="1"/>
              <a:t>vastaan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elintilaa</a:t>
            </a:r>
            <a:r>
              <a:rPr lang="en-GB" sz="5400" dirty="0"/>
              <a:t> </a:t>
            </a:r>
            <a:r>
              <a:rPr lang="en-GB" sz="5400" dirty="0" err="1"/>
              <a:t>saksalaisille</a:t>
            </a:r>
            <a:endParaRPr lang="en-GB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0A95309-E05D-9349-A170-B0FB69016B57}"/>
              </a:ext>
            </a:extLst>
          </p:cNvPr>
          <p:cNvSpPr/>
          <p:nvPr/>
        </p:nvSpPr>
        <p:spPr>
          <a:xfrm rot="21273069">
            <a:off x="15458431" y="1924959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857B53F-25AC-F047-AEE6-47989C0281F8}"/>
              </a:ext>
            </a:extLst>
          </p:cNvPr>
          <p:cNvSpPr/>
          <p:nvPr/>
        </p:nvSpPr>
        <p:spPr>
          <a:xfrm rot="19923082">
            <a:off x="14715847" y="6494702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B4BA055-064C-6842-91FF-0B2E3753C3D9}"/>
              </a:ext>
            </a:extLst>
          </p:cNvPr>
          <p:cNvSpPr/>
          <p:nvPr/>
        </p:nvSpPr>
        <p:spPr>
          <a:xfrm rot="21273069">
            <a:off x="14106241" y="4503648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948FA4E-D60B-9C45-A3CA-BF775F59677C}"/>
              </a:ext>
            </a:extLst>
          </p:cNvPr>
          <p:cNvSpPr/>
          <p:nvPr/>
        </p:nvSpPr>
        <p:spPr>
          <a:xfrm rot="21273069">
            <a:off x="16719228" y="7611696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8630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2B493807-F012-5541-A941-A9BE8EEE0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870" y="1095376"/>
            <a:ext cx="20338538" cy="11965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1942-43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7366000" cy="8524986"/>
          </a:xfrm>
        </p:spPr>
        <p:txBody>
          <a:bodyPr/>
          <a:lstStyle/>
          <a:p>
            <a:r>
              <a:rPr lang="en-GB" dirty="0" err="1"/>
              <a:t>Miksi</a:t>
            </a:r>
            <a:r>
              <a:rPr lang="en-GB" dirty="0"/>
              <a:t> </a:t>
            </a:r>
            <a:r>
              <a:rPr lang="en-GB" dirty="0" err="1"/>
              <a:t>vuodet</a:t>
            </a:r>
            <a:r>
              <a:rPr lang="en-GB" dirty="0"/>
              <a:t> 1942-43 </a:t>
            </a:r>
            <a:r>
              <a:rPr lang="en-GB" dirty="0" err="1"/>
              <a:t>olivat</a:t>
            </a:r>
            <a:r>
              <a:rPr lang="en-GB" dirty="0"/>
              <a:t> </a:t>
            </a: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käännekohta</a:t>
            </a:r>
            <a:r>
              <a:rPr lang="en-GB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27385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2B493807-F012-5541-A941-A9BE8EEE0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70" y="1095376"/>
            <a:ext cx="20338538" cy="11965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1942-43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7366000" cy="8524986"/>
          </a:xfrm>
        </p:spPr>
        <p:txBody>
          <a:bodyPr/>
          <a:lstStyle/>
          <a:p>
            <a:r>
              <a:rPr lang="en-GB" dirty="0" err="1"/>
              <a:t>Sota</a:t>
            </a:r>
            <a:r>
              <a:rPr lang="en-GB" dirty="0"/>
              <a:t> </a:t>
            </a:r>
            <a:r>
              <a:rPr lang="en-GB" dirty="0" err="1"/>
              <a:t>Pohjois-Afrikassa</a:t>
            </a:r>
            <a:r>
              <a:rPr lang="en-GB" dirty="0"/>
              <a:t> </a:t>
            </a:r>
            <a:r>
              <a:rPr lang="en-GB" dirty="0" err="1"/>
              <a:t>päättyi</a:t>
            </a:r>
            <a:r>
              <a:rPr lang="en-GB" dirty="0"/>
              <a:t> </a:t>
            </a: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tappioon</a:t>
            </a:r>
            <a:r>
              <a:rPr lang="en-GB" dirty="0"/>
              <a:t>. </a:t>
            </a:r>
            <a:r>
              <a:rPr lang="en-GB" dirty="0" err="1"/>
              <a:t>Liittoutuneet</a:t>
            </a:r>
            <a:r>
              <a:rPr lang="en-GB" dirty="0"/>
              <a:t> </a:t>
            </a:r>
            <a:r>
              <a:rPr lang="en-GB" dirty="0" err="1"/>
              <a:t>nousivat</a:t>
            </a:r>
            <a:r>
              <a:rPr lang="en-GB" dirty="0"/>
              <a:t> </a:t>
            </a:r>
            <a:r>
              <a:rPr lang="en-GB" dirty="0" err="1"/>
              <a:t>maihin</a:t>
            </a:r>
            <a:r>
              <a:rPr lang="en-GB" dirty="0"/>
              <a:t> </a:t>
            </a:r>
            <a:r>
              <a:rPr lang="en-GB" dirty="0" err="1"/>
              <a:t>Italiassa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857B53F-25AC-F047-AEE6-47989C0281F8}"/>
              </a:ext>
            </a:extLst>
          </p:cNvPr>
          <p:cNvSpPr/>
          <p:nvPr/>
        </p:nvSpPr>
        <p:spPr>
          <a:xfrm rot="19923082">
            <a:off x="13303647" y="10881145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B6282A-7106-4E46-A369-4D26E843CFC6}"/>
              </a:ext>
            </a:extLst>
          </p:cNvPr>
          <p:cNvSpPr/>
          <p:nvPr/>
        </p:nvSpPr>
        <p:spPr>
          <a:xfrm rot="721617">
            <a:off x="17131759" y="11713671"/>
            <a:ext cx="3225254" cy="1711557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17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2B493807-F012-5541-A941-A9BE8EEE0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70" y="1095376"/>
            <a:ext cx="20338538" cy="11965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1942-43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7366000" cy="8524986"/>
          </a:xfrm>
        </p:spPr>
        <p:txBody>
          <a:bodyPr/>
          <a:lstStyle/>
          <a:p>
            <a:r>
              <a:rPr lang="en-GB" dirty="0" err="1"/>
              <a:t>Sota</a:t>
            </a:r>
            <a:r>
              <a:rPr lang="en-GB" dirty="0"/>
              <a:t> </a:t>
            </a:r>
            <a:r>
              <a:rPr lang="en-GB" dirty="0" err="1"/>
              <a:t>Neuvostoliittoa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 </a:t>
            </a:r>
            <a:r>
              <a:rPr lang="en-GB" dirty="0" err="1"/>
              <a:t>kääntyi</a:t>
            </a:r>
            <a:r>
              <a:rPr lang="en-GB" dirty="0"/>
              <a:t> </a:t>
            </a:r>
            <a:r>
              <a:rPr lang="en-GB" dirty="0" err="1"/>
              <a:t>tappiolliseksi</a:t>
            </a:r>
            <a:r>
              <a:rPr lang="en-GB" dirty="0"/>
              <a:t>. </a:t>
            </a:r>
            <a:r>
              <a:rPr lang="en-GB" dirty="0" err="1"/>
              <a:t>Stalingradin</a:t>
            </a:r>
            <a:r>
              <a:rPr lang="en-GB" dirty="0"/>
              <a:t> </a:t>
            </a:r>
            <a:r>
              <a:rPr lang="en-GB" dirty="0" err="1"/>
              <a:t>taistelun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alkoi</a:t>
            </a:r>
            <a:r>
              <a:rPr lang="en-GB" dirty="0"/>
              <a:t> </a:t>
            </a: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hidas</a:t>
            </a:r>
            <a:r>
              <a:rPr lang="en-GB" dirty="0"/>
              <a:t> </a:t>
            </a:r>
            <a:r>
              <a:rPr lang="en-GB" dirty="0" err="1"/>
              <a:t>perääntyminen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857B53F-25AC-F047-AEE6-47989C0281F8}"/>
              </a:ext>
            </a:extLst>
          </p:cNvPr>
          <p:cNvSpPr/>
          <p:nvPr/>
        </p:nvSpPr>
        <p:spPr>
          <a:xfrm rot="9093791">
            <a:off x="18864941" y="4914052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B6282A-7106-4E46-A369-4D26E843CFC6}"/>
              </a:ext>
            </a:extLst>
          </p:cNvPr>
          <p:cNvSpPr/>
          <p:nvPr/>
        </p:nvSpPr>
        <p:spPr>
          <a:xfrm rot="5400000">
            <a:off x="20942716" y="4517383"/>
            <a:ext cx="1496478" cy="1389824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749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2B493807-F012-5541-A941-A9BE8EEE0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870" y="1095376"/>
            <a:ext cx="20338538" cy="11965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1944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7366000" cy="8524986"/>
          </a:xfrm>
        </p:spPr>
        <p:txBody>
          <a:bodyPr/>
          <a:lstStyle/>
          <a:p>
            <a:r>
              <a:rPr lang="en-GB" dirty="0"/>
              <a:t>Mitä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kannalta</a:t>
            </a:r>
            <a:r>
              <a:rPr lang="en-GB" dirty="0"/>
              <a:t> </a:t>
            </a:r>
            <a:r>
              <a:rPr lang="en-GB" dirty="0" err="1"/>
              <a:t>ratkaisevaa</a:t>
            </a:r>
            <a:r>
              <a:rPr lang="en-GB" dirty="0"/>
              <a:t> </a:t>
            </a:r>
            <a:r>
              <a:rPr lang="en-GB" dirty="0" err="1"/>
              <a:t>tapahtui</a:t>
            </a:r>
            <a:r>
              <a:rPr lang="en-GB" dirty="0"/>
              <a:t> </a:t>
            </a:r>
            <a:r>
              <a:rPr lang="en-GB" dirty="0" err="1"/>
              <a:t>kesäkuussa</a:t>
            </a:r>
            <a:r>
              <a:rPr lang="en-GB" dirty="0"/>
              <a:t> 1944?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3210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II </a:t>
            </a:r>
            <a:r>
              <a:rPr lang="en-GB" dirty="0" err="1">
                <a:solidFill>
                  <a:schemeClr val="tx1"/>
                </a:solidFill>
              </a:rPr>
              <a:t>maailmansodan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vaiheita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kartalla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2B493807-F012-5541-A941-A9BE8EEE0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70" y="1095376"/>
            <a:ext cx="20338538" cy="11965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1944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7366000" cy="8524986"/>
          </a:xfrm>
        </p:spPr>
        <p:txBody>
          <a:bodyPr/>
          <a:lstStyle/>
          <a:p>
            <a:r>
              <a:rPr lang="en-GB" dirty="0" err="1"/>
              <a:t>Liittoutuneet</a:t>
            </a:r>
            <a:r>
              <a:rPr lang="en-GB" dirty="0"/>
              <a:t> </a:t>
            </a:r>
            <a:r>
              <a:rPr lang="en-GB" dirty="0" err="1"/>
              <a:t>nousivat</a:t>
            </a:r>
            <a:r>
              <a:rPr lang="en-GB" dirty="0"/>
              <a:t> </a:t>
            </a:r>
            <a:r>
              <a:rPr lang="en-GB" dirty="0" err="1"/>
              <a:t>maihin</a:t>
            </a:r>
            <a:r>
              <a:rPr lang="en-GB" dirty="0"/>
              <a:t> </a:t>
            </a:r>
            <a:r>
              <a:rPr lang="en-GB" dirty="0" err="1"/>
              <a:t>Ranskan</a:t>
            </a:r>
            <a:r>
              <a:rPr lang="en-GB" dirty="0"/>
              <a:t> </a:t>
            </a:r>
            <a:r>
              <a:rPr lang="en-GB" dirty="0" err="1"/>
              <a:t>rannikolla</a:t>
            </a:r>
            <a:r>
              <a:rPr lang="en-GB" dirty="0"/>
              <a:t>, </a:t>
            </a:r>
            <a:r>
              <a:rPr lang="en-GB" dirty="0" err="1"/>
              <a:t>Normandiassa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CD7C048-E4DF-BC48-BCF8-B61B2BA123C2}"/>
              </a:ext>
            </a:extLst>
          </p:cNvPr>
          <p:cNvSpPr/>
          <p:nvPr/>
        </p:nvSpPr>
        <p:spPr>
          <a:xfrm rot="1900753">
            <a:off x="10141565" y="5151974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8053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2B493807-F012-5541-A941-A9BE8EEE0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70" y="1095376"/>
            <a:ext cx="20338538" cy="11965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1944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7366000" cy="8524986"/>
          </a:xfrm>
        </p:spPr>
        <p:txBody>
          <a:bodyPr/>
          <a:lstStyle/>
          <a:p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usean</a:t>
            </a:r>
            <a:r>
              <a:rPr lang="en-GB" dirty="0"/>
              <a:t> </a:t>
            </a:r>
            <a:r>
              <a:rPr lang="en-GB" dirty="0" err="1"/>
              <a:t>rintaman</a:t>
            </a:r>
            <a:r>
              <a:rPr lang="en-GB" dirty="0"/>
              <a:t> </a:t>
            </a:r>
            <a:r>
              <a:rPr lang="en-GB" dirty="0" err="1"/>
              <a:t>puristuksessa</a:t>
            </a:r>
            <a:r>
              <a:rPr lang="en-GB" dirty="0"/>
              <a:t>. Sen </a:t>
            </a:r>
            <a:r>
              <a:rPr lang="en-GB" dirty="0" err="1"/>
              <a:t>piti</a:t>
            </a:r>
            <a:r>
              <a:rPr lang="en-GB" dirty="0"/>
              <a:t> </a:t>
            </a:r>
            <a:r>
              <a:rPr lang="en-GB" dirty="0" err="1"/>
              <a:t>jakaa</a:t>
            </a:r>
            <a:r>
              <a:rPr lang="en-GB" dirty="0"/>
              <a:t> </a:t>
            </a:r>
            <a:r>
              <a:rPr lang="en-GB" dirty="0" err="1"/>
              <a:t>riittämättömiä</a:t>
            </a:r>
            <a:r>
              <a:rPr lang="en-GB" dirty="0"/>
              <a:t> </a:t>
            </a:r>
            <a:r>
              <a:rPr lang="en-GB" dirty="0" err="1"/>
              <a:t>resurssejaan</a:t>
            </a:r>
            <a:r>
              <a:rPr lang="en-GB" dirty="0"/>
              <a:t> </a:t>
            </a:r>
            <a:r>
              <a:rPr lang="en-GB" dirty="0" err="1"/>
              <a:t>eri</a:t>
            </a:r>
            <a:r>
              <a:rPr lang="en-GB" dirty="0"/>
              <a:t> </a:t>
            </a:r>
            <a:r>
              <a:rPr lang="en-GB" dirty="0" err="1"/>
              <a:t>paikkoihin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CD7C048-E4DF-BC48-BCF8-B61B2BA123C2}"/>
              </a:ext>
            </a:extLst>
          </p:cNvPr>
          <p:cNvSpPr/>
          <p:nvPr/>
        </p:nvSpPr>
        <p:spPr>
          <a:xfrm rot="1900753">
            <a:off x="10344767" y="5253575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3BB71C5-3072-7E42-A1ED-F68CBED240A4}"/>
              </a:ext>
            </a:extLst>
          </p:cNvPr>
          <p:cNvSpPr/>
          <p:nvPr/>
        </p:nvSpPr>
        <p:spPr>
          <a:xfrm rot="8315800">
            <a:off x="17349578" y="4321278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6BFC97B-53A7-A64E-A2B8-7E5AE171DA8A}"/>
              </a:ext>
            </a:extLst>
          </p:cNvPr>
          <p:cNvSpPr/>
          <p:nvPr/>
        </p:nvSpPr>
        <p:spPr>
          <a:xfrm rot="16200000">
            <a:off x="13816097" y="9063573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503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2B493807-F012-5541-A941-A9BE8EEE0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70" y="1095376"/>
            <a:ext cx="20338538" cy="11965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1945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7366000" cy="8524986"/>
          </a:xfrm>
        </p:spPr>
        <p:txBody>
          <a:bodyPr/>
          <a:lstStyle/>
          <a:p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epätoivoinen</a:t>
            </a:r>
            <a:r>
              <a:rPr lang="en-GB" dirty="0"/>
              <a:t> </a:t>
            </a:r>
            <a:r>
              <a:rPr lang="en-GB" dirty="0" err="1"/>
              <a:t>taistelu</a:t>
            </a:r>
            <a:r>
              <a:rPr lang="en-GB" dirty="0"/>
              <a:t> </a:t>
            </a:r>
            <a:r>
              <a:rPr lang="en-GB" dirty="0" err="1"/>
              <a:t>päättyi</a:t>
            </a:r>
            <a:r>
              <a:rPr lang="en-GB" dirty="0"/>
              <a:t>, </a:t>
            </a:r>
            <a:r>
              <a:rPr lang="en-GB" dirty="0" err="1"/>
              <a:t>kun</a:t>
            </a:r>
            <a:r>
              <a:rPr lang="en-GB" dirty="0"/>
              <a:t> Hitler </a:t>
            </a:r>
            <a:r>
              <a:rPr lang="en-GB" dirty="0" err="1"/>
              <a:t>teki</a:t>
            </a:r>
            <a:r>
              <a:rPr lang="en-GB" dirty="0"/>
              <a:t> </a:t>
            </a:r>
            <a:r>
              <a:rPr lang="en-GB" dirty="0" err="1"/>
              <a:t>itsemurhan</a:t>
            </a:r>
            <a:r>
              <a:rPr lang="en-GB" dirty="0"/>
              <a:t>. </a:t>
            </a:r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antautui</a:t>
            </a:r>
            <a:r>
              <a:rPr lang="en-GB" dirty="0"/>
              <a:t> 9.5.1945.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CD7C048-E4DF-BC48-BCF8-B61B2BA123C2}"/>
              </a:ext>
            </a:extLst>
          </p:cNvPr>
          <p:cNvSpPr/>
          <p:nvPr/>
        </p:nvSpPr>
        <p:spPr>
          <a:xfrm rot="1900753">
            <a:off x="12241302" y="4881038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3BB71C5-3072-7E42-A1ED-F68CBED240A4}"/>
              </a:ext>
            </a:extLst>
          </p:cNvPr>
          <p:cNvSpPr/>
          <p:nvPr/>
        </p:nvSpPr>
        <p:spPr>
          <a:xfrm rot="8315800">
            <a:off x="15182111" y="4321278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6BFC97B-53A7-A64E-A2B8-7E5AE171DA8A}"/>
              </a:ext>
            </a:extLst>
          </p:cNvPr>
          <p:cNvSpPr/>
          <p:nvPr/>
        </p:nvSpPr>
        <p:spPr>
          <a:xfrm rot="16200000">
            <a:off x="13917698" y="7302500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131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0D1ADBB-C8B7-EF42-ADDC-75E7FB63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70" y="1095376"/>
            <a:ext cx="20338541" cy="1196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1939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/>
              <a:t>Mitä </a:t>
            </a:r>
            <a:r>
              <a:rPr lang="en-GB" dirty="0" err="1"/>
              <a:t>tapahtui</a:t>
            </a:r>
            <a:r>
              <a:rPr lang="en-GB" dirty="0"/>
              <a:t> </a:t>
            </a:r>
            <a:r>
              <a:rPr lang="en-GB" dirty="0" err="1"/>
              <a:t>Puolassa</a:t>
            </a:r>
            <a:r>
              <a:rPr lang="en-GB" dirty="0"/>
              <a:t> </a:t>
            </a:r>
            <a:r>
              <a:rPr lang="en-GB" dirty="0" err="1"/>
              <a:t>syyskuussa</a:t>
            </a:r>
            <a:r>
              <a:rPr lang="en-GB" dirty="0"/>
              <a:t> 1939?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1369A9-3345-1E42-A39E-60A2EF81D8DF}"/>
              </a:ext>
            </a:extLst>
          </p:cNvPr>
          <p:cNvSpPr/>
          <p:nvPr/>
        </p:nvSpPr>
        <p:spPr>
          <a:xfrm>
            <a:off x="15426477" y="4248009"/>
            <a:ext cx="3480088" cy="3336131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089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0D1ADBB-C8B7-EF42-ADDC-75E7FB63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70" y="1095376"/>
            <a:ext cx="20338541" cy="1196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1939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salamahyökkäys</a:t>
            </a:r>
            <a:r>
              <a:rPr lang="en-GB" dirty="0"/>
              <a:t> </a:t>
            </a:r>
            <a:r>
              <a:rPr lang="en-GB" dirty="0" err="1"/>
              <a:t>Puolaan</a:t>
            </a:r>
            <a:r>
              <a:rPr lang="en-GB" dirty="0"/>
              <a:t> 1.9.1939: </a:t>
            </a:r>
            <a:r>
              <a:rPr lang="en-GB" dirty="0" err="1"/>
              <a:t>sota</a:t>
            </a:r>
            <a:r>
              <a:rPr lang="en-GB" dirty="0"/>
              <a:t> </a:t>
            </a:r>
            <a:r>
              <a:rPr lang="en-GB" dirty="0" err="1"/>
              <a:t>alkoi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0A95309-E05D-9349-A170-B0FB69016B57}"/>
              </a:ext>
            </a:extLst>
          </p:cNvPr>
          <p:cNvSpPr/>
          <p:nvPr/>
        </p:nvSpPr>
        <p:spPr>
          <a:xfrm rot="21105198">
            <a:off x="13750638" y="5597236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39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0D1ADBB-C8B7-EF42-ADDC-75E7FB63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70" y="1095376"/>
            <a:ext cx="20338541" cy="1196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1939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/>
              <a:t>NL </a:t>
            </a:r>
            <a:r>
              <a:rPr lang="en-GB" dirty="0" err="1"/>
              <a:t>miehitti</a:t>
            </a:r>
            <a:r>
              <a:rPr lang="en-GB" dirty="0"/>
              <a:t> </a:t>
            </a:r>
            <a:r>
              <a:rPr lang="en-GB" dirty="0" err="1"/>
              <a:t>Itä-Puolan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0A95309-E05D-9349-A170-B0FB69016B57}"/>
              </a:ext>
            </a:extLst>
          </p:cNvPr>
          <p:cNvSpPr/>
          <p:nvPr/>
        </p:nvSpPr>
        <p:spPr>
          <a:xfrm rot="21105198">
            <a:off x="13750638" y="5597236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857B53F-25AC-F047-AEE6-47989C0281F8}"/>
              </a:ext>
            </a:extLst>
          </p:cNvPr>
          <p:cNvSpPr/>
          <p:nvPr/>
        </p:nvSpPr>
        <p:spPr>
          <a:xfrm rot="10129558">
            <a:off x="18237972" y="4835232"/>
            <a:ext cx="2198916" cy="1219200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290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0D1ADBB-C8B7-EF42-ADDC-75E7FB63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70" y="1095376"/>
            <a:ext cx="20338541" cy="1196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1939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/>
              <a:t>NL </a:t>
            </a:r>
            <a:r>
              <a:rPr lang="en-GB" dirty="0" err="1"/>
              <a:t>hyökkäsi</a:t>
            </a:r>
            <a:r>
              <a:rPr lang="en-GB" dirty="0"/>
              <a:t> </a:t>
            </a:r>
            <a:r>
              <a:rPr lang="en-GB" dirty="0" err="1"/>
              <a:t>Suomeen</a:t>
            </a:r>
            <a:r>
              <a:rPr lang="en-GB" dirty="0"/>
              <a:t> - </a:t>
            </a:r>
            <a:r>
              <a:rPr lang="en-GB" dirty="0" err="1"/>
              <a:t>talvisota</a:t>
            </a:r>
            <a:r>
              <a:rPr lang="en-GB" dirty="0"/>
              <a:t> 1939-1940.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857B53F-25AC-F047-AEE6-47989C0281F8}"/>
              </a:ext>
            </a:extLst>
          </p:cNvPr>
          <p:cNvSpPr/>
          <p:nvPr/>
        </p:nvSpPr>
        <p:spPr>
          <a:xfrm rot="12191483">
            <a:off x="18271839" y="2667761"/>
            <a:ext cx="2198916" cy="1219200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703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0D1ADBB-C8B7-EF42-ADDC-75E7FB63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70" y="1095376"/>
            <a:ext cx="20338541" cy="1196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1939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salamahyökkäys</a:t>
            </a:r>
            <a:r>
              <a:rPr lang="en-GB" dirty="0"/>
              <a:t> </a:t>
            </a:r>
            <a:r>
              <a:rPr lang="en-GB" dirty="0" err="1"/>
              <a:t>länteen</a:t>
            </a:r>
            <a:r>
              <a:rPr lang="en-GB" dirty="0"/>
              <a:t> </a:t>
            </a:r>
            <a:r>
              <a:rPr lang="en-GB" dirty="0" err="1"/>
              <a:t>keväällä</a:t>
            </a:r>
            <a:r>
              <a:rPr lang="en-GB" dirty="0"/>
              <a:t> 1940. </a:t>
            </a:r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miehitti</a:t>
            </a:r>
            <a:r>
              <a:rPr lang="en-GB" dirty="0"/>
              <a:t> </a:t>
            </a:r>
            <a:r>
              <a:rPr lang="en-GB" dirty="0" err="1"/>
              <a:t>Tanskan</a:t>
            </a:r>
            <a:r>
              <a:rPr lang="en-GB" dirty="0"/>
              <a:t>, </a:t>
            </a:r>
            <a:r>
              <a:rPr lang="en-GB" dirty="0" err="1"/>
              <a:t>Norjan</a:t>
            </a:r>
            <a:r>
              <a:rPr lang="en-GB" dirty="0"/>
              <a:t>, Belgian, </a:t>
            </a:r>
            <a:r>
              <a:rPr lang="en-GB" dirty="0" err="1"/>
              <a:t>Hollannin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Ranskan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0A95309-E05D-9349-A170-B0FB69016B57}"/>
              </a:ext>
            </a:extLst>
          </p:cNvPr>
          <p:cNvSpPr/>
          <p:nvPr/>
        </p:nvSpPr>
        <p:spPr>
          <a:xfrm rot="12871428">
            <a:off x="14529574" y="5021501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857B53F-25AC-F047-AEE6-47989C0281F8}"/>
              </a:ext>
            </a:extLst>
          </p:cNvPr>
          <p:cNvSpPr/>
          <p:nvPr/>
        </p:nvSpPr>
        <p:spPr>
          <a:xfrm rot="11429237">
            <a:off x="14106241" y="6494702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3984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0D1ADBB-C8B7-EF42-ADDC-75E7FB632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870" y="1095376"/>
            <a:ext cx="20338541" cy="1196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1940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 err="1"/>
              <a:t>Miksi</a:t>
            </a:r>
            <a:r>
              <a:rPr lang="en-GB" dirty="0"/>
              <a:t> </a:t>
            </a:r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käytti</a:t>
            </a:r>
            <a:r>
              <a:rPr lang="en-GB" dirty="0"/>
              <a:t> </a:t>
            </a:r>
            <a:r>
              <a:rPr lang="en-GB" dirty="0" err="1"/>
              <a:t>salamasotaa</a:t>
            </a:r>
            <a:r>
              <a:rPr lang="en-GB" dirty="0"/>
              <a:t> (</a:t>
            </a:r>
            <a:r>
              <a:rPr lang="en-GB" dirty="0" err="1"/>
              <a:t>useiden</a:t>
            </a:r>
            <a:r>
              <a:rPr lang="en-GB" dirty="0"/>
              <a:t> </a:t>
            </a:r>
            <a:r>
              <a:rPr lang="en-GB" dirty="0" err="1"/>
              <a:t>aselajien</a:t>
            </a:r>
            <a:r>
              <a:rPr lang="en-GB" dirty="0"/>
              <a:t> </a:t>
            </a:r>
            <a:r>
              <a:rPr lang="en-GB" dirty="0" err="1"/>
              <a:t>yhteistyö</a:t>
            </a:r>
            <a:r>
              <a:rPr lang="en-GB" dirty="0"/>
              <a:t>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0A95309-E05D-9349-A170-B0FB69016B57}"/>
              </a:ext>
            </a:extLst>
          </p:cNvPr>
          <p:cNvSpPr/>
          <p:nvPr/>
        </p:nvSpPr>
        <p:spPr>
          <a:xfrm rot="12871428">
            <a:off x="14529574" y="5021501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857B53F-25AC-F047-AEE6-47989C0281F8}"/>
              </a:ext>
            </a:extLst>
          </p:cNvPr>
          <p:cNvSpPr/>
          <p:nvPr/>
        </p:nvSpPr>
        <p:spPr>
          <a:xfrm rot="11429237">
            <a:off x="14106241" y="6494702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8944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0D1ADBB-C8B7-EF42-ADDC-75E7FB632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870" y="1095376"/>
            <a:ext cx="20338541" cy="1196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II MS: </a:t>
            </a:r>
            <a:r>
              <a:rPr lang="en-GB" dirty="0" err="1">
                <a:solidFill>
                  <a:schemeClr val="tx1"/>
                </a:solidFill>
              </a:rPr>
              <a:t>vuosi</a:t>
            </a:r>
            <a:r>
              <a:rPr lang="en-GB" dirty="0">
                <a:solidFill>
                  <a:schemeClr val="tx1"/>
                </a:solidFill>
              </a:rPr>
              <a:t> 1940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7366000" cy="8524986"/>
          </a:xfrm>
        </p:spPr>
        <p:txBody>
          <a:bodyPr/>
          <a:lstStyle/>
          <a:p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sai</a:t>
            </a:r>
            <a:r>
              <a:rPr lang="en-GB" dirty="0"/>
              <a:t> </a:t>
            </a:r>
            <a:r>
              <a:rPr lang="en-GB" dirty="0" err="1"/>
              <a:t>salamasodalla</a:t>
            </a:r>
            <a:r>
              <a:rPr lang="en-GB" dirty="0"/>
              <a:t> </a:t>
            </a:r>
            <a:r>
              <a:rPr lang="en-GB" dirty="0" err="1"/>
              <a:t>hyödynnettyä</a:t>
            </a:r>
            <a:r>
              <a:rPr lang="en-GB" dirty="0"/>
              <a:t> </a:t>
            </a:r>
            <a:r>
              <a:rPr lang="en-GB" dirty="0" err="1"/>
              <a:t>oman</a:t>
            </a:r>
            <a:r>
              <a:rPr lang="en-GB" dirty="0"/>
              <a:t> </a:t>
            </a:r>
            <a:r>
              <a:rPr lang="en-GB" dirty="0" err="1"/>
              <a:t>armeijan</a:t>
            </a:r>
            <a:r>
              <a:rPr lang="en-GB" dirty="0"/>
              <a:t> </a:t>
            </a:r>
            <a:r>
              <a:rPr lang="en-GB" dirty="0" err="1"/>
              <a:t>liikkuvuuden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tehokkuuden</a:t>
            </a:r>
            <a:r>
              <a:rPr lang="en-GB" dirty="0"/>
              <a:t>. </a:t>
            </a:r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halusi</a:t>
            </a:r>
            <a:r>
              <a:rPr lang="en-GB" dirty="0"/>
              <a:t> </a:t>
            </a:r>
            <a:r>
              <a:rPr lang="en-GB" dirty="0" err="1"/>
              <a:t>saada</a:t>
            </a:r>
            <a:r>
              <a:rPr lang="en-GB" dirty="0"/>
              <a:t> </a:t>
            </a:r>
            <a:r>
              <a:rPr lang="en-GB" dirty="0" err="1"/>
              <a:t>sotatoimet</a:t>
            </a:r>
            <a:r>
              <a:rPr lang="en-GB" dirty="0"/>
              <a:t> </a:t>
            </a:r>
            <a:r>
              <a:rPr lang="en-GB" dirty="0" err="1"/>
              <a:t>päättymään</a:t>
            </a:r>
            <a:r>
              <a:rPr lang="en-GB" dirty="0"/>
              <a:t> </a:t>
            </a:r>
            <a:r>
              <a:rPr lang="en-GB" dirty="0" err="1"/>
              <a:t>nopeasti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0A95309-E05D-9349-A170-B0FB69016B57}"/>
              </a:ext>
            </a:extLst>
          </p:cNvPr>
          <p:cNvSpPr/>
          <p:nvPr/>
        </p:nvSpPr>
        <p:spPr>
          <a:xfrm rot="12871428">
            <a:off x="14529574" y="5021501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857B53F-25AC-F047-AEE6-47989C0281F8}"/>
              </a:ext>
            </a:extLst>
          </p:cNvPr>
          <p:cNvSpPr/>
          <p:nvPr/>
        </p:nvSpPr>
        <p:spPr>
          <a:xfrm rot="11429237">
            <a:off x="14106241" y="6494702"/>
            <a:ext cx="2198916" cy="1219200"/>
          </a:xfrm>
          <a:prstGeom prst="rightArrow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31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452</Words>
  <Application>Microsoft Macintosh PowerPoint</Application>
  <PresentationFormat>Custom</PresentationFormat>
  <Paragraphs>116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Office-teema</vt:lpstr>
      <vt:lpstr>8. Maailma liekeissä</vt:lpstr>
      <vt:lpstr>Tietoisku: II maailmansodan vaiheita kartalla</vt:lpstr>
      <vt:lpstr>II MS: vuosi 1939</vt:lpstr>
      <vt:lpstr>II MS: vuosi 1939</vt:lpstr>
      <vt:lpstr>II MS: vuosi 1939</vt:lpstr>
      <vt:lpstr>II MS: vuosi 1939</vt:lpstr>
      <vt:lpstr>II MS: vuosi 1939</vt:lpstr>
      <vt:lpstr>II MS: vuosi 1940</vt:lpstr>
      <vt:lpstr>II MS: vuosi 1940</vt:lpstr>
      <vt:lpstr>II MS: vuosi 1940</vt:lpstr>
      <vt:lpstr>II MS: vuosi 1940</vt:lpstr>
      <vt:lpstr>II MS: vuosi 1940</vt:lpstr>
      <vt:lpstr>II MS: vuosi 1940</vt:lpstr>
      <vt:lpstr>II MS: vuosi 1941</vt:lpstr>
      <vt:lpstr>II MS: vuosi 1941</vt:lpstr>
      <vt:lpstr>II MS: vuosi 1942-43</vt:lpstr>
      <vt:lpstr>II MS: vuosi 1942-43</vt:lpstr>
      <vt:lpstr>II MS: vuosi 1942-43</vt:lpstr>
      <vt:lpstr>II MS: vuosi 1944</vt:lpstr>
      <vt:lpstr>II MS: vuosi 1944</vt:lpstr>
      <vt:lpstr>II MS: vuosi 1944</vt:lpstr>
      <vt:lpstr>II MS: vuosi 1945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50</cp:revision>
  <cp:lastPrinted>2017-11-30T08:45:33Z</cp:lastPrinted>
  <dcterms:created xsi:type="dcterms:W3CDTF">2020-05-05T09:10:38Z</dcterms:created>
  <dcterms:modified xsi:type="dcterms:W3CDTF">2021-08-05T05:52:04Z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