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>
      <p:cViewPr varScale="1">
        <p:scale>
          <a:sx n="68" d="100"/>
          <a:sy n="68" d="100"/>
        </p:scale>
        <p:origin x="122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AA9F21-7230-43B8-A0F7-4BDCBB88F4E0}" type="datetimeFigureOut">
              <a:rPr lang="fi-FI" smtClean="0"/>
              <a:t>29.8.2017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BF6F8-B28F-48B8-A872-01D0DE0C05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482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8981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5300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5332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4767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08432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21834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3235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46215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966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29.8.2017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249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29.8.2017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977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29.8.2017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9354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7480760" y="3429000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6" name="Rectangle 15"/>
          <p:cNvSpPr/>
          <p:nvPr userDrawn="1"/>
        </p:nvSpPr>
        <p:spPr>
          <a:xfrm>
            <a:off x="4154282" y="1713712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7" name="Rectangle 16"/>
          <p:cNvSpPr/>
          <p:nvPr userDrawn="1"/>
        </p:nvSpPr>
        <p:spPr>
          <a:xfrm>
            <a:off x="5803495" y="5142712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8" name="Rectangle 17"/>
          <p:cNvSpPr/>
          <p:nvPr userDrawn="1"/>
        </p:nvSpPr>
        <p:spPr>
          <a:xfrm>
            <a:off x="2491041" y="0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0" name="Rectangle 19"/>
          <p:cNvSpPr/>
          <p:nvPr userDrawn="1"/>
        </p:nvSpPr>
        <p:spPr>
          <a:xfrm>
            <a:off x="829328" y="1713712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1" name="Rectangle 20"/>
          <p:cNvSpPr/>
          <p:nvPr userDrawn="1"/>
        </p:nvSpPr>
        <p:spPr>
          <a:xfrm>
            <a:off x="0" y="1713712"/>
            <a:ext cx="829329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413901" y="3571892"/>
            <a:ext cx="4988192" cy="2143370"/>
          </a:xfrm>
        </p:spPr>
        <p:txBody>
          <a:bodyPr anchor="b" anchorCtr="0"/>
          <a:lstStyle>
            <a:lvl1pPr algn="l">
              <a:lnSpc>
                <a:spcPct val="90000"/>
              </a:lnSpc>
              <a:defRPr sz="35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22" name="Freeform 7"/>
          <p:cNvSpPr>
            <a:spLocks noEditPoints="1"/>
          </p:cNvSpPr>
          <p:nvPr userDrawn="1"/>
        </p:nvSpPr>
        <p:spPr bwMode="auto">
          <a:xfrm>
            <a:off x="482630" y="6168252"/>
            <a:ext cx="1990084" cy="261467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89127" tIns="44563" rIns="89127" bIns="44563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65332" y="6214962"/>
            <a:ext cx="1246141" cy="213398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000059A1-0099-4B10-A5CF-27E515FB5E4A}" type="datetime3">
              <a:rPr lang="en-US" smtClean="0"/>
              <a:pPr/>
              <a:t>29 August 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32222" y="6214962"/>
            <a:ext cx="4433110" cy="214190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r>
              <a:rPr lang="fi-FI"/>
              <a:t>Presentation name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1568" y="6214962"/>
            <a:ext cx="417098" cy="214190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4086996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901" y="2071262"/>
            <a:ext cx="8314671" cy="392988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059A1-0099-4B10-A5CF-27E515FB5E4A}" type="datetime3">
              <a:rPr lang="en-US" smtClean="0"/>
              <a:pPr/>
              <a:t>29 August 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Presentation name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546069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29.8.2017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6939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29.8.2017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3851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29.8.2017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1497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29.8.2017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6673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29.8.2017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0929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29.8.2017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8419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29.8.2017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22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29.8.2017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879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F8E64-5D15-4B69-91B8-916BF9239544}" type="datetimeFigureOut">
              <a:rPr lang="fi-FI" smtClean="0"/>
              <a:t>29.8.2017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792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" Target="slide3.xm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digabi.fi/tekniikka/ohjelmistot/libreoffice/" TargetMode="External"/><Relationship Id="rId5" Type="http://schemas.openxmlformats.org/officeDocument/2006/relationships/hyperlink" Target="http://www.luma.fi/geopiste/3007" TargetMode="External"/><Relationship Id="rId4" Type="http://schemas.openxmlformats.org/officeDocument/2006/relationships/hyperlink" Target="https://fi.libreoffice.org/lataa/luotettavin-libreoffic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emf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6777" y="3857674"/>
            <a:ext cx="3186778" cy="2143370"/>
          </a:xfrm>
        </p:spPr>
        <p:txBody>
          <a:bodyPr>
            <a:normAutofit fontScale="90000"/>
          </a:bodyPr>
          <a:lstStyle/>
          <a:p>
            <a:r>
              <a:rPr lang="en-US" dirty="0"/>
              <a:t>TERVE</a:t>
            </a:r>
            <a:br>
              <a:rPr lang="en-US" dirty="0"/>
            </a:br>
            <a:br>
              <a:rPr lang="en-US" dirty="0"/>
            </a:br>
            <a:r>
              <a:rPr lang="en-US" dirty="0" err="1"/>
              <a:t>Piirto-ohjeet</a:t>
            </a:r>
            <a:r>
              <a:rPr lang="en-US" dirty="0"/>
              <a:t> LibreOffice-</a:t>
            </a:r>
            <a:r>
              <a:rPr lang="en-US" dirty="0" err="1"/>
              <a:t>ohjelmistolla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8348864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418556" y="428280"/>
            <a:ext cx="4291999" cy="5572764"/>
          </a:xfrm>
        </p:spPr>
        <p:txBody>
          <a:bodyPr/>
          <a:lstStyle/>
          <a:p>
            <a:pPr marL="0" indent="0">
              <a:buNone/>
            </a:pPr>
            <a:r>
              <a:rPr lang="fi-FI" sz="1900" dirty="0"/>
              <a:t>Sisältö: </a:t>
            </a:r>
          </a:p>
          <a:p>
            <a:pPr lvl="1"/>
            <a:r>
              <a:rPr lang="fi-FI" sz="1400" dirty="0"/>
              <a:t>Yleisiä ohjeita		 		</a:t>
            </a:r>
            <a:r>
              <a:rPr lang="fi-FI" sz="1400" dirty="0">
                <a:hlinkClick r:id="rId3" action="ppaction://hlinksldjump"/>
              </a:rPr>
              <a:t>Dia 3</a:t>
            </a:r>
            <a:endParaRPr lang="fi-FI" sz="1400" dirty="0"/>
          </a:p>
          <a:p>
            <a:pPr lvl="1"/>
            <a:r>
              <a:rPr lang="fi-FI" sz="1400" dirty="0"/>
              <a:t>Kerros- ja kilpitulivuoren piirtäminen 		</a:t>
            </a:r>
            <a:r>
              <a:rPr lang="fi-FI" sz="1400" dirty="0">
                <a:hlinkClick r:id="" action="ppaction://noaction"/>
              </a:rPr>
              <a:t>Dia 10</a:t>
            </a:r>
            <a:endParaRPr lang="fi-FI" sz="1400" dirty="0"/>
          </a:p>
          <a:p>
            <a:pPr lvl="1"/>
            <a:r>
              <a:rPr lang="fi-FI" sz="1400" dirty="0"/>
              <a:t>Korkeusprofiilin piirtäminen koordinaatistoon	</a:t>
            </a:r>
            <a:r>
              <a:rPr lang="fi-FI" sz="1400" dirty="0">
                <a:hlinkClick r:id="" action="ppaction://noaction"/>
              </a:rPr>
              <a:t>Dia 16</a:t>
            </a:r>
            <a:endParaRPr lang="fi-FI" sz="1400" dirty="0"/>
          </a:p>
          <a:p>
            <a:pPr marL="348099" lvl="1" indent="0">
              <a:buNone/>
            </a:pPr>
            <a:endParaRPr lang="fi-FI" sz="1600" dirty="0"/>
          </a:p>
          <a:p>
            <a:pPr marL="0" indent="0">
              <a:buNone/>
            </a:pPr>
            <a:r>
              <a:rPr lang="fi-FI" sz="1800" dirty="0" err="1"/>
              <a:t>LibreOffice</a:t>
            </a:r>
            <a:r>
              <a:rPr lang="fi-FI" sz="1800" dirty="0"/>
              <a:t>-ohjelma on ladattavissa ilmaiseksi osoitteesta: </a:t>
            </a:r>
            <a:r>
              <a:rPr lang="fi-FI" sz="1800" dirty="0">
                <a:hlinkClick r:id="rId4"/>
              </a:rPr>
              <a:t>https://fi.libreoffice.org/lataa/luotettavin-libreoffice/</a:t>
            </a:r>
            <a:r>
              <a:rPr lang="fi-FI" sz="1800" dirty="0"/>
              <a:t> 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/>
              <a:t>Piirrokset laaditaan </a:t>
            </a:r>
            <a:r>
              <a:rPr lang="fi-FI" sz="1800" dirty="0" err="1"/>
              <a:t>Draw</a:t>
            </a:r>
            <a:r>
              <a:rPr lang="fi-FI" sz="1800" dirty="0"/>
              <a:t>-piirros -ohjelmalla.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400" u="sng" dirty="0"/>
              <a:t>Vinkki:</a:t>
            </a:r>
            <a:r>
              <a:rPr lang="fi-FI" sz="1400" dirty="0"/>
              <a:t> Lisää </a:t>
            </a:r>
            <a:r>
              <a:rPr lang="fi-FI" sz="1400" dirty="0" err="1"/>
              <a:t>LibreOffice</a:t>
            </a:r>
            <a:r>
              <a:rPr lang="fi-FI" sz="1400" dirty="0"/>
              <a:t>-ohjeita löydät </a:t>
            </a:r>
            <a:r>
              <a:rPr lang="fi-FI" sz="1400" dirty="0" err="1"/>
              <a:t>Geopisteen</a:t>
            </a:r>
            <a:r>
              <a:rPr lang="fi-FI" sz="1400" dirty="0"/>
              <a:t> ja </a:t>
            </a:r>
            <a:r>
              <a:rPr lang="fi-FI" sz="1400" dirty="0" err="1"/>
              <a:t>Digabin</a:t>
            </a:r>
            <a:r>
              <a:rPr lang="fi-FI" sz="1400" dirty="0"/>
              <a:t> sivuilta: </a:t>
            </a:r>
            <a:r>
              <a:rPr lang="fi-FI" sz="1400" dirty="0">
                <a:hlinkClick r:id="rId5"/>
              </a:rPr>
              <a:t>http://www.luma.fi/geopiste/3007</a:t>
            </a:r>
            <a:r>
              <a:rPr lang="fi-FI" sz="1400" dirty="0"/>
              <a:t> ja </a:t>
            </a:r>
            <a:r>
              <a:rPr lang="fi-FI" sz="1400" dirty="0">
                <a:hlinkClick r:id="rId6"/>
              </a:rPr>
              <a:t>https://digabi.fi/tekniikka/ohjelmistot/libreoffice/</a:t>
            </a:r>
            <a:r>
              <a:rPr lang="fi-FI" sz="1400" dirty="0"/>
              <a:t> .</a:t>
            </a:r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9111" y="1071292"/>
            <a:ext cx="3169870" cy="246641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Kuva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9111" y="3789532"/>
            <a:ext cx="3284693" cy="20870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45242928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88047" y="384150"/>
            <a:ext cx="7412722" cy="787944"/>
          </a:xfrm>
        </p:spPr>
        <p:txBody>
          <a:bodyPr/>
          <a:lstStyle/>
          <a:p>
            <a:pPr marL="0" indent="0" algn="ctr">
              <a:buNone/>
            </a:pPr>
            <a:r>
              <a:rPr lang="fi-FI" sz="3500" dirty="0"/>
              <a:t>Yleisiä ohjeita</a:t>
            </a:r>
          </a:p>
        </p:txBody>
      </p:sp>
      <p:grpSp>
        <p:nvGrpSpPr>
          <p:cNvPr id="18" name="Ryhmä 17"/>
          <p:cNvGrpSpPr/>
          <p:nvPr/>
        </p:nvGrpSpPr>
        <p:grpSpPr>
          <a:xfrm>
            <a:off x="276777" y="1065629"/>
            <a:ext cx="8010081" cy="622902"/>
            <a:chOff x="150822" y="934604"/>
            <a:chExt cx="8325756" cy="627804"/>
          </a:xfrm>
        </p:grpSpPr>
        <p:sp>
          <p:nvSpPr>
            <p:cNvPr id="3" name="Tekstiruutu 2"/>
            <p:cNvSpPr txBox="1"/>
            <p:nvPr/>
          </p:nvSpPr>
          <p:spPr>
            <a:xfrm>
              <a:off x="590536" y="935707"/>
              <a:ext cx="7886042" cy="626701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fi-FI" spc="-39" dirty="0"/>
                <a:t>Kun käynnistät </a:t>
              </a:r>
              <a:r>
                <a:rPr lang="fi-FI" spc="-39" dirty="0" err="1"/>
                <a:t>LibreOfficen</a:t>
              </a:r>
              <a:r>
                <a:rPr lang="fi-FI" spc="-39" dirty="0"/>
                <a:t>, valitse tiedostoksi ”</a:t>
              </a:r>
              <a:r>
                <a:rPr lang="fi-FI" b="1" spc="-39" dirty="0" err="1"/>
                <a:t>Draw</a:t>
              </a:r>
              <a:r>
                <a:rPr lang="fi-FI" b="1" spc="-39" dirty="0"/>
                <a:t>-piirros</a:t>
              </a:r>
              <a:r>
                <a:rPr lang="fi-FI" spc="-39" dirty="0"/>
                <a:t>”. Avautuu tyhjä piirtonäkymä, jolle voit aloittaa piirtämisen.</a:t>
              </a:r>
            </a:p>
          </p:txBody>
        </p:sp>
        <p:sp>
          <p:nvSpPr>
            <p:cNvPr id="9" name="Tekstiruutu 8"/>
            <p:cNvSpPr txBox="1"/>
            <p:nvPr/>
          </p:nvSpPr>
          <p:spPr>
            <a:xfrm>
              <a:off x="150822" y="934604"/>
              <a:ext cx="432048" cy="380480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fi-FI" sz="1900" b="1" spc="-39" dirty="0">
                  <a:solidFill>
                    <a:schemeClr val="accent4"/>
                  </a:solidFill>
                </a:rPr>
                <a:t>A</a:t>
              </a:r>
            </a:p>
          </p:txBody>
        </p:sp>
      </p:grpSp>
      <p:pic>
        <p:nvPicPr>
          <p:cNvPr id="20" name="Kuva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000" y="1854667"/>
            <a:ext cx="7343111" cy="401915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1" name="Tekstiruutu 20"/>
          <p:cNvSpPr txBox="1"/>
          <p:nvPr/>
        </p:nvSpPr>
        <p:spPr>
          <a:xfrm>
            <a:off x="3530331" y="2235732"/>
            <a:ext cx="1668298" cy="34697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Oletustyökalut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1120559" y="4154349"/>
            <a:ext cx="1593389" cy="774493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Piirrostyökalut</a:t>
            </a:r>
          </a:p>
          <a:p>
            <a:r>
              <a:rPr lang="fi-FI" sz="1400" spc="-39" dirty="0"/>
              <a:t>Kuvioiden ja objektien piirtäminen</a:t>
            </a:r>
            <a:endParaRPr lang="fi-FI" sz="1400" spc="-39" dirty="0">
              <a:solidFill>
                <a:schemeClr val="accent4"/>
              </a:solidFill>
            </a:endParaRPr>
          </a:p>
        </p:txBody>
      </p:sp>
      <p:sp>
        <p:nvSpPr>
          <p:cNvPr id="23" name="Tekstiruutu 22"/>
          <p:cNvSpPr txBox="1"/>
          <p:nvPr/>
        </p:nvSpPr>
        <p:spPr>
          <a:xfrm>
            <a:off x="1766802" y="2613831"/>
            <a:ext cx="1963420" cy="774493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Sivut</a:t>
            </a:r>
          </a:p>
          <a:p>
            <a:r>
              <a:rPr lang="fi-FI" sz="1400" spc="-39" dirty="0"/>
              <a:t>Luo useita eri kuvia samaan tiedostoon</a:t>
            </a:r>
          </a:p>
        </p:txBody>
      </p:sp>
      <p:sp>
        <p:nvSpPr>
          <p:cNvPr id="24" name="Tekstiruutu 23"/>
          <p:cNvSpPr txBox="1"/>
          <p:nvPr/>
        </p:nvSpPr>
        <p:spPr>
          <a:xfrm>
            <a:off x="2147277" y="5227848"/>
            <a:ext cx="1939778" cy="34697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Kerrokset</a:t>
            </a:r>
          </a:p>
        </p:txBody>
      </p:sp>
      <p:sp>
        <p:nvSpPr>
          <p:cNvPr id="25" name="Tekstiruutu 24"/>
          <p:cNvSpPr txBox="1"/>
          <p:nvPr/>
        </p:nvSpPr>
        <p:spPr>
          <a:xfrm>
            <a:off x="5916482" y="2570127"/>
            <a:ext cx="1539776" cy="774493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Sivupalkki</a:t>
            </a:r>
          </a:p>
          <a:p>
            <a:r>
              <a:rPr lang="fi-FI" sz="1400" spc="-39" dirty="0"/>
              <a:t>Kuvioiden ja objektien muokkaus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3730222" y="3687329"/>
            <a:ext cx="1686308" cy="34697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Piirtonäkymä</a:t>
            </a:r>
          </a:p>
        </p:txBody>
      </p:sp>
      <p:cxnSp>
        <p:nvCxnSpPr>
          <p:cNvPr id="10" name="Suora nuoliyhdysviiva 9"/>
          <p:cNvCxnSpPr/>
          <p:nvPr/>
        </p:nvCxnSpPr>
        <p:spPr>
          <a:xfrm flipH="1" flipV="1">
            <a:off x="2840055" y="2184408"/>
            <a:ext cx="690276" cy="224810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/>
          <p:nvPr/>
        </p:nvCxnSpPr>
        <p:spPr>
          <a:xfrm flipH="1" flipV="1">
            <a:off x="1662333" y="2371759"/>
            <a:ext cx="254921" cy="262269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nuoliyhdysviiva 13"/>
          <p:cNvCxnSpPr/>
          <p:nvPr/>
        </p:nvCxnSpPr>
        <p:spPr>
          <a:xfrm flipH="1" flipV="1">
            <a:off x="1048949" y="3640202"/>
            <a:ext cx="313980" cy="514147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 flipV="1">
            <a:off x="6511777" y="2371759"/>
            <a:ext cx="762056" cy="210945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/>
          <p:cNvCxnSpPr/>
          <p:nvPr/>
        </p:nvCxnSpPr>
        <p:spPr>
          <a:xfrm flipH="1">
            <a:off x="2424389" y="5512637"/>
            <a:ext cx="207833" cy="124364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33832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26" name="Suorakulmio 25"/>
          <p:cNvSpPr/>
          <p:nvPr/>
        </p:nvSpPr>
        <p:spPr>
          <a:xfrm>
            <a:off x="515546" y="4656401"/>
            <a:ext cx="4887786" cy="1160418"/>
          </a:xfrm>
          <a:prstGeom prst="rect">
            <a:avLst/>
          </a:prstGeom>
          <a:solidFill>
            <a:srgbClr val="FFFFFF">
              <a:alpha val="58039"/>
            </a:srgbClr>
          </a:solidFill>
          <a:ln w="28575">
            <a:solidFill>
              <a:srgbClr val="0EC501"/>
            </a:solidFill>
          </a:ln>
        </p:spPr>
        <p:txBody>
          <a:bodyPr wrap="square" lIns="89127" tIns="44563" rIns="89127" bIns="44563">
            <a:spAutoFit/>
          </a:bodyPr>
          <a:lstStyle/>
          <a:p>
            <a:r>
              <a:rPr lang="fi-FI" sz="1400" u="sng" dirty="0"/>
              <a:t>Vinkki:</a:t>
            </a:r>
            <a:r>
              <a:rPr lang="fi-FI" sz="1400" dirty="0"/>
              <a:t> </a:t>
            </a:r>
            <a:r>
              <a:rPr lang="fi-FI" sz="1400" dirty="0" err="1"/>
              <a:t>LibreOffice</a:t>
            </a:r>
            <a:r>
              <a:rPr lang="fi-FI" sz="1400" dirty="0"/>
              <a:t> Piirros –ohjelma mahdollistaa monenlaiset toiminnot, jolloin saman asian voi toteuttaa monella eri tavalla.</a:t>
            </a:r>
          </a:p>
          <a:p>
            <a:r>
              <a:rPr lang="fi-FI" sz="1400" dirty="0"/>
              <a:t>Näissä ohjeissa on annettu yksi esimerkki monista tavoista, ja kokeilemalla itse saat selville itsellesi toimivimmat tavat piirrosten laatimiseen. </a:t>
            </a:r>
          </a:p>
        </p:txBody>
      </p:sp>
      <p:sp>
        <p:nvSpPr>
          <p:cNvPr id="2" name="Suorakulmio 1"/>
          <p:cNvSpPr/>
          <p:nvPr/>
        </p:nvSpPr>
        <p:spPr>
          <a:xfrm>
            <a:off x="518402" y="499726"/>
            <a:ext cx="8105667" cy="1465792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dirty="0"/>
              <a:t>Tässä ohjeessa on käytetty </a:t>
            </a:r>
            <a:r>
              <a:rPr lang="fi-FI" dirty="0" err="1"/>
              <a:t>LibreOfficen</a:t>
            </a:r>
            <a:r>
              <a:rPr lang="fi-FI" dirty="0"/>
              <a:t> versiota 5.1.5.</a:t>
            </a:r>
          </a:p>
          <a:p>
            <a:endParaRPr lang="fi-FI" dirty="0"/>
          </a:p>
          <a:p>
            <a:r>
              <a:rPr lang="fi-FI" dirty="0"/>
              <a:t>Jos käytät piirrosten laatimiseen jotain muuta </a:t>
            </a:r>
            <a:r>
              <a:rPr lang="fi-FI" dirty="0" err="1"/>
              <a:t>LibreOfficen</a:t>
            </a:r>
            <a:r>
              <a:rPr lang="fi-FI" dirty="0"/>
              <a:t> versiota, saattavat jotkin toiminnot ja työkalut löytyä eri paikasta, tai olla kuvattuna eri symboleilla.</a:t>
            </a:r>
          </a:p>
          <a:p>
            <a:r>
              <a:rPr lang="fi-FI" dirty="0"/>
              <a:t>Perustoiminnot ovat kuitenkin samat kaikissa versioissa.</a:t>
            </a:r>
          </a:p>
        </p:txBody>
      </p:sp>
      <p:sp>
        <p:nvSpPr>
          <p:cNvPr id="11" name="Suorakulmio 10"/>
          <p:cNvSpPr/>
          <p:nvPr/>
        </p:nvSpPr>
        <p:spPr>
          <a:xfrm>
            <a:off x="515546" y="2234169"/>
            <a:ext cx="4957064" cy="216815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dirty="0"/>
              <a:t>Piirrostyökalut löytyvät vanhemmissa versioissa </a:t>
            </a:r>
            <a:r>
              <a:rPr lang="fi-FI" dirty="0">
                <a:solidFill>
                  <a:schemeClr val="accent4"/>
                </a:solidFill>
              </a:rPr>
              <a:t>piirtonäkymän</a:t>
            </a:r>
            <a:r>
              <a:rPr lang="fi-FI" dirty="0"/>
              <a:t> ala- tai yläpuolelta. Varmista, että näkyvillä ovat ainakin </a:t>
            </a:r>
            <a:r>
              <a:rPr lang="fi-FI" dirty="0">
                <a:solidFill>
                  <a:schemeClr val="accent4"/>
                </a:solidFill>
              </a:rPr>
              <a:t>oletus</a:t>
            </a:r>
            <a:r>
              <a:rPr lang="fi-FI" dirty="0"/>
              <a:t>- ja </a:t>
            </a:r>
            <a:r>
              <a:rPr lang="fi-FI" dirty="0">
                <a:solidFill>
                  <a:schemeClr val="accent4"/>
                </a:solidFill>
              </a:rPr>
              <a:t>piirrostyökalut</a:t>
            </a:r>
            <a:r>
              <a:rPr lang="fi-FI" dirty="0"/>
              <a:t>. Mene ”</a:t>
            </a:r>
            <a:r>
              <a:rPr lang="fi-FI" b="1" dirty="0"/>
              <a:t>Näytä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b="1" dirty="0">
                <a:sym typeface="Wingdings" panose="05000000000000000000" pitchFamily="2" charset="2"/>
              </a:rPr>
              <a:t>Työkalurivit</a:t>
            </a:r>
            <a:r>
              <a:rPr lang="fi-FI" dirty="0"/>
              <a:t>” ja valitse ”</a:t>
            </a:r>
            <a:r>
              <a:rPr lang="fi-FI" b="1" dirty="0"/>
              <a:t>Oletus</a:t>
            </a:r>
            <a:r>
              <a:rPr lang="fi-FI" dirty="0"/>
              <a:t>” ja ”</a:t>
            </a:r>
            <a:r>
              <a:rPr lang="fi-FI" b="1" dirty="0"/>
              <a:t>Piirros</a:t>
            </a:r>
            <a:r>
              <a:rPr lang="fi-FI" dirty="0"/>
              <a:t>”, jos eivät ole jo valittuina. </a:t>
            </a:r>
          </a:p>
          <a:p>
            <a:endParaRPr lang="fi-FI" u="sng" dirty="0"/>
          </a:p>
          <a:p>
            <a:r>
              <a:rPr lang="fi-FI" sz="1400" u="sng" dirty="0"/>
              <a:t>Vinkki:</a:t>
            </a:r>
            <a:r>
              <a:rPr lang="fi-FI" sz="1400" dirty="0"/>
              <a:t> Voit siirtää työkalujen sijaintia raahaamalla ne valitsemaasi paikkaan.</a:t>
            </a:r>
          </a:p>
        </p:txBody>
      </p:sp>
      <p:pic>
        <p:nvPicPr>
          <p:cNvPr id="13" name="Kuva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0444" y="2363662"/>
            <a:ext cx="3148900" cy="34461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17" name="Suora nuoliyhdysviiva 16"/>
          <p:cNvCxnSpPr/>
          <p:nvPr/>
        </p:nvCxnSpPr>
        <p:spPr>
          <a:xfrm>
            <a:off x="4918388" y="3362462"/>
            <a:ext cx="2216889" cy="213846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498965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6204" y="1537049"/>
            <a:ext cx="2630026" cy="10584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138491" y="778753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B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138491" y="1389635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C</a:t>
            </a:r>
          </a:p>
        </p:txBody>
      </p:sp>
      <p:sp>
        <p:nvSpPr>
          <p:cNvPr id="15" name="Suorakulmio 14"/>
          <p:cNvSpPr/>
          <p:nvPr/>
        </p:nvSpPr>
        <p:spPr>
          <a:xfrm>
            <a:off x="479404" y="784283"/>
            <a:ext cx="6332446" cy="366448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Saat uuden, tyhjän </a:t>
            </a:r>
            <a:r>
              <a:rPr lang="fi-FI" spc="-39" dirty="0" err="1"/>
              <a:t>Draw</a:t>
            </a:r>
            <a:r>
              <a:rPr lang="fi-FI" spc="-39" dirty="0"/>
              <a:t>-tiedoston, kun klikkaat ”</a:t>
            </a:r>
            <a:r>
              <a:rPr lang="fi-FI" b="1" spc="-39" dirty="0"/>
              <a:t>Uusi</a:t>
            </a:r>
            <a:r>
              <a:rPr lang="fi-FI" spc="-39" dirty="0"/>
              <a:t>”-painiketta.</a:t>
            </a:r>
          </a:p>
        </p:txBody>
      </p:sp>
      <p:grpSp>
        <p:nvGrpSpPr>
          <p:cNvPr id="16" name="Ryhmä 15"/>
          <p:cNvGrpSpPr/>
          <p:nvPr/>
        </p:nvGrpSpPr>
        <p:grpSpPr>
          <a:xfrm>
            <a:off x="138491" y="2531337"/>
            <a:ext cx="5417698" cy="3296453"/>
            <a:chOff x="25097" y="515267"/>
            <a:chExt cx="6827177" cy="3322398"/>
          </a:xfrm>
        </p:grpSpPr>
        <p:sp>
          <p:nvSpPr>
            <p:cNvPr id="17" name="Tekstiruutu 16"/>
            <p:cNvSpPr txBox="1"/>
            <p:nvPr/>
          </p:nvSpPr>
          <p:spPr>
            <a:xfrm>
              <a:off x="25097" y="515267"/>
              <a:ext cx="432048" cy="380480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fi-FI" sz="1900" b="1" spc="-39" dirty="0">
                  <a:solidFill>
                    <a:schemeClr val="accent4"/>
                  </a:solidFill>
                </a:rPr>
                <a:t>D</a:t>
              </a:r>
            </a:p>
          </p:txBody>
        </p:sp>
        <p:sp>
          <p:nvSpPr>
            <p:cNvPr id="19" name="Suorakulmio 18"/>
            <p:cNvSpPr/>
            <p:nvPr/>
          </p:nvSpPr>
          <p:spPr>
            <a:xfrm>
              <a:off x="454703" y="1759332"/>
              <a:ext cx="6397571" cy="20783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i-FI" dirty="0"/>
                <a:t>Tallentaaksesi tiedoston, valitse ”</a:t>
              </a:r>
              <a:r>
                <a:rPr lang="fi-FI" b="1" dirty="0"/>
                <a:t>Tiedosto</a:t>
              </a:r>
              <a:r>
                <a:rPr lang="fi-FI" dirty="0"/>
                <a:t> </a:t>
              </a:r>
              <a:r>
                <a:rPr lang="fi-FI" dirty="0">
                  <a:sym typeface="Wingdings" panose="05000000000000000000" pitchFamily="2" charset="2"/>
                </a:rPr>
                <a:t> </a:t>
              </a:r>
              <a:r>
                <a:rPr lang="fi-FI" b="1" dirty="0">
                  <a:sym typeface="Wingdings" panose="05000000000000000000" pitchFamily="2" charset="2"/>
                </a:rPr>
                <a:t>Tallenna nimellä…</a:t>
              </a:r>
              <a:r>
                <a:rPr lang="fi-FI" dirty="0"/>
                <a:t>”. Valitse tiedostolle sopiva sijainti ja nimi, ja vaihda tallennusmuodoksi ”</a:t>
              </a:r>
              <a:r>
                <a:rPr lang="fi-FI" b="1" dirty="0"/>
                <a:t>ODF-piirros (.</a:t>
              </a:r>
              <a:r>
                <a:rPr lang="fi-FI" b="1" dirty="0" err="1"/>
                <a:t>odg</a:t>
              </a:r>
              <a:r>
                <a:rPr lang="fi-FI" b="1" dirty="0"/>
                <a:t>)</a:t>
              </a:r>
              <a:r>
                <a:rPr lang="fi-FI" dirty="0"/>
                <a:t>”, ja paina ”</a:t>
              </a:r>
              <a:r>
                <a:rPr lang="fi-FI" b="1" dirty="0"/>
                <a:t>Tallenna</a:t>
              </a:r>
              <a:r>
                <a:rPr lang="fi-FI" dirty="0"/>
                <a:t>”. </a:t>
              </a:r>
            </a:p>
            <a:p>
              <a:endParaRPr lang="fi-FI" sz="1400" u="sng" dirty="0"/>
            </a:p>
            <a:p>
              <a:r>
                <a:rPr lang="fi-FI" sz="1400" u="sng" dirty="0"/>
                <a:t>Vinkki:</a:t>
              </a:r>
              <a:r>
                <a:rPr lang="fi-FI" sz="1400" dirty="0"/>
                <a:t> Kannattaa tallentaa aina, kun olet tehnyt tärkeitä muokkauksia tiedostoon. Tämä onnistuu helpoiten klikkaamalla yläreunan ”</a:t>
              </a:r>
              <a:r>
                <a:rPr lang="fi-FI" sz="1400" b="1" dirty="0"/>
                <a:t>Tallenna</a:t>
              </a:r>
              <a:r>
                <a:rPr lang="fi-FI" sz="1400" dirty="0"/>
                <a:t>”-painiketta tai painamalla ”</a:t>
              </a:r>
              <a:r>
                <a:rPr lang="fi-FI" sz="1400" b="1" dirty="0"/>
                <a:t>ctrl + s</a:t>
              </a:r>
              <a:r>
                <a:rPr lang="fi-FI" sz="1400" dirty="0"/>
                <a:t>”.</a:t>
              </a:r>
            </a:p>
          </p:txBody>
        </p:sp>
      </p:grpSp>
      <p:cxnSp>
        <p:nvCxnSpPr>
          <p:cNvPr id="20" name="Suora nuoliyhdysviiva 19"/>
          <p:cNvCxnSpPr/>
          <p:nvPr/>
        </p:nvCxnSpPr>
        <p:spPr>
          <a:xfrm>
            <a:off x="5349586" y="1149219"/>
            <a:ext cx="677247" cy="59216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/>
          <p:nvPr/>
        </p:nvCxnSpPr>
        <p:spPr>
          <a:xfrm flipV="1">
            <a:off x="5188961" y="2213106"/>
            <a:ext cx="2084872" cy="54540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Kuva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8263" y="3187273"/>
            <a:ext cx="1994228" cy="2637329"/>
          </a:xfrm>
          <a:prstGeom prst="rect">
            <a:avLst/>
          </a:prstGeom>
        </p:spPr>
      </p:pic>
      <p:cxnSp>
        <p:nvCxnSpPr>
          <p:cNvPr id="24" name="Suora nuoliyhdysviiva 23"/>
          <p:cNvCxnSpPr/>
          <p:nvPr/>
        </p:nvCxnSpPr>
        <p:spPr>
          <a:xfrm>
            <a:off x="5055632" y="3954442"/>
            <a:ext cx="1452631" cy="157113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uorakulmio 24"/>
          <p:cNvSpPr/>
          <p:nvPr/>
        </p:nvSpPr>
        <p:spPr>
          <a:xfrm>
            <a:off x="479404" y="2531336"/>
            <a:ext cx="4919824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dirty="0"/>
              <a:t>Tallentaaksesi piirroksen kuvana, klikkaa ”</a:t>
            </a:r>
            <a:r>
              <a:rPr lang="fi-FI" b="1" dirty="0"/>
              <a:t>Vie</a:t>
            </a:r>
            <a:r>
              <a:rPr lang="fi-FI" dirty="0"/>
              <a:t>”-painiketta. Valitse tiedostolle sopiva sijainti, nimi ja kuvamuoto, ja paina ”</a:t>
            </a:r>
            <a:r>
              <a:rPr lang="fi-FI" b="1" dirty="0"/>
              <a:t>Tallenna</a:t>
            </a:r>
            <a:r>
              <a:rPr lang="fi-FI" dirty="0"/>
              <a:t>”. </a:t>
            </a:r>
          </a:p>
        </p:txBody>
      </p:sp>
      <p:sp>
        <p:nvSpPr>
          <p:cNvPr id="2" name="Suorakulmio 1"/>
          <p:cNvSpPr/>
          <p:nvPr/>
        </p:nvSpPr>
        <p:spPr>
          <a:xfrm>
            <a:off x="479404" y="1395165"/>
            <a:ext cx="5154723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Voit avata </a:t>
            </a:r>
            <a:r>
              <a:rPr lang="fi-FI" spc="-39" dirty="0" err="1"/>
              <a:t>LibreOfficella</a:t>
            </a:r>
            <a:r>
              <a:rPr lang="fi-FI" spc="-39" dirty="0"/>
              <a:t> koneelle tallentamiasi kuvia ja muokata niitä, kun klikkaat ”</a:t>
            </a:r>
            <a:r>
              <a:rPr lang="fi-FI" b="1" spc="-39" dirty="0"/>
              <a:t>Avaa</a:t>
            </a:r>
            <a:r>
              <a:rPr lang="fi-FI" spc="-39" dirty="0"/>
              <a:t>”-painiketta (avautuu uuteen ikkunaan). </a:t>
            </a:r>
          </a:p>
        </p:txBody>
      </p:sp>
      <p:sp>
        <p:nvSpPr>
          <p:cNvPr id="23" name="Tekstiruutu 22"/>
          <p:cNvSpPr txBox="1"/>
          <p:nvPr/>
        </p:nvSpPr>
        <p:spPr>
          <a:xfrm>
            <a:off x="136553" y="3765687"/>
            <a:ext cx="342851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E</a:t>
            </a:r>
          </a:p>
        </p:txBody>
      </p:sp>
      <p:grpSp>
        <p:nvGrpSpPr>
          <p:cNvPr id="42" name="Ryhmä 41"/>
          <p:cNvGrpSpPr/>
          <p:nvPr/>
        </p:nvGrpSpPr>
        <p:grpSpPr>
          <a:xfrm>
            <a:off x="4225611" y="2000086"/>
            <a:ext cx="2216889" cy="311200"/>
            <a:chOff x="4392141" y="2015827"/>
            <a:chExt cx="2304256" cy="313649"/>
          </a:xfrm>
        </p:grpSpPr>
        <p:cxnSp>
          <p:nvCxnSpPr>
            <p:cNvPr id="37" name="Suora nuoliyhdysviiva 36"/>
            <p:cNvCxnSpPr/>
            <p:nvPr/>
          </p:nvCxnSpPr>
          <p:spPr>
            <a:xfrm flipV="1">
              <a:off x="6696397" y="2159843"/>
              <a:ext cx="0" cy="169633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uora yhdysviiva 38"/>
            <p:cNvCxnSpPr/>
            <p:nvPr/>
          </p:nvCxnSpPr>
          <p:spPr>
            <a:xfrm flipH="1">
              <a:off x="4392141" y="2329476"/>
              <a:ext cx="2304256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uora yhdysviiva 40"/>
            <p:cNvCxnSpPr/>
            <p:nvPr/>
          </p:nvCxnSpPr>
          <p:spPr>
            <a:xfrm flipV="1">
              <a:off x="4392141" y="2015827"/>
              <a:ext cx="0" cy="313649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Ryhmä 53"/>
          <p:cNvGrpSpPr/>
          <p:nvPr/>
        </p:nvGrpSpPr>
        <p:grpSpPr>
          <a:xfrm>
            <a:off x="5399228" y="2142977"/>
            <a:ext cx="1412622" cy="3286502"/>
            <a:chOff x="5612010" y="2159843"/>
            <a:chExt cx="1468293" cy="3312368"/>
          </a:xfrm>
        </p:grpSpPr>
        <p:cxnSp>
          <p:nvCxnSpPr>
            <p:cNvPr id="44" name="Yhdistin: Kulma 43"/>
            <p:cNvCxnSpPr/>
            <p:nvPr/>
          </p:nvCxnSpPr>
          <p:spPr>
            <a:xfrm rot="5400000" flipH="1" flipV="1">
              <a:off x="4980138" y="3372046"/>
              <a:ext cx="3312368" cy="887962"/>
            </a:xfrm>
            <a:prstGeom prst="bentConnector3">
              <a:avLst>
                <a:gd name="adj1" fmla="val 76072"/>
              </a:avLst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uora yhdysviiva 52"/>
            <p:cNvCxnSpPr/>
            <p:nvPr/>
          </p:nvCxnSpPr>
          <p:spPr>
            <a:xfrm flipH="1">
              <a:off x="5612010" y="5472211"/>
              <a:ext cx="580331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81592708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21" name="Tekstiruutu 20"/>
          <p:cNvSpPr txBox="1"/>
          <p:nvPr/>
        </p:nvSpPr>
        <p:spPr>
          <a:xfrm>
            <a:off x="169388" y="356835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F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169388" y="2260019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G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553889" y="356835"/>
            <a:ext cx="5754172" cy="172115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Ennen kuin aloitat piirtämisen, kannattaa tarkistaa että sivun asetukset vastaavat tarpeita. Klikkaa </a:t>
            </a:r>
            <a:r>
              <a:rPr lang="fi-FI" spc="-39" dirty="0">
                <a:solidFill>
                  <a:schemeClr val="accent4"/>
                </a:solidFill>
              </a:rPr>
              <a:t>piirtonäkymää</a:t>
            </a:r>
            <a:r>
              <a:rPr lang="fi-FI" spc="-39" dirty="0"/>
              <a:t> hiiren oikealla napilla ja valitse ”</a:t>
            </a:r>
            <a:r>
              <a:rPr lang="fi-FI" b="1" spc="-39" dirty="0"/>
              <a:t>Sivu</a:t>
            </a:r>
            <a:r>
              <a:rPr lang="fi-FI" spc="-39" dirty="0"/>
              <a:t> </a:t>
            </a:r>
            <a:r>
              <a:rPr lang="fi-FI" spc="-39" dirty="0">
                <a:sym typeface="Wingdings" panose="05000000000000000000" pitchFamily="2" charset="2"/>
              </a:rPr>
              <a:t> </a:t>
            </a:r>
            <a:r>
              <a:rPr lang="fi-FI" b="1" spc="-39" dirty="0">
                <a:sym typeface="Wingdings" panose="05000000000000000000" pitchFamily="2" charset="2"/>
              </a:rPr>
              <a:t>Sivun asetukset</a:t>
            </a:r>
            <a:r>
              <a:rPr lang="fi-FI" spc="-39" dirty="0"/>
              <a:t>”. Avautuvassa ikkunassa voit muokata muun muassa sivun muotoa, kokoa ja suuntaa. ”</a:t>
            </a:r>
            <a:r>
              <a:rPr lang="fi-FI" b="1" spc="-39" dirty="0"/>
              <a:t>Tausta</a:t>
            </a:r>
            <a:r>
              <a:rPr lang="fi-FI" spc="-39" dirty="0"/>
              <a:t>”-välilehdellä voit määrittää tarvittaessa taustavärin.</a:t>
            </a:r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9116" y="1531032"/>
            <a:ext cx="2547157" cy="14579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" name="Tekstiruutu 17"/>
          <p:cNvSpPr txBox="1"/>
          <p:nvPr/>
        </p:nvSpPr>
        <p:spPr>
          <a:xfrm>
            <a:off x="543446" y="2260019"/>
            <a:ext cx="5645521" cy="3271740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Työkaluriviltä</a:t>
            </a:r>
            <a:r>
              <a:rPr lang="fi-FI" spc="-39" dirty="0"/>
              <a:t> löytyy piirtämistä helpottavia työkaluja.</a:t>
            </a:r>
          </a:p>
          <a:p>
            <a:r>
              <a:rPr lang="fi-FI" spc="-39" dirty="0"/>
              <a:t>”</a:t>
            </a:r>
            <a:r>
              <a:rPr lang="fi-FI" b="1" spc="-39" dirty="0"/>
              <a:t>Näytä ruudukko</a:t>
            </a:r>
            <a:r>
              <a:rPr lang="fi-FI" spc="-39" dirty="0"/>
              <a:t>”-toiminto näyttää piirroksen taustalla ruudukon, jonka avulla piirroksia on helpompi linjata suoraan.</a:t>
            </a:r>
          </a:p>
          <a:p>
            <a:r>
              <a:rPr lang="fi-FI" sz="1400" u="sng" spc="-39" dirty="0" err="1"/>
              <a:t>Huom</a:t>
            </a:r>
            <a:r>
              <a:rPr lang="fi-FI" sz="1400" u="sng" spc="-39" dirty="0"/>
              <a:t>:</a:t>
            </a:r>
            <a:r>
              <a:rPr lang="fi-FI" sz="1400" spc="-39" dirty="0"/>
              <a:t> Ruudukko ei näy lopullisessa piirroksessa.</a:t>
            </a:r>
          </a:p>
          <a:p>
            <a:endParaRPr lang="fi-FI" sz="1400" spc="-39" dirty="0"/>
          </a:p>
          <a:p>
            <a:r>
              <a:rPr lang="fi-FI" spc="-39" dirty="0"/>
              <a:t>”</a:t>
            </a:r>
            <a:r>
              <a:rPr lang="fi-FI" b="1" spc="-39" dirty="0"/>
              <a:t>Zoomaa ja siirrä</a:t>
            </a:r>
            <a:r>
              <a:rPr lang="fi-FI" spc="-39" dirty="0"/>
              <a:t>”-työkalulla voidaan zoomata piirtonäkymää lähemmäs tai kauemmas klikkaamalla näkymää kerran, tai rajaamalla alue, jolle halutaan zoomata. Pitämällä ctrl-nappia pohjassa zoomataan kauemmas. Pitämällä vaihto-nappia pohjassa siirretään piirtoaluetta.</a:t>
            </a:r>
          </a:p>
          <a:p>
            <a:endParaRPr lang="fi-FI" spc="-39" dirty="0"/>
          </a:p>
          <a:p>
            <a:r>
              <a:rPr lang="fi-FI" spc="-39" dirty="0"/>
              <a:t>”</a:t>
            </a:r>
            <a:r>
              <a:rPr lang="fi-FI" b="1" spc="-39" dirty="0"/>
              <a:t>Tekstikenttä</a:t>
            </a:r>
            <a:r>
              <a:rPr lang="fi-FI" spc="-39" dirty="0"/>
              <a:t>”-työkalulla kuvaan saadaan mukaan tekstiä.</a:t>
            </a:r>
          </a:p>
        </p:txBody>
      </p:sp>
      <p:pic>
        <p:nvPicPr>
          <p:cNvPr id="19" name="Kuva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5832" y="3830681"/>
            <a:ext cx="2113724" cy="6650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Tekstiruutu 13"/>
          <p:cNvSpPr txBox="1"/>
          <p:nvPr/>
        </p:nvSpPr>
        <p:spPr>
          <a:xfrm>
            <a:off x="169388" y="3785693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H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169388" y="5405362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I</a:t>
            </a:r>
          </a:p>
        </p:txBody>
      </p:sp>
      <p:cxnSp>
        <p:nvCxnSpPr>
          <p:cNvPr id="8" name="Suora nuoliyhdysviiva 7"/>
          <p:cNvCxnSpPr/>
          <p:nvPr/>
        </p:nvCxnSpPr>
        <p:spPr>
          <a:xfrm>
            <a:off x="5842340" y="1111634"/>
            <a:ext cx="1662667" cy="128602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nuoliyhdysviiva 10"/>
          <p:cNvCxnSpPr/>
          <p:nvPr/>
        </p:nvCxnSpPr>
        <p:spPr>
          <a:xfrm>
            <a:off x="5436067" y="2831907"/>
            <a:ext cx="1029773" cy="118953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Ryhmä 24"/>
          <p:cNvGrpSpPr/>
          <p:nvPr/>
        </p:nvGrpSpPr>
        <p:grpSpPr>
          <a:xfrm>
            <a:off x="6050173" y="4255245"/>
            <a:ext cx="1662667" cy="1338871"/>
            <a:chOff x="6336357" y="4536108"/>
            <a:chExt cx="1728192" cy="1349408"/>
          </a:xfrm>
        </p:grpSpPr>
        <p:cxnSp>
          <p:nvCxnSpPr>
            <p:cNvPr id="13" name="Suora nuoliyhdysviiva 12"/>
            <p:cNvCxnSpPr/>
            <p:nvPr/>
          </p:nvCxnSpPr>
          <p:spPr>
            <a:xfrm flipV="1">
              <a:off x="8064549" y="4536108"/>
              <a:ext cx="0" cy="134940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uora yhdysviiva 23"/>
            <p:cNvCxnSpPr/>
            <p:nvPr/>
          </p:nvCxnSpPr>
          <p:spPr>
            <a:xfrm flipH="1">
              <a:off x="6336357" y="5885516"/>
              <a:ext cx="172819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Ryhmä 31"/>
          <p:cNvGrpSpPr/>
          <p:nvPr/>
        </p:nvGrpSpPr>
        <p:grpSpPr>
          <a:xfrm>
            <a:off x="5634506" y="4255246"/>
            <a:ext cx="1524111" cy="500119"/>
            <a:chOff x="5904309" y="4536108"/>
            <a:chExt cx="1584176" cy="504055"/>
          </a:xfrm>
        </p:grpSpPr>
        <p:cxnSp>
          <p:nvCxnSpPr>
            <p:cNvPr id="29" name="Suora nuoliyhdysviiva 28"/>
            <p:cNvCxnSpPr/>
            <p:nvPr/>
          </p:nvCxnSpPr>
          <p:spPr>
            <a:xfrm flipV="1">
              <a:off x="7488485" y="4536108"/>
              <a:ext cx="0" cy="50405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uora yhdysviiva 30"/>
            <p:cNvCxnSpPr/>
            <p:nvPr/>
          </p:nvCxnSpPr>
          <p:spPr>
            <a:xfrm flipH="1">
              <a:off x="5904309" y="5040163"/>
              <a:ext cx="1584176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kstiruutu 2"/>
          <p:cNvSpPr txBox="1"/>
          <p:nvPr/>
        </p:nvSpPr>
        <p:spPr>
          <a:xfrm>
            <a:off x="622452" y="5756614"/>
            <a:ext cx="6965889" cy="285897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400" u="sng" spc="-39" dirty="0"/>
              <a:t>Vinkki:</a:t>
            </a:r>
            <a:r>
              <a:rPr lang="fi-FI" sz="1400" spc="-39" dirty="0"/>
              <a:t> Vanhemmissa </a:t>
            </a:r>
            <a:r>
              <a:rPr lang="fi-FI" sz="1400" spc="-39" dirty="0" err="1"/>
              <a:t>LibreOfficen</a:t>
            </a:r>
            <a:r>
              <a:rPr lang="fi-FI" sz="1400" spc="-39" dirty="0"/>
              <a:t> versioissa ”</a:t>
            </a:r>
            <a:r>
              <a:rPr lang="fi-FI" sz="1400" b="1" spc="-39" dirty="0"/>
              <a:t>Tekstikenttä</a:t>
            </a:r>
            <a:r>
              <a:rPr lang="fi-FI" sz="1400" spc="-39" dirty="0"/>
              <a:t>”-työkalu löytyy piirrostyökaluriviltä.</a:t>
            </a:r>
          </a:p>
        </p:txBody>
      </p:sp>
    </p:spTree>
    <p:extLst>
      <p:ext uri="{BB962C8B-B14F-4D97-AF65-F5344CB8AC3E}">
        <p14:creationId xmlns:p14="http://schemas.microsoft.com/office/powerpoint/2010/main" val="216248620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261607" y="4963679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M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264471" y="5775424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N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261607" y="701570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J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261607" y="2181193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K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261607" y="3343596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L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2632222" y="701571"/>
            <a:ext cx="5542222" cy="117147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Valitsemalla jonkin </a:t>
            </a:r>
            <a:r>
              <a:rPr lang="fi-FI" spc="-39" dirty="0">
                <a:solidFill>
                  <a:schemeClr val="accent4"/>
                </a:solidFill>
              </a:rPr>
              <a:t>piirtotyökaluista</a:t>
            </a:r>
            <a:r>
              <a:rPr lang="fi-FI" spc="-39" dirty="0"/>
              <a:t> voi piirtää erilaisia kuvioita ja objekteja. ”</a:t>
            </a:r>
            <a:r>
              <a:rPr lang="fi-FI" b="1" spc="-39" dirty="0"/>
              <a:t>Viivan väri</a:t>
            </a:r>
            <a:r>
              <a:rPr lang="fi-FI" spc="-39" dirty="0"/>
              <a:t>”-työkalulla valitaan kuvioiden ääriviivojen väri ja ”</a:t>
            </a:r>
            <a:r>
              <a:rPr lang="fi-FI" b="1" spc="-39" dirty="0"/>
              <a:t>Täyttöväri</a:t>
            </a:r>
            <a:r>
              <a:rPr lang="fi-FI" spc="-39" dirty="0"/>
              <a:t>”-työkalulla valitaan täyttöväri.</a:t>
            </a:r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 rotWithShape="1">
          <a:blip r:embed="rId3"/>
          <a:srcRect b="16671"/>
          <a:stretch/>
        </p:blipFill>
        <p:spPr>
          <a:xfrm>
            <a:off x="822699" y="491348"/>
            <a:ext cx="1559233" cy="15461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Kuva 9"/>
          <p:cNvPicPr>
            <a:picLocks noChangeAspect="1"/>
          </p:cNvPicPr>
          <p:nvPr/>
        </p:nvPicPr>
        <p:blipFill rotWithShape="1">
          <a:blip r:embed="rId4"/>
          <a:srcRect b="60185"/>
          <a:stretch/>
        </p:blipFill>
        <p:spPr>
          <a:xfrm>
            <a:off x="822698" y="2189593"/>
            <a:ext cx="1908524" cy="9042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7440" y="3207507"/>
            <a:ext cx="1319722" cy="13507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2" name="Kuva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7367" y="4758752"/>
            <a:ext cx="1329795" cy="133092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uorakulmio 1"/>
          <p:cNvSpPr/>
          <p:nvPr/>
        </p:nvSpPr>
        <p:spPr>
          <a:xfrm>
            <a:off x="651711" y="3343596"/>
            <a:ext cx="6551570" cy="283997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Valitun kohteen nurkkiin ilmestyvät </a:t>
            </a:r>
            <a:r>
              <a:rPr lang="fi-FI" b="1" spc="-39" dirty="0"/>
              <a:t>siniset ruudut</a:t>
            </a:r>
            <a:r>
              <a:rPr lang="fi-FI" spc="-39" dirty="0"/>
              <a:t>, ja kohteen kokoa ja sijaintia voidaan muuttaa.</a:t>
            </a:r>
          </a:p>
          <a:p>
            <a:r>
              <a:rPr lang="fi-FI" spc="-39" dirty="0"/>
              <a:t>Kun valittua kohdetta klikataan toisen kerran niin, että siniset ruudut muuttuvat </a:t>
            </a:r>
            <a:r>
              <a:rPr lang="fi-FI" b="1" spc="-39" dirty="0"/>
              <a:t>punaisiksi soikioiksi</a:t>
            </a:r>
            <a:r>
              <a:rPr lang="fi-FI" spc="-39" dirty="0"/>
              <a:t>, kohdetta voidaan kiertää keskipisteensä ympäri haluttuun kulmaan.</a:t>
            </a:r>
          </a:p>
          <a:p>
            <a:endParaRPr lang="fi-FI" spc="-39" dirty="0"/>
          </a:p>
          <a:p>
            <a:r>
              <a:rPr lang="fi-FI" spc="-39" dirty="0"/>
              <a:t>Tuplaklikkaamalla kohdetta sen keskelle ilmestyy vilkkuva kirjoituskursori, jolloin voidaan kirjoittaa suoraan kohteeseen.</a:t>
            </a:r>
          </a:p>
          <a:p>
            <a:endParaRPr lang="fi-FI" spc="-39" dirty="0"/>
          </a:p>
          <a:p>
            <a:r>
              <a:rPr lang="fi-FI" spc="-39" dirty="0"/>
              <a:t>Valitun kohteen voi poistaa ”</a:t>
            </a:r>
            <a:r>
              <a:rPr lang="fi-FI" b="1" spc="-39" dirty="0" err="1"/>
              <a:t>Delete</a:t>
            </a:r>
            <a:r>
              <a:rPr lang="fi-FI" spc="-39" dirty="0"/>
              <a:t>”-napilla.</a:t>
            </a:r>
          </a:p>
        </p:txBody>
      </p:sp>
      <p:sp>
        <p:nvSpPr>
          <p:cNvPr id="7" name="Suorakulmio 6"/>
          <p:cNvSpPr/>
          <p:nvPr/>
        </p:nvSpPr>
        <p:spPr>
          <a:xfrm>
            <a:off x="2908409" y="2183638"/>
            <a:ext cx="6096444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”</a:t>
            </a:r>
            <a:r>
              <a:rPr lang="fi-FI" b="1" spc="-39" dirty="0"/>
              <a:t>Valitse</a:t>
            </a:r>
            <a:r>
              <a:rPr lang="fi-FI" spc="-39" dirty="0"/>
              <a:t>”-työkalulla voi </a:t>
            </a:r>
            <a:r>
              <a:rPr lang="fi-FI" spc="-39" dirty="0">
                <a:solidFill>
                  <a:schemeClr val="accent4"/>
                </a:solidFill>
              </a:rPr>
              <a:t>piirtonäkymässä</a:t>
            </a:r>
            <a:r>
              <a:rPr lang="fi-FI" spc="-39" dirty="0"/>
              <a:t> valita haluamansa kohteen. Valitun kohteen ominaisuuksia, kuten väriä ja viivan paksuutta voidaan muokata jälkikäteen </a:t>
            </a:r>
            <a:r>
              <a:rPr lang="fi-FI" spc="-39" dirty="0">
                <a:solidFill>
                  <a:schemeClr val="accent4"/>
                </a:solidFill>
              </a:rPr>
              <a:t>sivupalkista</a:t>
            </a:r>
            <a:r>
              <a:rPr lang="fi-FI" spc="-39" dirty="0"/>
              <a:t>.</a:t>
            </a:r>
          </a:p>
        </p:txBody>
      </p:sp>
      <p:cxnSp>
        <p:nvCxnSpPr>
          <p:cNvPr id="16" name="Suora nuoliyhdysviiva 15"/>
          <p:cNvCxnSpPr/>
          <p:nvPr/>
        </p:nvCxnSpPr>
        <p:spPr>
          <a:xfrm flipH="1" flipV="1">
            <a:off x="1246666" y="1264398"/>
            <a:ext cx="1385556" cy="16412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/>
          <p:cNvCxnSpPr/>
          <p:nvPr/>
        </p:nvCxnSpPr>
        <p:spPr>
          <a:xfrm flipH="1">
            <a:off x="1315944" y="2435877"/>
            <a:ext cx="1592465" cy="12282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nuoliyhdysviiva 25"/>
          <p:cNvCxnSpPr/>
          <p:nvPr/>
        </p:nvCxnSpPr>
        <p:spPr>
          <a:xfrm>
            <a:off x="5972229" y="3672580"/>
            <a:ext cx="1253424" cy="21028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nuoliyhdysviiva 29"/>
          <p:cNvCxnSpPr/>
          <p:nvPr/>
        </p:nvCxnSpPr>
        <p:spPr>
          <a:xfrm>
            <a:off x="6203941" y="4383099"/>
            <a:ext cx="1021712" cy="80591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121359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261607" y="4890287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R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261607" y="431312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O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261607" y="2097096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P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261607" y="2891065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Q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688934" y="2097096"/>
            <a:ext cx="6577125" cy="2637270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”</a:t>
            </a:r>
            <a:r>
              <a:rPr lang="fi-FI" b="1" spc="-39" dirty="0"/>
              <a:t>Käyrä</a:t>
            </a:r>
            <a:r>
              <a:rPr lang="fi-FI" spc="-39" dirty="0"/>
              <a:t>”-työkaluilla voi piirtää vapaalla kädellä ja tehdä erimuotoisia alueita. Näillä työkaluilla voi tehdä kuvioita myös ilman täyttöväriä.</a:t>
            </a:r>
          </a:p>
          <a:p>
            <a:endParaRPr lang="fi-FI" spc="-39" dirty="0"/>
          </a:p>
          <a:p>
            <a:r>
              <a:rPr lang="fi-FI" spc="-39" dirty="0"/>
              <a:t>Kaksi toistensa kaltaista kuviota saadaan valitsemalla kopioitava kohde hiiren oikealla napilla ja valitsemalla ”</a:t>
            </a:r>
            <a:r>
              <a:rPr lang="fi-FI" b="1" spc="-39" dirty="0"/>
              <a:t>Kopioi</a:t>
            </a:r>
            <a:r>
              <a:rPr lang="fi-FI" spc="-39" dirty="0"/>
              <a:t>” tai painamalla ”</a:t>
            </a:r>
            <a:r>
              <a:rPr lang="fi-FI" b="1" spc="-39" dirty="0"/>
              <a:t>ctrl + c</a:t>
            </a:r>
            <a:r>
              <a:rPr lang="fi-FI" spc="-39" dirty="0"/>
              <a:t>”. Klikkaamalla tyhjää kohtaa ja valitsemalla hiiren oikealla napilla ”</a:t>
            </a:r>
            <a:r>
              <a:rPr lang="fi-FI" b="1" spc="-39" dirty="0"/>
              <a:t>Liitä</a:t>
            </a:r>
            <a:r>
              <a:rPr lang="fi-FI" spc="-39" dirty="0"/>
              <a:t>” tai painamalla ”</a:t>
            </a:r>
            <a:r>
              <a:rPr lang="fi-FI" b="1" spc="-39" dirty="0"/>
              <a:t>ctrl + v</a:t>
            </a:r>
            <a:r>
              <a:rPr lang="fi-FI" spc="-39" dirty="0"/>
              <a:t>”, kohde kopioituu itsensä päälle.</a:t>
            </a:r>
          </a:p>
          <a:p>
            <a:endParaRPr lang="fi-FI" sz="1400" u="sng" spc="-39" dirty="0"/>
          </a:p>
          <a:p>
            <a:r>
              <a:rPr lang="fi-FI" sz="1400" u="sng" spc="-39" dirty="0"/>
              <a:t>Vinkki:</a:t>
            </a:r>
            <a:r>
              <a:rPr lang="fi-FI" sz="1400" spc="-39" dirty="0"/>
              <a:t> Jos tarvitset useita samanlaisia kuvioita, kopioi ensin muutama yksittäinen kuvio vierekkäin, valitse kaikki kuviot, ja kopioi koko kuviorykelmä kerralla.</a:t>
            </a:r>
          </a:p>
        </p:txBody>
      </p:sp>
      <p:pic>
        <p:nvPicPr>
          <p:cNvPr id="18" name="Kuva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0860" y="400711"/>
            <a:ext cx="1771105" cy="14904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3" name="Kuva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9468" y="1428520"/>
            <a:ext cx="1452280" cy="11385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4" name="Kuva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3064" y="2798829"/>
            <a:ext cx="1578378" cy="135838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5" name="Kuva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87377" y="4388945"/>
            <a:ext cx="1704371" cy="9561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7" name="Kuva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30964" y="4934358"/>
            <a:ext cx="1840125" cy="14808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uorakulmio 1"/>
          <p:cNvSpPr/>
          <p:nvPr/>
        </p:nvSpPr>
        <p:spPr>
          <a:xfrm>
            <a:off x="688934" y="431312"/>
            <a:ext cx="4437287" cy="1465792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 err="1"/>
              <a:t>LibreOffice</a:t>
            </a:r>
            <a:r>
              <a:rPr lang="fi-FI" spc="-39" dirty="0"/>
              <a:t> </a:t>
            </a:r>
            <a:r>
              <a:rPr lang="fi-FI" spc="-39" dirty="0" err="1"/>
              <a:t>Draw</a:t>
            </a:r>
            <a:r>
              <a:rPr lang="fi-FI" spc="-39" dirty="0"/>
              <a:t> –ohjelmassa on paljon valmiita kuvioita.</a:t>
            </a:r>
          </a:p>
          <a:p>
            <a:r>
              <a:rPr lang="fi-FI" spc="-39" dirty="0"/>
              <a:t>Piirroksiin saa elävyyttä valitsemalla </a:t>
            </a:r>
            <a:r>
              <a:rPr lang="fi-FI" spc="-39" dirty="0">
                <a:solidFill>
                  <a:schemeClr val="accent4"/>
                </a:solidFill>
              </a:rPr>
              <a:t>sivupalkissa</a:t>
            </a:r>
            <a:r>
              <a:rPr lang="fi-FI" spc="-39" dirty="0"/>
              <a:t> esimerkiksi kuvion osittain läpinäkyväksi tai valitsemalla liukuvärjäyksen.</a:t>
            </a:r>
          </a:p>
        </p:txBody>
      </p:sp>
      <p:sp>
        <p:nvSpPr>
          <p:cNvPr id="7" name="Suorakulmio 6"/>
          <p:cNvSpPr/>
          <p:nvPr/>
        </p:nvSpPr>
        <p:spPr>
          <a:xfrm>
            <a:off x="603145" y="4887052"/>
            <a:ext cx="4108512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Klikkaamalla kohdetta hiiren oikealla napilla ja valitsemalla ”</a:t>
            </a:r>
            <a:r>
              <a:rPr lang="fi-FI" b="1" spc="-39" dirty="0"/>
              <a:t>Järjestä</a:t>
            </a:r>
            <a:r>
              <a:rPr lang="fi-FI" spc="-39" dirty="0"/>
              <a:t>”, voi siirtää kohteita toistensa eteen tai taakse.</a:t>
            </a:r>
          </a:p>
        </p:txBody>
      </p:sp>
      <p:cxnSp>
        <p:nvCxnSpPr>
          <p:cNvPr id="9" name="Suora nuoliyhdysviiva 8"/>
          <p:cNvCxnSpPr/>
          <p:nvPr/>
        </p:nvCxnSpPr>
        <p:spPr>
          <a:xfrm>
            <a:off x="4225611" y="1164208"/>
            <a:ext cx="831333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nuoliyhdysviiva 10"/>
          <p:cNvCxnSpPr/>
          <p:nvPr/>
        </p:nvCxnSpPr>
        <p:spPr>
          <a:xfrm flipV="1">
            <a:off x="6996722" y="1897104"/>
            <a:ext cx="336342" cy="38874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nuoliyhdysviiva 16"/>
          <p:cNvCxnSpPr/>
          <p:nvPr/>
        </p:nvCxnSpPr>
        <p:spPr>
          <a:xfrm>
            <a:off x="6941965" y="3382333"/>
            <a:ext cx="747535" cy="7194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nuoliyhdysviiva 21"/>
          <p:cNvCxnSpPr/>
          <p:nvPr/>
        </p:nvCxnSpPr>
        <p:spPr>
          <a:xfrm flipV="1">
            <a:off x="6941965" y="3643336"/>
            <a:ext cx="747535" cy="7144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uora nuoliyhdysviiva 27"/>
          <p:cNvCxnSpPr/>
          <p:nvPr/>
        </p:nvCxnSpPr>
        <p:spPr>
          <a:xfrm>
            <a:off x="6224086" y="4458573"/>
            <a:ext cx="1203111" cy="11043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>
            <a:off x="4087055" y="5345113"/>
            <a:ext cx="827824" cy="22725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2749841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20" name="Tekstiruutu 19"/>
          <p:cNvSpPr txBox="1"/>
          <p:nvPr/>
        </p:nvSpPr>
        <p:spPr>
          <a:xfrm>
            <a:off x="187698" y="4116560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T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622451" y="486948"/>
            <a:ext cx="5403667" cy="172115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Kahden tai useamman kohteen voi ryhmitellä, kun niitä ei tarvitse enää muokata toistensa suhteen. Valitse kohteet rajaamalla ne ”</a:t>
            </a:r>
            <a:r>
              <a:rPr lang="fi-FI" b="1" spc="-39" dirty="0"/>
              <a:t>Valitse</a:t>
            </a:r>
            <a:r>
              <a:rPr lang="fi-FI" spc="-39" dirty="0"/>
              <a:t>”-työkalulla, klikkaa yhtä kohteista hiiren oikealla napilla ja valitse ”</a:t>
            </a:r>
            <a:r>
              <a:rPr lang="fi-FI" b="1" spc="-39" dirty="0"/>
              <a:t>Ryhmittele</a:t>
            </a:r>
            <a:r>
              <a:rPr lang="fi-FI" spc="-39" dirty="0"/>
              <a:t>”. Tällöin et vahingossa enää muuta yksittäistä ryhmän kohdetta. Ryhmän voi purkaa valitsemalla ”</a:t>
            </a:r>
            <a:r>
              <a:rPr lang="fi-FI" b="1" spc="-39" dirty="0"/>
              <a:t>Pura ryhmitys</a:t>
            </a:r>
            <a:r>
              <a:rPr lang="fi-FI" spc="-39" dirty="0"/>
              <a:t>”.</a:t>
            </a:r>
          </a:p>
        </p:txBody>
      </p:sp>
      <p:pic>
        <p:nvPicPr>
          <p:cNvPr id="12" name="Kuva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0027" y="545629"/>
            <a:ext cx="1504973" cy="17105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" name="Tekstiruutu 17"/>
          <p:cNvSpPr txBox="1"/>
          <p:nvPr/>
        </p:nvSpPr>
        <p:spPr>
          <a:xfrm>
            <a:off x="630993" y="2439658"/>
            <a:ext cx="6209545" cy="2286855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 err="1"/>
              <a:t>LibreOffice</a:t>
            </a:r>
            <a:r>
              <a:rPr lang="fi-FI" spc="-39" dirty="0"/>
              <a:t> piirto-ohjelmassa on oletuksena kolme </a:t>
            </a:r>
            <a:r>
              <a:rPr lang="fi-FI" spc="-39" dirty="0">
                <a:solidFill>
                  <a:schemeClr val="accent4"/>
                </a:solidFill>
              </a:rPr>
              <a:t>kerrosta</a:t>
            </a:r>
            <a:r>
              <a:rPr lang="fi-FI" spc="-39" dirty="0"/>
              <a:t>; </a:t>
            </a:r>
            <a:r>
              <a:rPr lang="fi-FI" i="1" spc="-39" dirty="0"/>
              <a:t>Asettelu</a:t>
            </a:r>
            <a:r>
              <a:rPr lang="fi-FI" spc="-39" dirty="0"/>
              <a:t>, </a:t>
            </a:r>
            <a:r>
              <a:rPr lang="fi-FI" i="1" spc="-39" dirty="0"/>
              <a:t>Ohjausobjektit</a:t>
            </a:r>
            <a:r>
              <a:rPr lang="fi-FI" spc="-39" dirty="0"/>
              <a:t> ja </a:t>
            </a:r>
            <a:r>
              <a:rPr lang="fi-FI" i="1" spc="-39" dirty="0"/>
              <a:t>Mittajanat</a:t>
            </a:r>
            <a:r>
              <a:rPr lang="fi-FI" spc="-39" dirty="0"/>
              <a:t>. Kaikki objektit piirtyvät käytössä olevaan kerrokseen (oletuksena Asettelu-kerros); jos piirros koostuu selkeästi erityyppisistä elementeistä, kannattaa ne piirtää omiin kerroksiinsa.</a:t>
            </a:r>
          </a:p>
          <a:p>
            <a:endParaRPr lang="fi-FI" spc="-39" dirty="0"/>
          </a:p>
          <a:p>
            <a:r>
              <a:rPr lang="fi-FI" spc="-39" dirty="0"/>
              <a:t>Uusi kerros luodaan valitsemalla ”</a:t>
            </a:r>
            <a:r>
              <a:rPr lang="fi-FI" b="1" spc="-39" dirty="0"/>
              <a:t>Lisää </a:t>
            </a:r>
            <a:r>
              <a:rPr lang="fi-FI" b="1" spc="-39" dirty="0">
                <a:sym typeface="Wingdings" panose="05000000000000000000" pitchFamily="2" charset="2"/>
              </a:rPr>
              <a:t> Kerros…</a:t>
            </a:r>
            <a:r>
              <a:rPr lang="fi-FI" spc="-39" dirty="0"/>
              <a:t>”</a:t>
            </a:r>
            <a:r>
              <a:rPr lang="fi-FI" b="1" spc="-39" dirty="0"/>
              <a:t> </a:t>
            </a:r>
            <a:r>
              <a:rPr lang="fi-FI" spc="-39" dirty="0"/>
              <a:t>tai klikkaamalla tyhjästä kohdasta kerros-välilehtien vierestä. Nimeä kerros ja valitse, onko kerros näkyvä, tulostettava tai lukittu. Paina sitten ”OK”. </a:t>
            </a:r>
          </a:p>
        </p:txBody>
      </p:sp>
      <p:pic>
        <p:nvPicPr>
          <p:cNvPr id="11" name="Kuva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3740" y="3237449"/>
            <a:ext cx="1632287" cy="18267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Kuva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0333" y="2494005"/>
            <a:ext cx="2256479" cy="30317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uorakulmio 1"/>
          <p:cNvSpPr/>
          <p:nvPr/>
        </p:nvSpPr>
        <p:spPr>
          <a:xfrm>
            <a:off x="615133" y="5260152"/>
            <a:ext cx="4157382" cy="946656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z="1400" u="sng" spc="-39" dirty="0"/>
              <a:t>Vinkki:</a:t>
            </a:r>
            <a:r>
              <a:rPr lang="fi-FI" sz="1400" spc="-39" dirty="0"/>
              <a:t> Näkyvä kerros näkyy piirtonäkymässä, tulostettava kerros kuuluu osaksi piirrosta kuten muutkin kerrokset, ja lukittua kerrosta ei voi muokata. Oletuksena jokainen kerros on näkyvä ja tulostettava.</a:t>
            </a:r>
          </a:p>
        </p:txBody>
      </p:sp>
      <p:sp>
        <p:nvSpPr>
          <p:cNvPr id="3" name="Suorakulmio 2"/>
          <p:cNvSpPr/>
          <p:nvPr/>
        </p:nvSpPr>
        <p:spPr>
          <a:xfrm>
            <a:off x="4886844" y="5260944"/>
            <a:ext cx="3320654" cy="954019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z="1400" u="sng" spc="-39" dirty="0"/>
              <a:t>Vinkki:</a:t>
            </a:r>
            <a:r>
              <a:rPr lang="fi-FI" sz="1400" spc="-39" dirty="0"/>
              <a:t> Jos piirrokseen kuuluu esimerkiksi taustakuva, karttapohja tai muu objekti, jota ei tarvitse muokata, kannattaa se sijoittaa eri kerrokseen ja lukita kyseinen kerros.</a:t>
            </a:r>
          </a:p>
        </p:txBody>
      </p:sp>
      <p:cxnSp>
        <p:nvCxnSpPr>
          <p:cNvPr id="8" name="Suora nuoliyhdysviiva 7"/>
          <p:cNvCxnSpPr/>
          <p:nvPr/>
        </p:nvCxnSpPr>
        <p:spPr>
          <a:xfrm>
            <a:off x="5870172" y="1214183"/>
            <a:ext cx="849439" cy="18672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>
            <a:off x="6200028" y="2645593"/>
            <a:ext cx="347144" cy="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nuoliyhdysviiva 23"/>
          <p:cNvCxnSpPr/>
          <p:nvPr/>
        </p:nvCxnSpPr>
        <p:spPr>
          <a:xfrm flipV="1">
            <a:off x="5334055" y="3929121"/>
            <a:ext cx="1801222" cy="18744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iruutu 22"/>
          <p:cNvSpPr txBox="1"/>
          <p:nvPr/>
        </p:nvSpPr>
        <p:spPr>
          <a:xfrm>
            <a:off x="187698" y="486947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397463873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908</Words>
  <Application>Microsoft Office PowerPoint</Application>
  <PresentationFormat>Näytössä katseltava diaesitys (4:3)</PresentationFormat>
  <Paragraphs>121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Office-teema</vt:lpstr>
      <vt:lpstr>TERVE  Piirto-ohjeet LibreOffice-ohjelmistolla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SANOMA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 Piirto-ohjeet LibreOffice-ohjelmistolla</dc:title>
  <dc:creator>akalpio</dc:creator>
  <cp:lastModifiedBy>sannaleena.tuomikoski@gmail.com</cp:lastModifiedBy>
  <cp:revision>3</cp:revision>
  <dcterms:created xsi:type="dcterms:W3CDTF">2017-08-07T07:07:12Z</dcterms:created>
  <dcterms:modified xsi:type="dcterms:W3CDTF">2017-08-29T19:46:11Z</dcterms:modified>
</cp:coreProperties>
</file>