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  <p:sldMasterId id="2147484196" r:id="rId5"/>
  </p:sldMasterIdLst>
  <p:notesMasterIdLst>
    <p:notesMasterId r:id="rId14"/>
  </p:notesMasterIdLst>
  <p:handoutMasterIdLst>
    <p:handoutMasterId r:id="rId15"/>
  </p:handoutMasterIdLst>
  <p:sldIdLst>
    <p:sldId id="260" r:id="rId6"/>
    <p:sldId id="297" r:id="rId7"/>
    <p:sldId id="262" r:id="rId8"/>
    <p:sldId id="292" r:id="rId9"/>
    <p:sldId id="293" r:id="rId10"/>
    <p:sldId id="294" r:id="rId11"/>
    <p:sldId id="295" r:id="rId12"/>
    <p:sldId id="296" r:id="rId13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60"/>
            <p14:sldId id="297"/>
            <p14:sldId id="262"/>
            <p14:sldId id="292"/>
            <p14:sldId id="293"/>
            <p14:sldId id="294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769"/>
    <p:restoredTop sz="94437"/>
  </p:normalViewPr>
  <p:slideViewPr>
    <p:cSldViewPr snapToGrid="0">
      <p:cViewPr varScale="1">
        <p:scale>
          <a:sx n="46" d="100"/>
          <a:sy n="46" d="100"/>
        </p:scale>
        <p:origin x="12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6.10.2021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Sarjan nimi alatunnisteeksi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rPr lang="en-FI"/>
              <a:t>10/06/2021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Sarjan nimi alatunnisteeksi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7942691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173814"/>
            <a:ext cx="20875624" cy="642328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49" y="8175802"/>
            <a:ext cx="3205994" cy="2885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4" y="5452534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21171651" y="5452534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4" y="5739790"/>
            <a:ext cx="19227720" cy="2181576"/>
          </a:xfrm>
        </p:spPr>
        <p:txBody>
          <a:bodyPr anchor="ctr">
            <a:normAutofit/>
          </a:bodyPr>
          <a:lstStyle>
            <a:lvl1pPr algn="r">
              <a:defRPr sz="7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0644" y="8464343"/>
            <a:ext cx="19227720" cy="3408034"/>
          </a:xfrm>
        </p:spPr>
        <p:txBody>
          <a:bodyPr>
            <a:normAutofit/>
          </a:bodyPr>
          <a:lstStyle>
            <a:lvl1pPr marL="0" indent="0" algn="r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458911" y="5739791"/>
            <a:ext cx="2308302" cy="2181578"/>
          </a:xfrm>
        </p:spPr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7831691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60640" y="4673746"/>
            <a:ext cx="9396716" cy="7198632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88246" y="4673746"/>
            <a:ext cx="9400116" cy="7198632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4724810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39" y="1506459"/>
            <a:ext cx="19227726" cy="2161874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2701" y="4673747"/>
            <a:ext cx="8944654" cy="1386270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0645" y="6060017"/>
            <a:ext cx="9396710" cy="581235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640308" y="4673746"/>
            <a:ext cx="8948056" cy="1384152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88247" y="6060017"/>
            <a:ext cx="9400118" cy="581235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4405824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0891540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8146592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3" y="1506454"/>
            <a:ext cx="19227718" cy="2161880"/>
          </a:xfrm>
        </p:spPr>
        <p:txBody>
          <a:bodyPr anchor="ctr">
            <a:normAutofit/>
          </a:bodyPr>
          <a:lstStyle>
            <a:lvl1pPr>
              <a:defRPr sz="7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1692" y="4673747"/>
            <a:ext cx="11216672" cy="7198626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4" y="4673745"/>
            <a:ext cx="7580156" cy="7198634"/>
          </a:xfrm>
        </p:spPr>
        <p:txBody>
          <a:bodyPr anchor="ctr"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1211067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7" y="1506456"/>
            <a:ext cx="19227714" cy="2161876"/>
          </a:xfrm>
        </p:spPr>
        <p:txBody>
          <a:bodyPr anchor="ctr">
            <a:normAutofit/>
          </a:bodyPr>
          <a:lstStyle>
            <a:lvl1pPr>
              <a:defRPr sz="7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736667" y="4673748"/>
            <a:ext cx="10851698" cy="7198624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6" y="4673747"/>
            <a:ext cx="7752512" cy="7198630"/>
          </a:xfrm>
        </p:spPr>
        <p:txBody>
          <a:bodyPr anchor="ctr"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7773377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1857256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11859244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9135976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913597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5" y="9423233"/>
            <a:ext cx="19227718" cy="90610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0645" y="1219195"/>
            <a:ext cx="19227718" cy="7179150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38" y="10339167"/>
            <a:ext cx="19227724" cy="1245942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458911" y="9422619"/>
            <a:ext cx="2308302" cy="2181578"/>
          </a:xfrm>
        </p:spPr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986363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1857256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11859244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9135976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913597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4" y="1219194"/>
            <a:ext cx="19227716" cy="7185500"/>
          </a:xfrm>
        </p:spPr>
        <p:txBody>
          <a:bodyPr anchor="ctr"/>
          <a:lstStyle>
            <a:lvl1pPr>
              <a:defRPr sz="6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5" y="9423231"/>
            <a:ext cx="19227718" cy="2181578"/>
          </a:xfrm>
        </p:spPr>
        <p:txBody>
          <a:bodyPr anchor="ctr"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458911" y="9423231"/>
            <a:ext cx="2308302" cy="2181578"/>
          </a:xfrm>
        </p:spPr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049657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1857256"/>
            <a:ext cx="20875624" cy="642328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11859244"/>
            <a:ext cx="3205994" cy="28854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9135976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21171655" y="913597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713" y="1219197"/>
            <a:ext cx="17437754" cy="6072122"/>
          </a:xfrm>
        </p:spPr>
        <p:txBody>
          <a:bodyPr anchor="ctr"/>
          <a:lstStyle>
            <a:lvl1pPr>
              <a:defRPr sz="6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804577" y="7306758"/>
            <a:ext cx="16313158" cy="109793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5" y="9423231"/>
            <a:ext cx="19227718" cy="2181578"/>
          </a:xfrm>
        </p:spPr>
        <p:txBody>
          <a:bodyPr anchor="ctr">
            <a:normAutofit/>
          </a:bodyPr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458911" y="9419851"/>
            <a:ext cx="2308302" cy="2181578"/>
          </a:xfrm>
        </p:spPr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1167144" y="1496232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4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325618" y="6067048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4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0949803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1857256"/>
            <a:ext cx="20875624" cy="642328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11859244"/>
            <a:ext cx="3205994" cy="28854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9135976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21171655" y="913597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38" y="9423231"/>
            <a:ext cx="19227724" cy="117707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0" y="10600299"/>
            <a:ext cx="19227724" cy="1004510"/>
          </a:xfrm>
        </p:spPr>
        <p:txBody>
          <a:bodyPr anchor="t"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458911" y="9419851"/>
            <a:ext cx="2308302" cy="2181578"/>
          </a:xfrm>
        </p:spPr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1457251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338444" y="1506456"/>
            <a:ext cx="19249920" cy="2161876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21892" y="4673746"/>
            <a:ext cx="6140068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60644" y="6045347"/>
            <a:ext cx="6099404" cy="582702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12050" y="4673746"/>
            <a:ext cx="612648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7890940" y="6045347"/>
            <a:ext cx="6126480" cy="582702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4448313" y="4673746"/>
            <a:ext cx="614005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4448313" y="6045347"/>
            <a:ext cx="6140050" cy="582702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428848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360644" y="1506456"/>
            <a:ext cx="19227720" cy="2161876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60637" y="8595006"/>
            <a:ext cx="609941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60637" y="4673746"/>
            <a:ext cx="6099410" cy="3048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60637" y="9747530"/>
            <a:ext cx="6099410" cy="2124844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0942" y="8595006"/>
            <a:ext cx="612648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7890940" y="4673746"/>
            <a:ext cx="6126480" cy="3048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7888235" y="9747528"/>
            <a:ext cx="6134594" cy="2124844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4461357" y="8595006"/>
            <a:ext cx="612701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4461355" y="4673746"/>
            <a:ext cx="6127010" cy="3048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4461107" y="9747524"/>
            <a:ext cx="6135126" cy="2124844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8954781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4790343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16232414" y="3738790"/>
            <a:ext cx="10213976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19736405" y="1074480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258462" y="1219194"/>
            <a:ext cx="2147604" cy="8707520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60644" y="1219195"/>
            <a:ext cx="17740008" cy="1065317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614252" y="11872375"/>
            <a:ext cx="5486400" cy="730250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0643" y="11872377"/>
            <a:ext cx="12253610" cy="730250"/>
          </a:xfrm>
        </p:spPr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195101" y="10797267"/>
            <a:ext cx="2308302" cy="2181578"/>
          </a:xfrm>
        </p:spPr>
        <p:txBody>
          <a:bodyPr anchor="t"/>
          <a:lstStyle>
            <a:lvl1pPr algn="ctr">
              <a:defRPr/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7551848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87575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&lt; Sarjan nimi + luvun nro &gt;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485702"/>
            <a:ext cx="17936168" cy="55188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3432" y="8487690"/>
            <a:ext cx="6154216" cy="5538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1" y="5180156"/>
            <a:ext cx="17936170" cy="3320664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8223431" y="5180156"/>
            <a:ext cx="6154218" cy="33206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0644" y="5467418"/>
            <a:ext cx="16288268" cy="2746140"/>
          </a:xfrm>
        </p:spPr>
        <p:txBody>
          <a:bodyPr anchor="b">
            <a:noAutofit/>
          </a:bodyPr>
          <a:lstStyle>
            <a:lvl1pPr algn="r">
              <a:defRPr sz="108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0644" y="8788079"/>
            <a:ext cx="16288268" cy="2235374"/>
          </a:xfrm>
        </p:spPr>
        <p:txBody>
          <a:bodyPr>
            <a:normAutofit/>
          </a:bodyPr>
          <a:lstStyle>
            <a:lvl1pPr marL="0" indent="0" algn="r">
              <a:buNone/>
              <a:defRPr sz="40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10692" y="5500674"/>
            <a:ext cx="2343776" cy="2712884"/>
          </a:xfrm>
        </p:spPr>
        <p:txBody>
          <a:bodyPr/>
          <a:lstStyle/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5479104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60643" y="1506456"/>
            <a:ext cx="19227722" cy="2161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0643" y="4673746"/>
            <a:ext cx="19227722" cy="7198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01962" y="1187237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0642" y="11872377"/>
            <a:ext cx="1374132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&lt; Sarjan nimi + luvun nro &gt;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458911" y="1506455"/>
            <a:ext cx="2308302" cy="2181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8390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97" r:id="rId1"/>
    <p:sldLayoutId id="2147484198" r:id="rId2"/>
    <p:sldLayoutId id="2147484199" r:id="rId3"/>
    <p:sldLayoutId id="2147484200" r:id="rId4"/>
    <p:sldLayoutId id="2147484201" r:id="rId5"/>
    <p:sldLayoutId id="2147484202" r:id="rId6"/>
    <p:sldLayoutId id="2147484203" r:id="rId7"/>
    <p:sldLayoutId id="2147484204" r:id="rId8"/>
    <p:sldLayoutId id="2147484205" r:id="rId9"/>
    <p:sldLayoutId id="2147484206" r:id="rId10"/>
    <p:sldLayoutId id="2147484207" r:id="rId11"/>
    <p:sldLayoutId id="2147484208" r:id="rId12"/>
    <p:sldLayoutId id="2147484209" r:id="rId13"/>
    <p:sldLayoutId id="2147484210" r:id="rId14"/>
    <p:sldLayoutId id="2147484211" r:id="rId15"/>
    <p:sldLayoutId id="2147484212" r:id="rId16"/>
    <p:sldLayoutId id="2147484213" r:id="rId17"/>
    <p:sldLayoutId id="2147484214" r:id="rId1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 err="1">
                <a:solidFill>
                  <a:schemeClr val="tx1"/>
                </a:solidFill>
              </a:rPr>
              <a:t>Aatteet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kansainvälisessä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politiikassa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963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Sisällön paikkamerkki 5"/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145" y="187037"/>
            <a:ext cx="20012891" cy="13528964"/>
          </a:xfrm>
        </p:spPr>
      </p:pic>
      <p:sp>
        <p:nvSpPr>
          <p:cNvPr id="4" name="Dian numeron paikkamerkki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smtClean="0"/>
              <a:t>&lt; Sarjan nimi + luvun nro &gt;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00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4783"/>
            <a:ext cx="21031200" cy="2651126"/>
          </a:xfrm>
        </p:spPr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Konservatismi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E3A503-D1DE-40A9-BA86-7ACA6E8250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305910"/>
            <a:ext cx="21031200" cy="8949590"/>
          </a:xfrm>
        </p:spPr>
        <p:txBody>
          <a:bodyPr>
            <a:normAutofit/>
          </a:bodyPr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smtClean="0"/>
              <a:t> </a:t>
            </a:r>
            <a:r>
              <a:rPr lang="en-GB" b="1" dirty="0" err="1"/>
              <a:t>perinteiset</a:t>
            </a:r>
            <a:r>
              <a:rPr lang="en-GB" b="1" dirty="0"/>
              <a:t> </a:t>
            </a:r>
            <a:r>
              <a:rPr lang="en-GB" b="1" dirty="0" err="1"/>
              <a:t>arvot</a:t>
            </a:r>
            <a:r>
              <a:rPr lang="en-GB" b="1" dirty="0"/>
              <a:t> </a:t>
            </a:r>
            <a:r>
              <a:rPr lang="en-GB" b="1" dirty="0" err="1"/>
              <a:t>ja</a:t>
            </a:r>
            <a:r>
              <a:rPr lang="en-GB" b="1" dirty="0"/>
              <a:t> </a:t>
            </a:r>
            <a:r>
              <a:rPr lang="en-GB" b="1" dirty="0" err="1"/>
              <a:t>yhteiskunnan</a:t>
            </a:r>
            <a:r>
              <a:rPr lang="en-GB" b="1" dirty="0"/>
              <a:t> </a:t>
            </a:r>
            <a:r>
              <a:rPr lang="en-GB" b="1" dirty="0" err="1"/>
              <a:t>muuttumattomuus</a:t>
            </a:r>
            <a:r>
              <a:rPr lang="en-GB" b="1" dirty="0"/>
              <a:t> </a:t>
            </a:r>
            <a:r>
              <a:rPr lang="en-GB" dirty="0"/>
              <a:t>(lat. </a:t>
            </a:r>
            <a:r>
              <a:rPr lang="en-GB" dirty="0" err="1"/>
              <a:t>c</a:t>
            </a:r>
            <a:r>
              <a:rPr lang="en-GB" i="1" dirty="0" err="1"/>
              <a:t>onservare</a:t>
            </a:r>
            <a:r>
              <a:rPr lang="en-GB" i="1" dirty="0"/>
              <a:t>,</a:t>
            </a:r>
            <a:r>
              <a:rPr lang="en-GB" dirty="0"/>
              <a:t> ’</a:t>
            </a:r>
            <a:r>
              <a:rPr lang="en-GB" dirty="0" err="1"/>
              <a:t>säilyttää</a:t>
            </a:r>
            <a:r>
              <a:rPr lang="en-GB" dirty="0"/>
              <a:t>’)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vastareaktio</a:t>
            </a:r>
            <a:r>
              <a:rPr lang="en-GB" dirty="0"/>
              <a:t> </a:t>
            </a:r>
            <a:r>
              <a:rPr lang="en-GB" dirty="0" err="1" smtClean="0"/>
              <a:t>RSV:n</a:t>
            </a:r>
            <a:r>
              <a:rPr lang="en-GB" dirty="0" smtClean="0"/>
              <a:t> </a:t>
            </a:r>
            <a:r>
              <a:rPr lang="en-GB" dirty="0" err="1" smtClean="0"/>
              <a:t>aatteisiin</a:t>
            </a:r>
            <a:r>
              <a:rPr lang="en-GB" dirty="0" smtClean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Napoleonin</a:t>
            </a:r>
            <a:r>
              <a:rPr lang="en-GB" dirty="0"/>
              <a:t> </a:t>
            </a:r>
            <a:r>
              <a:rPr lang="en-GB" dirty="0" err="1"/>
              <a:t>valloituksiin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ohjasi</a:t>
            </a:r>
            <a:r>
              <a:rPr lang="en-GB" dirty="0"/>
              <a:t> </a:t>
            </a:r>
            <a:r>
              <a:rPr lang="en-GB" dirty="0" err="1"/>
              <a:t>kansainvälistä</a:t>
            </a:r>
            <a:r>
              <a:rPr lang="en-GB" dirty="0"/>
              <a:t> </a:t>
            </a:r>
            <a:r>
              <a:rPr lang="en-GB" dirty="0" err="1"/>
              <a:t>politiikkaa</a:t>
            </a:r>
            <a:r>
              <a:rPr lang="en-GB" dirty="0"/>
              <a:t> 1800-luvulla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tavoitteena</a:t>
            </a:r>
            <a:r>
              <a:rPr lang="en-GB" dirty="0"/>
              <a:t> </a:t>
            </a:r>
            <a:r>
              <a:rPr lang="en-GB" dirty="0" err="1"/>
              <a:t>palauttaa</a:t>
            </a:r>
            <a:r>
              <a:rPr lang="en-GB" dirty="0"/>
              <a:t> </a:t>
            </a:r>
            <a:r>
              <a:rPr lang="en-GB" dirty="0" err="1"/>
              <a:t>tasapainotila</a:t>
            </a:r>
            <a:r>
              <a:rPr lang="en-GB" dirty="0"/>
              <a:t> </a:t>
            </a:r>
            <a:r>
              <a:rPr lang="en-GB" dirty="0" err="1"/>
              <a:t>Eurooppaan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Wienin</a:t>
            </a:r>
            <a:r>
              <a:rPr lang="en-GB" dirty="0"/>
              <a:t> </a:t>
            </a:r>
            <a:r>
              <a:rPr lang="en-GB" dirty="0" err="1"/>
              <a:t>kongressi</a:t>
            </a:r>
            <a:r>
              <a:rPr lang="en-GB" dirty="0"/>
              <a:t> 1814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914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4783"/>
            <a:ext cx="21031200" cy="2651126"/>
          </a:xfrm>
        </p:spPr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Liberalismi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E3A503-D1DE-40A9-BA86-7ACA6E8250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305910"/>
            <a:ext cx="21031200" cy="8949590"/>
          </a:xfrm>
        </p:spPr>
        <p:txBody>
          <a:bodyPr>
            <a:normAutofit/>
          </a:bodyPr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smtClean="0"/>
              <a:t> </a:t>
            </a:r>
            <a:r>
              <a:rPr lang="en-GB" b="1" dirty="0" err="1"/>
              <a:t>poliittinen</a:t>
            </a:r>
            <a:r>
              <a:rPr lang="en-GB" b="1" dirty="0"/>
              <a:t> </a:t>
            </a:r>
            <a:r>
              <a:rPr lang="en-GB" b="1" dirty="0" err="1"/>
              <a:t>ja</a:t>
            </a:r>
            <a:r>
              <a:rPr lang="en-GB" b="1" dirty="0"/>
              <a:t> </a:t>
            </a:r>
            <a:r>
              <a:rPr lang="en-GB" b="1" dirty="0" err="1"/>
              <a:t>talouden</a:t>
            </a:r>
            <a:r>
              <a:rPr lang="en-GB" b="1" dirty="0"/>
              <a:t> </a:t>
            </a:r>
            <a:r>
              <a:rPr lang="en-GB" b="1" dirty="0" err="1" smtClean="0"/>
              <a:t>vapaus</a:t>
            </a:r>
            <a:endParaRPr lang="en-GB" b="1" dirty="0" smtClean="0"/>
          </a:p>
          <a:p>
            <a:pPr fontAlgn="base"/>
            <a:r>
              <a:rPr lang="en-GB" dirty="0" smtClean="0"/>
              <a:t>(lat. </a:t>
            </a:r>
            <a:r>
              <a:rPr lang="en-GB" i="1" dirty="0" smtClean="0"/>
              <a:t>liber = ´</a:t>
            </a:r>
            <a:r>
              <a:rPr lang="en-GB" dirty="0" err="1" smtClean="0"/>
              <a:t>vapaus</a:t>
            </a:r>
            <a:r>
              <a:rPr lang="en-GB" i="1" dirty="0" smtClean="0"/>
              <a:t>‘)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 smtClean="0"/>
              <a:t>tavoitteena</a:t>
            </a:r>
            <a:r>
              <a:rPr lang="en-GB" dirty="0" smtClean="0"/>
              <a:t>: </a:t>
            </a:r>
            <a:r>
              <a:rPr lang="en-GB" dirty="0" err="1" smtClean="0"/>
              <a:t>äänioikeus</a:t>
            </a:r>
            <a:r>
              <a:rPr lang="en-GB" dirty="0"/>
              <a:t>, </a:t>
            </a:r>
            <a:r>
              <a:rPr lang="en-GB" dirty="0" err="1" smtClean="0"/>
              <a:t>sanan</a:t>
            </a:r>
            <a:r>
              <a:rPr lang="en-GB" dirty="0" smtClean="0"/>
              <a:t>-, </a:t>
            </a:r>
            <a:r>
              <a:rPr lang="en-GB" dirty="0" err="1" smtClean="0"/>
              <a:t>uskonnon</a:t>
            </a:r>
            <a:r>
              <a:rPr lang="en-GB" dirty="0" smtClean="0"/>
              <a:t>, </a:t>
            </a:r>
            <a:r>
              <a:rPr lang="en-GB" dirty="0" err="1" smtClean="0"/>
              <a:t>elinkeinovapaus</a:t>
            </a:r>
            <a:r>
              <a:rPr lang="en-GB" dirty="0"/>
              <a:t>, </a:t>
            </a:r>
            <a:r>
              <a:rPr lang="en-GB" dirty="0" err="1" smtClean="0"/>
              <a:t>talouden</a:t>
            </a:r>
            <a:r>
              <a:rPr lang="en-GB" dirty="0" smtClean="0"/>
              <a:t> </a:t>
            </a:r>
            <a:r>
              <a:rPr lang="en-GB" dirty="0" err="1" smtClean="0"/>
              <a:t>säätely</a:t>
            </a:r>
            <a:r>
              <a:rPr lang="en-GB" dirty="0" smtClean="0"/>
              <a:t> </a:t>
            </a:r>
            <a:r>
              <a:rPr lang="en-GB" dirty="0" err="1" smtClean="0"/>
              <a:t>pois</a:t>
            </a:r>
            <a:r>
              <a:rPr lang="en-GB" dirty="0" smtClean="0"/>
              <a:t>  </a:t>
            </a:r>
            <a:r>
              <a:rPr lang="en-GB" dirty="0" err="1"/>
              <a:t>hallitsijoiden</a:t>
            </a:r>
            <a:r>
              <a:rPr lang="en-GB" dirty="0"/>
              <a:t> </a:t>
            </a:r>
            <a:r>
              <a:rPr lang="en-GB" dirty="0" err="1"/>
              <a:t>vallan</a:t>
            </a:r>
            <a:r>
              <a:rPr lang="en-GB" dirty="0"/>
              <a:t> </a:t>
            </a:r>
            <a:r>
              <a:rPr lang="en-GB" dirty="0" err="1"/>
              <a:t>rajoittaminen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b="1" dirty="0" err="1"/>
              <a:t>valistuksen</a:t>
            </a:r>
            <a:r>
              <a:rPr lang="en-GB" b="1" dirty="0"/>
              <a:t> </a:t>
            </a:r>
            <a:r>
              <a:rPr lang="en-GB" b="1" dirty="0" err="1"/>
              <a:t>perintö</a:t>
            </a:r>
            <a:r>
              <a:rPr lang="en-GB" dirty="0"/>
              <a:t>: </a:t>
            </a:r>
            <a:r>
              <a:rPr lang="en-GB" dirty="0" err="1"/>
              <a:t>usko</a:t>
            </a:r>
            <a:r>
              <a:rPr lang="en-GB" dirty="0"/>
              <a:t> </a:t>
            </a:r>
            <a:r>
              <a:rPr lang="en-GB" dirty="0" err="1"/>
              <a:t>koulutukseen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ihmisen</a:t>
            </a:r>
            <a:r>
              <a:rPr lang="en-GB" dirty="0"/>
              <a:t> </a:t>
            </a:r>
            <a:r>
              <a:rPr lang="en-GB" dirty="0" err="1"/>
              <a:t>rationaalisuuteen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korostaa</a:t>
            </a:r>
            <a:r>
              <a:rPr lang="en-GB" dirty="0"/>
              <a:t> </a:t>
            </a:r>
            <a:r>
              <a:rPr lang="en-GB" dirty="0" err="1" smtClean="0"/>
              <a:t>kv</a:t>
            </a:r>
            <a:r>
              <a:rPr lang="en-GB" dirty="0" smtClean="0"/>
              <a:t>. </a:t>
            </a:r>
            <a:r>
              <a:rPr lang="en-GB" dirty="0" err="1"/>
              <a:t>politiikassa</a:t>
            </a:r>
            <a:r>
              <a:rPr lang="en-GB" dirty="0"/>
              <a:t> </a:t>
            </a:r>
            <a:r>
              <a:rPr lang="en-GB" b="1" dirty="0" err="1"/>
              <a:t>yhteistyötä</a:t>
            </a:r>
            <a:r>
              <a:rPr lang="en-GB" b="1" dirty="0"/>
              <a:t>, </a:t>
            </a:r>
            <a:r>
              <a:rPr lang="en-GB" b="1" dirty="0" err="1"/>
              <a:t>demokratiaa</a:t>
            </a:r>
            <a:r>
              <a:rPr lang="en-GB" b="1" dirty="0"/>
              <a:t> </a:t>
            </a:r>
            <a:r>
              <a:rPr lang="en-GB" b="1" dirty="0" err="1"/>
              <a:t>ja</a:t>
            </a:r>
            <a:r>
              <a:rPr lang="en-GB" b="1" dirty="0"/>
              <a:t> </a:t>
            </a:r>
            <a:r>
              <a:rPr lang="en-GB" b="1" dirty="0" err="1"/>
              <a:t>ihmisoikeuksia</a:t>
            </a:r>
            <a:endParaRPr lang="en-GB" b="1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527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4783"/>
            <a:ext cx="21031200" cy="2651126"/>
          </a:xfrm>
        </p:spPr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Nationalismi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E3A503-D1DE-40A9-BA86-7ACA6E8250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2848710"/>
            <a:ext cx="21031200" cy="8949590"/>
          </a:xfrm>
        </p:spPr>
        <p:txBody>
          <a:bodyPr>
            <a:normAutofit lnSpcReduction="10000"/>
          </a:bodyPr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b="1" dirty="0"/>
              <a:t>kansallisuusaate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i="1" dirty="0" err="1"/>
              <a:t>kulttuurinen</a:t>
            </a:r>
            <a:r>
              <a:rPr lang="en-GB" i="1" dirty="0"/>
              <a:t> </a:t>
            </a:r>
            <a:r>
              <a:rPr lang="en-GB" i="1" dirty="0" err="1" smtClean="0"/>
              <a:t>nationalismi</a:t>
            </a:r>
            <a:endParaRPr lang="en-GB" i="1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i="1" dirty="0" err="1"/>
              <a:t>poliittinen</a:t>
            </a:r>
            <a:r>
              <a:rPr lang="en-GB" i="1" dirty="0"/>
              <a:t> </a:t>
            </a:r>
            <a:r>
              <a:rPr lang="en-GB" i="1" dirty="0" err="1" smtClean="0"/>
              <a:t>nationalismi</a:t>
            </a:r>
            <a:endParaRPr lang="en-GB" i="1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merkittävin</a:t>
            </a:r>
            <a:r>
              <a:rPr lang="en-GB" dirty="0"/>
              <a:t> </a:t>
            </a:r>
            <a:r>
              <a:rPr lang="en-GB" dirty="0" err="1" smtClean="0"/>
              <a:t>kv</a:t>
            </a:r>
            <a:r>
              <a:rPr lang="en-GB" dirty="0" smtClean="0"/>
              <a:t>. </a:t>
            </a:r>
            <a:r>
              <a:rPr lang="en-GB" dirty="0" err="1" smtClean="0"/>
              <a:t>suhteita</a:t>
            </a:r>
            <a:r>
              <a:rPr lang="en-GB" dirty="0" smtClean="0"/>
              <a:t> </a:t>
            </a:r>
            <a:r>
              <a:rPr lang="en-GB" dirty="0" err="1" smtClean="0"/>
              <a:t>muokannut</a:t>
            </a:r>
            <a:r>
              <a:rPr lang="en-GB" dirty="0" smtClean="0"/>
              <a:t> </a:t>
            </a:r>
            <a:r>
              <a:rPr lang="en-GB" dirty="0" err="1" smtClean="0"/>
              <a:t>aate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valtioita</a:t>
            </a:r>
            <a:r>
              <a:rPr lang="en-GB" dirty="0"/>
              <a:t> on </a:t>
            </a:r>
            <a:r>
              <a:rPr lang="en-GB" dirty="0" err="1"/>
              <a:t>sekä</a:t>
            </a:r>
            <a:r>
              <a:rPr lang="en-GB" dirty="0"/>
              <a:t> </a:t>
            </a:r>
            <a:r>
              <a:rPr lang="en-GB" dirty="0" err="1"/>
              <a:t>hajonnut</a:t>
            </a:r>
            <a:r>
              <a:rPr lang="en-GB" dirty="0"/>
              <a:t> </a:t>
            </a:r>
            <a:r>
              <a:rPr lang="en-GB" dirty="0" err="1"/>
              <a:t>että</a:t>
            </a:r>
            <a:r>
              <a:rPr lang="en-GB" dirty="0"/>
              <a:t> </a:t>
            </a:r>
            <a:r>
              <a:rPr lang="en-GB" dirty="0" err="1"/>
              <a:t>yhdistynyt</a:t>
            </a:r>
            <a:r>
              <a:rPr lang="en-GB" dirty="0"/>
              <a:t> </a:t>
            </a:r>
            <a:r>
              <a:rPr lang="en-GB" dirty="0" err="1"/>
              <a:t>nationalismin</a:t>
            </a:r>
            <a:r>
              <a:rPr lang="en-GB" dirty="0"/>
              <a:t> </a:t>
            </a:r>
            <a:r>
              <a:rPr lang="en-GB" dirty="0" err="1"/>
              <a:t>seurauksena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/>
              <a:t>Italia 1861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Saksa</a:t>
            </a:r>
            <a:r>
              <a:rPr lang="en-GB" dirty="0"/>
              <a:t> 1871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Venäjästä</a:t>
            </a:r>
            <a:r>
              <a:rPr lang="en-GB" dirty="0"/>
              <a:t> </a:t>
            </a:r>
            <a:r>
              <a:rPr lang="en-GB" dirty="0" err="1"/>
              <a:t>itsenäistyivät</a:t>
            </a:r>
            <a:r>
              <a:rPr lang="en-GB" dirty="0"/>
              <a:t>: Suomi 1917, </a:t>
            </a:r>
            <a:r>
              <a:rPr lang="en-GB" dirty="0" err="1"/>
              <a:t>Viro</a:t>
            </a:r>
            <a:r>
              <a:rPr lang="en-GB" dirty="0"/>
              <a:t> 1918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123449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4783"/>
            <a:ext cx="21031200" cy="2651126"/>
          </a:xfrm>
        </p:spPr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Nationalismi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E3A503-D1DE-40A9-BA86-7ACA6E8250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198418" y="3746502"/>
            <a:ext cx="21031200" cy="8949590"/>
          </a:xfrm>
        </p:spPr>
        <p:txBody>
          <a:bodyPr>
            <a:normAutofit/>
          </a:bodyPr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 smtClean="0"/>
              <a:t>Edelleen</a:t>
            </a:r>
            <a:r>
              <a:rPr lang="en-GB" dirty="0" smtClean="0"/>
              <a:t> </a:t>
            </a:r>
            <a:r>
              <a:rPr lang="en-GB" dirty="0" err="1"/>
              <a:t>kansoja</a:t>
            </a:r>
            <a:r>
              <a:rPr lang="en-GB" dirty="0"/>
              <a:t> </a:t>
            </a:r>
            <a:r>
              <a:rPr lang="en-GB" dirty="0" err="1" smtClean="0"/>
              <a:t>ilman</a:t>
            </a:r>
            <a:r>
              <a:rPr lang="en-GB" dirty="0" smtClean="0"/>
              <a:t> </a:t>
            </a:r>
            <a:r>
              <a:rPr lang="en-GB" dirty="0" err="1" smtClean="0"/>
              <a:t>valtiota</a:t>
            </a:r>
            <a:r>
              <a:rPr lang="en-GB" dirty="0" smtClean="0"/>
              <a:t>(</a:t>
            </a:r>
            <a:r>
              <a:rPr lang="en-GB" dirty="0" err="1" smtClean="0"/>
              <a:t>esim</a:t>
            </a:r>
            <a:r>
              <a:rPr lang="en-GB" dirty="0"/>
              <a:t>. </a:t>
            </a:r>
            <a:r>
              <a:rPr lang="en-GB" dirty="0" err="1"/>
              <a:t>kurdit</a:t>
            </a:r>
            <a:r>
              <a:rPr lang="en-GB" dirty="0"/>
              <a:t>, </a:t>
            </a:r>
            <a:r>
              <a:rPr lang="en-GB" dirty="0" err="1" smtClean="0"/>
              <a:t>katalaanit</a:t>
            </a:r>
            <a:r>
              <a:rPr lang="en-GB" dirty="0"/>
              <a:t>,</a:t>
            </a:r>
            <a:r>
              <a:rPr lang="en-GB" dirty="0" smtClean="0"/>
              <a:t> </a:t>
            </a:r>
            <a:r>
              <a:rPr lang="en-GB" dirty="0" err="1"/>
              <a:t>saamelaiset</a:t>
            </a:r>
            <a:r>
              <a:rPr lang="en-GB" dirty="0"/>
              <a:t>)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nykyään</a:t>
            </a:r>
            <a:r>
              <a:rPr lang="en-GB" dirty="0"/>
              <a:t> </a:t>
            </a:r>
            <a:r>
              <a:rPr lang="en-GB" dirty="0" err="1" smtClean="0"/>
              <a:t>kv</a:t>
            </a:r>
            <a:r>
              <a:rPr lang="en-GB" dirty="0" smtClean="0"/>
              <a:t>. </a:t>
            </a:r>
            <a:r>
              <a:rPr lang="en-GB" dirty="0" err="1"/>
              <a:t>politiikassa</a:t>
            </a:r>
            <a:r>
              <a:rPr lang="en-GB" dirty="0"/>
              <a:t> </a:t>
            </a:r>
            <a:r>
              <a:rPr lang="en-GB" dirty="0" err="1" smtClean="0"/>
              <a:t>vastavoima</a:t>
            </a:r>
            <a:r>
              <a:rPr lang="en-GB" dirty="0" smtClean="0"/>
              <a:t> </a:t>
            </a:r>
            <a:r>
              <a:rPr lang="en-GB" dirty="0" err="1"/>
              <a:t>globalisaatiolle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 smtClean="0"/>
              <a:t>kv</a:t>
            </a:r>
            <a:r>
              <a:rPr lang="en-GB" dirty="0" smtClean="0"/>
              <a:t>. </a:t>
            </a:r>
            <a:r>
              <a:rPr lang="en-GB" dirty="0" err="1" smtClean="0"/>
              <a:t>yhteistyölle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/>
              <a:t>Trump: America First!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brexit-ajan</a:t>
            </a:r>
            <a:r>
              <a:rPr lang="en-GB" dirty="0"/>
              <a:t> Iso-Britannia: Take back control, vote Leave!</a:t>
            </a:r>
          </a:p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379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4783"/>
            <a:ext cx="21031200" cy="2651126"/>
          </a:xfrm>
        </p:spPr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Fasismi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kansallissosialismi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E3A503-D1DE-40A9-BA86-7ACA6E8250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305910"/>
            <a:ext cx="21031200" cy="8949590"/>
          </a:xfrm>
        </p:spPr>
        <p:txBody>
          <a:bodyPr>
            <a:normAutofit/>
          </a:bodyPr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b="1" dirty="0"/>
              <a:t>äärinationalistisia </a:t>
            </a:r>
            <a:r>
              <a:rPr lang="en-GB" b="1" dirty="0" err="1"/>
              <a:t>ja</a:t>
            </a:r>
            <a:r>
              <a:rPr lang="en-GB" b="1" dirty="0"/>
              <a:t> </a:t>
            </a:r>
            <a:r>
              <a:rPr lang="en-GB" b="1" dirty="0" err="1"/>
              <a:t>totalitaristisia</a:t>
            </a:r>
            <a:r>
              <a:rPr lang="en-GB" b="1" dirty="0"/>
              <a:t> </a:t>
            </a:r>
            <a:r>
              <a:rPr lang="en-GB" b="1" dirty="0" err="1"/>
              <a:t>aatteita</a:t>
            </a:r>
            <a:endParaRPr lang="en-GB" b="1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ihanteena </a:t>
            </a:r>
            <a:r>
              <a:rPr lang="en-GB" dirty="0" err="1"/>
              <a:t>vahva</a:t>
            </a:r>
            <a:r>
              <a:rPr lang="en-GB" dirty="0"/>
              <a:t> </a:t>
            </a:r>
            <a:r>
              <a:rPr lang="en-GB" dirty="0" err="1"/>
              <a:t>johtaja</a:t>
            </a:r>
            <a:r>
              <a:rPr lang="en-GB" dirty="0"/>
              <a:t>, </a:t>
            </a:r>
            <a:r>
              <a:rPr lang="en-GB" dirty="0" err="1"/>
              <a:t>militarismi</a:t>
            </a:r>
            <a:r>
              <a:rPr lang="en-GB" dirty="0"/>
              <a:t>, </a:t>
            </a:r>
            <a:r>
              <a:rPr lang="en-GB" dirty="0" err="1"/>
              <a:t>oman</a:t>
            </a:r>
            <a:r>
              <a:rPr lang="en-GB" dirty="0"/>
              <a:t> </a:t>
            </a:r>
            <a:r>
              <a:rPr lang="en-GB" dirty="0" err="1"/>
              <a:t>maan</a:t>
            </a:r>
            <a:r>
              <a:rPr lang="en-GB" dirty="0"/>
              <a:t> </a:t>
            </a:r>
            <a:r>
              <a:rPr lang="en-GB" dirty="0" err="1"/>
              <a:t>ylemmyys</a:t>
            </a:r>
            <a:r>
              <a:rPr lang="en-GB" dirty="0"/>
              <a:t> 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 smtClean="0"/>
              <a:t>vastusti</a:t>
            </a:r>
            <a:r>
              <a:rPr lang="en-GB" dirty="0" smtClean="0"/>
              <a:t> </a:t>
            </a:r>
            <a:r>
              <a:rPr lang="en-GB" dirty="0" err="1" smtClean="0"/>
              <a:t>demokratiaa</a:t>
            </a:r>
            <a:r>
              <a:rPr lang="en-GB" dirty="0" smtClean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kommunismia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 smtClean="0"/>
              <a:t>Kv</a:t>
            </a:r>
            <a:r>
              <a:rPr lang="en-GB" dirty="0" smtClean="0"/>
              <a:t>. </a:t>
            </a:r>
            <a:r>
              <a:rPr lang="en-GB" dirty="0" err="1"/>
              <a:t>politiikassa</a:t>
            </a:r>
            <a:r>
              <a:rPr lang="en-GB" dirty="0"/>
              <a:t> </a:t>
            </a:r>
            <a:r>
              <a:rPr lang="en-GB" dirty="0" err="1" smtClean="0"/>
              <a:t>tavoitte</a:t>
            </a:r>
            <a:r>
              <a:rPr lang="en-GB" dirty="0" smtClean="0"/>
              <a:t> </a:t>
            </a:r>
            <a:r>
              <a:rPr lang="en-GB" dirty="0" err="1"/>
              <a:t>ollut</a:t>
            </a:r>
            <a:r>
              <a:rPr lang="en-GB" dirty="0"/>
              <a:t> mm. </a:t>
            </a:r>
            <a:r>
              <a:rPr lang="en-GB" dirty="0" err="1"/>
              <a:t>oman</a:t>
            </a:r>
            <a:r>
              <a:rPr lang="en-GB" dirty="0"/>
              <a:t> </a:t>
            </a:r>
            <a:r>
              <a:rPr lang="en-GB" dirty="0" err="1"/>
              <a:t>maan</a:t>
            </a:r>
            <a:r>
              <a:rPr lang="en-GB" dirty="0"/>
              <a:t> </a:t>
            </a:r>
            <a:r>
              <a:rPr lang="en-GB" dirty="0" err="1" smtClean="0"/>
              <a:t>laajentaminen</a:t>
            </a:r>
            <a:r>
              <a:rPr lang="en-GB" dirty="0"/>
              <a:t>, </a:t>
            </a:r>
            <a:r>
              <a:rPr lang="en-GB" dirty="0" err="1"/>
              <a:t>muiden</a:t>
            </a:r>
            <a:r>
              <a:rPr lang="en-GB" dirty="0"/>
              <a:t> maiden </a:t>
            </a:r>
            <a:r>
              <a:rPr lang="en-GB" dirty="0" err="1" smtClean="0"/>
              <a:t>alistaminen</a:t>
            </a:r>
            <a:r>
              <a:rPr lang="en-GB" dirty="0" smtClean="0"/>
              <a:t>, </a:t>
            </a:r>
            <a:r>
              <a:rPr lang="en-GB" dirty="0" err="1"/>
              <a:t>vähemmistöjen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toisinajattelijoiden</a:t>
            </a:r>
            <a:r>
              <a:rPr lang="en-GB" dirty="0"/>
              <a:t> </a:t>
            </a:r>
            <a:r>
              <a:rPr lang="en-GB" dirty="0" err="1"/>
              <a:t>hävittäminen</a:t>
            </a:r>
            <a:endParaRPr lang="en-GB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009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4783"/>
            <a:ext cx="21031200" cy="2651126"/>
          </a:xfrm>
        </p:spPr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Sosialismi</a:t>
            </a:r>
            <a:r>
              <a:rPr lang="en-GB" dirty="0">
                <a:solidFill>
                  <a:schemeClr val="tx1"/>
                </a:solidFill>
              </a:rPr>
              <a:t>/</a:t>
            </a:r>
            <a:r>
              <a:rPr lang="en-GB" dirty="0" err="1">
                <a:solidFill>
                  <a:schemeClr val="tx1"/>
                </a:solidFill>
              </a:rPr>
              <a:t>kommunismi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E3A503-D1DE-40A9-BA86-7ACA6E8250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305910"/>
            <a:ext cx="21031200" cy="8949590"/>
          </a:xfrm>
        </p:spPr>
        <p:txBody>
          <a:bodyPr>
            <a:normAutofit/>
          </a:bodyPr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smtClean="0"/>
              <a:t> </a:t>
            </a:r>
            <a:r>
              <a:rPr lang="en-GB" dirty="0"/>
              <a:t>ihanteena </a:t>
            </a:r>
            <a:r>
              <a:rPr lang="en-GB" b="1" dirty="0" err="1"/>
              <a:t>tasa-arvo</a:t>
            </a:r>
            <a:r>
              <a:rPr lang="en-GB" b="1" dirty="0"/>
              <a:t> </a:t>
            </a:r>
            <a:r>
              <a:rPr lang="en-GB" b="1" dirty="0" err="1"/>
              <a:t>ja</a:t>
            </a:r>
            <a:r>
              <a:rPr lang="en-GB" b="1" dirty="0"/>
              <a:t> </a:t>
            </a:r>
            <a:r>
              <a:rPr lang="en-GB" b="1" dirty="0" err="1"/>
              <a:t>yhteisomistus</a:t>
            </a:r>
            <a:r>
              <a:rPr lang="en-GB" dirty="0"/>
              <a:t>: maa, </a:t>
            </a:r>
            <a:r>
              <a:rPr lang="en-GB" dirty="0" err="1"/>
              <a:t>pääoma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tuotantolaitokset</a:t>
            </a:r>
            <a:r>
              <a:rPr lang="en-GB" dirty="0"/>
              <a:t> </a:t>
            </a:r>
            <a:r>
              <a:rPr lang="en-GB" dirty="0" err="1"/>
              <a:t>valtion</a:t>
            </a:r>
            <a:r>
              <a:rPr lang="en-GB" dirty="0"/>
              <a:t> </a:t>
            </a:r>
            <a:r>
              <a:rPr lang="en-GB" dirty="0" err="1"/>
              <a:t>hallinnassa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 smtClean="0"/>
              <a:t>kommunistisen</a:t>
            </a:r>
            <a:r>
              <a:rPr lang="en-GB" dirty="0" smtClean="0"/>
              <a:t> </a:t>
            </a:r>
            <a:r>
              <a:rPr lang="en-GB" dirty="0" err="1"/>
              <a:t>puolueen</a:t>
            </a:r>
            <a:r>
              <a:rPr lang="en-GB" dirty="0"/>
              <a:t> </a:t>
            </a:r>
            <a:r>
              <a:rPr lang="en-GB" dirty="0" err="1"/>
              <a:t>diktatuureja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smtClean="0"/>
              <a:t>NL 1. </a:t>
            </a:r>
            <a:r>
              <a:rPr lang="en-GB" dirty="0" err="1"/>
              <a:t>sosialistinen</a:t>
            </a:r>
            <a:r>
              <a:rPr lang="en-GB" dirty="0"/>
              <a:t> </a:t>
            </a:r>
            <a:r>
              <a:rPr lang="en-GB" dirty="0" err="1"/>
              <a:t>valtio</a:t>
            </a:r>
            <a:r>
              <a:rPr lang="en-GB" dirty="0"/>
              <a:t> 1917 --&gt; </a:t>
            </a:r>
            <a:r>
              <a:rPr lang="en-GB" dirty="0" err="1"/>
              <a:t>vaikutti</a:t>
            </a:r>
            <a:r>
              <a:rPr lang="en-GB" dirty="0"/>
              <a:t> </a:t>
            </a:r>
            <a:r>
              <a:rPr lang="en-GB" dirty="0" err="1" smtClean="0"/>
              <a:t>kv</a:t>
            </a:r>
            <a:r>
              <a:rPr lang="en-GB" dirty="0" smtClean="0"/>
              <a:t>.  </a:t>
            </a:r>
            <a:r>
              <a:rPr lang="en-GB" dirty="0" err="1"/>
              <a:t>politiikkaan</a:t>
            </a:r>
            <a:r>
              <a:rPr lang="en-GB" dirty="0"/>
              <a:t> </a:t>
            </a:r>
            <a:r>
              <a:rPr lang="en-GB" dirty="0" smtClean="0"/>
              <a:t>1991 </a:t>
            </a:r>
            <a:r>
              <a:rPr lang="en-GB" dirty="0" err="1" smtClean="0"/>
              <a:t>asti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smtClean="0"/>
              <a:t>2. </a:t>
            </a:r>
            <a:r>
              <a:rPr lang="en-GB" dirty="0" err="1" smtClean="0"/>
              <a:t>ms</a:t>
            </a:r>
            <a:r>
              <a:rPr lang="en-GB" dirty="0" smtClean="0"/>
              <a:t>. : </a:t>
            </a:r>
            <a:r>
              <a:rPr lang="en-GB" dirty="0" err="1"/>
              <a:t>länsivallat</a:t>
            </a:r>
            <a:r>
              <a:rPr lang="en-GB" dirty="0"/>
              <a:t> </a:t>
            </a:r>
            <a:r>
              <a:rPr lang="en-GB" dirty="0" smtClean="0"/>
              <a:t>+ NL </a:t>
            </a:r>
            <a:r>
              <a:rPr lang="en-GB" dirty="0" smtClean="0">
                <a:sym typeface="Wingdings" panose="05000000000000000000" pitchFamily="2" charset="2"/>
              </a:rPr>
              <a:t>&lt;-&gt;</a:t>
            </a:r>
            <a:r>
              <a:rPr lang="en-GB" dirty="0" smtClean="0"/>
              <a:t>  </a:t>
            </a:r>
            <a:r>
              <a:rPr lang="en-GB" dirty="0" err="1" smtClean="0"/>
              <a:t>Saksa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 smtClean="0"/>
              <a:t>Kylmä</a:t>
            </a:r>
            <a:r>
              <a:rPr lang="en-GB" dirty="0" smtClean="0"/>
              <a:t> </a:t>
            </a:r>
            <a:r>
              <a:rPr lang="en-GB" dirty="0" err="1" smtClean="0"/>
              <a:t>sota</a:t>
            </a:r>
            <a:r>
              <a:rPr lang="en-GB" dirty="0" smtClean="0"/>
              <a:t>:  USA </a:t>
            </a:r>
            <a:r>
              <a:rPr lang="en-GB" dirty="0" err="1" smtClean="0"/>
              <a:t>ja</a:t>
            </a:r>
            <a:r>
              <a:rPr lang="en-GB" dirty="0" smtClean="0"/>
              <a:t> </a:t>
            </a:r>
            <a:r>
              <a:rPr lang="en-GB" dirty="0" err="1" smtClean="0"/>
              <a:t>länsi</a:t>
            </a:r>
            <a:r>
              <a:rPr lang="en-GB" dirty="0" smtClean="0"/>
              <a:t> &lt;-&gt;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smtClean="0"/>
              <a:t>NL </a:t>
            </a:r>
            <a:r>
              <a:rPr lang="en-GB" dirty="0" err="1" smtClean="0"/>
              <a:t>ja</a:t>
            </a:r>
            <a:r>
              <a:rPr lang="en-GB" dirty="0" smtClean="0"/>
              <a:t> </a:t>
            </a:r>
            <a:r>
              <a:rPr lang="en-GB" dirty="0" err="1" smtClean="0"/>
              <a:t>itä</a:t>
            </a:r>
            <a:endParaRPr lang="en-GB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3570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ema">
  <a:themeElements>
    <a:clrScheme name="Cloubi-värit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D2F0D0-8F4F-4C1E-BF9B-EC70314015DD}">
  <ds:schemaRefs>
    <ds:schemaRef ds:uri="http://purl.org/dc/dcmitype/"/>
    <ds:schemaRef ds:uri="http://schemas.microsoft.com/office/infopath/2007/PartnerControls"/>
    <ds:schemaRef ds:uri="6b080df9-d422-4e15-b43b-0ba7a8b09457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eb72b648-3eb6-41aa-b4f2-3d22a76a6594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263</Words>
  <Application>Microsoft Office PowerPoint</Application>
  <PresentationFormat>Mukautettu</PresentationFormat>
  <Paragraphs>49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8</vt:i4>
      </vt:variant>
    </vt:vector>
  </HeadingPairs>
  <TitlesOfParts>
    <vt:vector size="16" baseType="lpstr">
      <vt:lpstr>Arial</vt:lpstr>
      <vt:lpstr>Bebas Neue</vt:lpstr>
      <vt:lpstr>Calibri</vt:lpstr>
      <vt:lpstr>Lato</vt:lpstr>
      <vt:lpstr>Trebuchet MS</vt:lpstr>
      <vt:lpstr>Wingdings</vt:lpstr>
      <vt:lpstr>Office-teema</vt:lpstr>
      <vt:lpstr>Berliini</vt:lpstr>
      <vt:lpstr> Aatteet kansainvälisessä politiikassa</vt:lpstr>
      <vt:lpstr>PowerPoint-esitys</vt:lpstr>
      <vt:lpstr>Konservatismi</vt:lpstr>
      <vt:lpstr>Liberalismi</vt:lpstr>
      <vt:lpstr>Nationalismi</vt:lpstr>
      <vt:lpstr>Nationalismi</vt:lpstr>
      <vt:lpstr>Fasismi ja kansallissosialismi</vt:lpstr>
      <vt:lpstr>Sosialismi/kommunismi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Oppimisen palvelut ppt-pohja 2020</dc:title>
  <dc:creator>Väänänen Anna</dc:creator>
  <cp:keywords>powerpoint; oppimisen palvelut; OOP-powerpointpohja; ppt-pohja</cp:keywords>
  <cp:lastModifiedBy>Katrimaija Lehtinen-Itälä</cp:lastModifiedBy>
  <cp:revision>30</cp:revision>
  <cp:lastPrinted>2017-11-30T08:45:33Z</cp:lastPrinted>
  <dcterms:created xsi:type="dcterms:W3CDTF">2020-05-05T09:10:38Z</dcterms:created>
  <dcterms:modified xsi:type="dcterms:W3CDTF">2021-10-06T09:29:11Z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