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794500" cy="99314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Merriweather Sans" pitchFamily="2" charset="77"/>
      <p:regular r:id="rId13"/>
      <p:bold r:id="rId14"/>
      <p:italic r:id="rId15"/>
      <p:boldItalic r:id="rId16"/>
    </p:embeddedFont>
    <p:embeddedFont>
      <p:font typeface="Verdana" panose="020B060403050404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48"/>
  </p:normalViewPr>
  <p:slideViewPr>
    <p:cSldViewPr snapToGrid="0" snapToObjects="1">
      <p:cViewPr varScale="1">
        <p:scale>
          <a:sx n="156" d="100"/>
          <a:sy n="15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aaffd91d6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12aaffd91d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28d59d17cd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128d59d17c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27af92058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127af9205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aaffd91d6_0_2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g12aaffd91d6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2aaffd91d6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12aaffd91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685800" y="17145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1pPr>
            <a:lvl2pPr lvl="1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2pPr>
            <a:lvl3pPr lvl="2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3pPr>
            <a:lvl4pPr lvl="3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4pPr>
            <a:lvl5pPr lvl="4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5pPr>
            <a:lvl6pPr lvl="5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6pPr>
            <a:lvl7pPr lvl="6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7pPr>
            <a:lvl8pPr lvl="7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8pPr>
            <a:lvl9pPr lvl="8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685800" y="1200150"/>
            <a:ext cx="7772400" cy="337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rmAutofit/>
          </a:bodyPr>
          <a:lstStyle>
            <a:lvl1pPr marL="171450" lvl="0" indent="-85725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1275"/>
            </a:lvl1pPr>
            <a:lvl2pPr marL="342900" lvl="1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2pPr>
            <a:lvl3pPr marL="514350" lvl="2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3pPr>
            <a:lvl4pPr marL="685800" lvl="3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4pPr>
            <a:lvl5pPr marL="857250" lvl="4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5pPr>
            <a:lvl6pPr marL="1028700" lvl="5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6pPr>
            <a:lvl7pPr marL="1200150" lvl="6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7pPr>
            <a:lvl8pPr marL="1371600" lvl="7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8pPr>
            <a:lvl9pPr marL="1543050" lvl="8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  <a:defRPr sz="1275"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dt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ft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685800" y="17145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1pPr>
            <a:lvl2pPr lvl="1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2pPr>
            <a:lvl3pPr lvl="2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3pPr>
            <a:lvl4pPr lvl="3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4pPr>
            <a:lvl5pPr lvl="4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5pPr>
            <a:lvl6pPr lvl="5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6pPr>
            <a:lvl7pPr lvl="6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7pPr>
            <a:lvl8pPr lvl="7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8pPr>
            <a:lvl9pPr lvl="8" algn="ctr">
              <a:spcBef>
                <a:spcPts val="0"/>
              </a:spcBef>
              <a:spcAft>
                <a:spcPts val="0"/>
              </a:spcAft>
              <a:buSzPts val="3400"/>
              <a:buNone/>
              <a:defRPr sz="1275"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685800" y="1200150"/>
            <a:ext cx="3810000" cy="337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rmAutofit/>
          </a:bodyPr>
          <a:lstStyle>
            <a:lvl1pPr marL="171450" lvl="0" indent="-85725" algn="l"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6800"/>
              <a:buFont typeface="Verdana"/>
              <a:buNone/>
              <a:defRPr sz="2550"/>
            </a:lvl1pPr>
            <a:lvl2pPr marL="342900" lvl="1" indent="-22621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Verdana"/>
              <a:buChar char="•"/>
              <a:defRPr sz="2213"/>
            </a:lvl2pPr>
            <a:lvl3pPr marL="514350" lvl="2" indent="-202406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900"/>
              <a:buFont typeface="Verdana"/>
              <a:buChar char="•"/>
              <a:defRPr sz="1838"/>
            </a:lvl3pPr>
            <a:lvl4pPr marL="685800" lvl="3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4pPr>
            <a:lvl5pPr marL="857250" lvl="4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5pPr>
            <a:lvl6pPr marL="1028700" lvl="5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6pPr>
            <a:lvl7pPr marL="1200150" lvl="6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7pPr>
            <a:lvl8pPr marL="1371600" lvl="7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8pPr>
            <a:lvl9pPr marL="1543050" lvl="8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3810000" cy="337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rmAutofit/>
          </a:bodyPr>
          <a:lstStyle>
            <a:lvl1pPr marL="171450" lvl="0" indent="-85725" algn="l"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6800"/>
              <a:buFont typeface="Verdana"/>
              <a:buNone/>
              <a:defRPr sz="2550"/>
            </a:lvl1pPr>
            <a:lvl2pPr marL="342900" lvl="1" indent="-22621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Verdana"/>
              <a:buChar char="•"/>
              <a:defRPr sz="2213"/>
            </a:lvl2pPr>
            <a:lvl3pPr marL="514350" lvl="2" indent="-202406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900"/>
              <a:buFont typeface="Verdana"/>
              <a:buChar char="•"/>
              <a:defRPr sz="1838"/>
            </a:lvl3pPr>
            <a:lvl4pPr marL="685800" lvl="3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4pPr>
            <a:lvl5pPr marL="857250" lvl="4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5pPr>
            <a:lvl6pPr marL="1028700" lvl="5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6pPr>
            <a:lvl7pPr marL="1200150" lvl="6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7pPr>
            <a:lvl8pPr marL="1371600" lvl="7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8pPr>
            <a:lvl9pPr marL="1543050" lvl="8" indent="-190500" algn="l">
              <a:spcBef>
                <a:spcPts val="338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Char char="•"/>
              <a:defRPr sz="1650"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dt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ft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sldNum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213" i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dt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ft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r>
              <a:rPr lang="fi-FI" sz="3300" dirty="0"/>
              <a:t>19. Autonomian vakiintuminen ja kansallinen herääminen</a:t>
            </a:r>
            <a:br>
              <a:rPr lang="fi-FI" sz="3300" dirty="0"/>
            </a:br>
            <a:br>
              <a:rPr lang="fi-FI" sz="3300" dirty="0"/>
            </a:br>
            <a:r>
              <a:rPr lang="fi-FI" sz="3300" dirty="0"/>
              <a:t>Tietoisku: Seurapiirielämää</a:t>
            </a:r>
            <a:endParaRPr sz="3300" dirty="0"/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buClr>
                <a:srgbClr val="000000"/>
              </a:buClr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Mikä seurapiiri oli?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0" name="Google Shape;110;p14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08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375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1800-luvun alkupuolen seurapiiri oli ympäristö, jossa yhteiskunnan eliitti, säätyläiset, kokoontui, huvitteli ja seurusteli keskenään.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Seurapiiriä voi verrata 2000-luvun sosiaaliseen mediaan. Molemmat toimivat alustoina seurustelulle, tiedonvaihdolle, verkostoitumiselle ja sosiaalisen, kulttuurisen ja taloudellisen pääoman kasvattamiselle.</a:t>
            </a:r>
            <a:endParaRPr sz="2400" dirty="0"/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11" name="Google Shape;111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Missä seurapiiri kokoontui?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2980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Seurapiiriin kuuluvat ihmiset kokoontuivat hyvin monissa paikoissa: säätyläiskodeissa, ravintoloissa, kahviloissa, teatterissa sekä Seurahuoneella Turussa ja Helsingissä.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Kaikille tiloille yhteistä oli, että niissä ihmiset pääsivät sekä näyttäytymään itse että näkemään muita.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Tilat olivat periaatteessa julkisia ja kaikille avoimia, mutta todellisuudessa vain riittävän varakkaat ja seuraelämän koodit hallitsevat saattoivat osallistua.</a:t>
            </a:r>
            <a:endParaRPr sz="2400" dirty="0"/>
          </a:p>
        </p:txBody>
      </p:sp>
      <p:sp>
        <p:nvSpPr>
          <p:cNvPr id="119" name="Google Shape;119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3</a:t>
            </a:fld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Mitä seuraelämä sisälsi?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6" name="Google Shape;126;p16"/>
          <p:cNvSpPr txBox="1">
            <a:spLocks noGrp="1"/>
          </p:cNvSpPr>
          <p:nvPr>
            <p:ph type="body" idx="1"/>
          </p:nvPr>
        </p:nvSpPr>
        <p:spPr>
          <a:xfrm>
            <a:off x="628650" y="1384047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Seurapiiriin kuului seuraelämä eli erilaiset sosiaalisen kanssakäymisen muodot. 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Seuraelämä (jota voidaan kutsua myös seurallisuudeksi) sisälsi tapoja, käytänteitä ja ihanteita sekä sosiaalisia normeja. Seuraelämässä vallitsi kohteliaisuuden ja hienostuneisuuden kulttuuri.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Käytännön esimerkkejä näistä olivat tanssiminen, illallistavat, kutsumismenettelyt juhlille, juhlien ohjelmistot sekä olemisen tavat konserteissa ja teatteriesityksissä.</a:t>
            </a:r>
            <a:endParaRPr sz="2400" dirty="0"/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27" name="Google Shape;127;p16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4</a:t>
            </a:fld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Mitä seuraelämä sisälsi?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4" name="Google Shape;134;p17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Seuraelämän muodot olivat samantapaisia kaikkialla Euroopassa. Suomen seurapiirit toki olivat pieniä verrattuna esimerkiksi Isoon-Britanniaan.</a:t>
            </a:r>
            <a:endParaRPr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Seuraelämän ihanteet ja kulttuuri ovat tavalla tai toisella voimissaan myös tänä päivänä, esimerkiksi itsenäisyyspäivän Linnan juhlissa, ravintolaetiketissä tai lauantai-illan tansseissa.</a:t>
            </a:r>
            <a:endParaRPr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Seuraelämä ei ollut vain viihtymistä varten, vaan sosiaalisten kontaktien kautta vaikutettiin yhteiskunnallisiin ilmiöihin ja jopa valtiollisen tason poliittisiin keskusteluihin.</a:t>
            </a:r>
            <a:endParaRPr dirty="0"/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3F3F3F"/>
              </a:solidFill>
            </a:endParaRPr>
          </a:p>
        </p:txBody>
      </p:sp>
      <p:sp>
        <p:nvSpPr>
          <p:cNvPr id="135" name="Google Shape;135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5</a:t>
            </a:fld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Miksi seurapiireihin?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2" name="Google Shape;142;p18"/>
          <p:cNvSpPr txBox="1">
            <a:spLocks noGrp="1"/>
          </p:cNvSpPr>
          <p:nvPr>
            <p:ph type="body" idx="1"/>
          </p:nvPr>
        </p:nvSpPr>
        <p:spPr>
          <a:xfrm>
            <a:off x="628650" y="1384047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Seurapiirissä huvitteleminen ja seurusteleminen oli monelle tärkeä syy osallistua, mutta yhtä lailla moni sai mahdollisuuden sosiaaliseen nousuun.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Seurapiirissä syntyi tilaisuuksia uusien ihmisten tapaamisen ja suhteiden luomiseen, mikä auttoi omaa ja perheen asiaa.</a:t>
            </a:r>
            <a:endParaRPr sz="2400" dirty="0"/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Seurapiiriin kuuluneet pystyivät edistämään paitsi avioliittojen syntymistä myös kauppasuhteiden vahvistamista ja poliittisia suunnitelmia.</a:t>
            </a:r>
            <a:endParaRPr sz="2400" dirty="0"/>
          </a:p>
          <a:p>
            <a:pPr marL="342900" indent="-3429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43" name="Google Shape;143;p18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6</a:t>
            </a:fld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333</Words>
  <Application>Microsoft Macintosh PowerPoint</Application>
  <PresentationFormat>On-screen Show (16:9)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Merriweather Sans</vt:lpstr>
      <vt:lpstr>Verdana</vt:lpstr>
      <vt:lpstr>Calibri</vt:lpstr>
      <vt:lpstr>Arial</vt:lpstr>
      <vt:lpstr>Office-teema</vt:lpstr>
      <vt:lpstr>19. Autonomian vakiintuminen ja kansallinen herääminen  Tietoisku: Seurapiirielämää</vt:lpstr>
      <vt:lpstr>Mikä seurapiiri oli?</vt:lpstr>
      <vt:lpstr>Missä seurapiiri kokoontui?</vt:lpstr>
      <vt:lpstr>Mitä seuraelämä sisälsi?</vt:lpstr>
      <vt:lpstr>Mitä seuraelämä sisälsi?</vt:lpstr>
      <vt:lpstr>Miksi seurapiireihin?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 Autonomian vakiintuminen ja kansallinen herääminen  Tietoisku: Seurapiirielämää</dc:title>
  <cp:lastModifiedBy>Haapakangas, Sanna E</cp:lastModifiedBy>
  <cp:revision>3</cp:revision>
  <dcterms:modified xsi:type="dcterms:W3CDTF">2022-06-09T18:54:30Z</dcterms:modified>
</cp:coreProperties>
</file>