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9" r:id="rId2"/>
    <p:sldId id="257" r:id="rId3"/>
    <p:sldId id="258" r:id="rId4"/>
    <p:sldId id="259" r:id="rId5"/>
    <p:sldId id="27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6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3100F-4AE9-44C9-A45A-5A42D617BB1A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71D01-C223-4CC0-B1D1-0AE7B3B983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43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1. Johdatus psykologiaan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8-17)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58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Psykologia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ihmisen toimintaa tutkiva ja selittävä tiede</a:t>
            </a:r>
          </a:p>
          <a:p>
            <a:r>
              <a:rPr lang="fi-FI" altLang="fi-FI" dirty="0"/>
              <a:t>n</a:t>
            </a:r>
            <a:r>
              <a:rPr lang="fi-FI" altLang="fi-FI" dirty="0" smtClean="0"/>
              <a:t>imen taustalla </a:t>
            </a:r>
            <a:r>
              <a:rPr lang="fi-FI" altLang="fi-FI" dirty="0"/>
              <a:t>kreikan kielen </a:t>
            </a:r>
            <a:r>
              <a:rPr lang="fi-FI" altLang="fi-FI" dirty="0" smtClean="0"/>
              <a:t>sanat </a:t>
            </a:r>
            <a:r>
              <a:rPr lang="fi-FI" altLang="fi-FI" i="1" dirty="0" err="1" smtClean="0"/>
              <a:t>psykhe</a:t>
            </a:r>
            <a:r>
              <a:rPr lang="fi-FI" altLang="fi-FI" i="1" dirty="0" smtClean="0"/>
              <a:t> </a:t>
            </a:r>
            <a:r>
              <a:rPr lang="fi-FI" altLang="fi-FI" dirty="0" smtClean="0"/>
              <a:t>(</a:t>
            </a:r>
            <a:r>
              <a:rPr lang="fi-FI" altLang="fi-FI" i="1" dirty="0" smtClean="0"/>
              <a:t>mieli</a:t>
            </a:r>
            <a:r>
              <a:rPr lang="fi-FI" altLang="fi-FI" dirty="0"/>
              <a:t>)</a:t>
            </a:r>
            <a:r>
              <a:rPr lang="fi-FI" altLang="fi-FI" i="1" dirty="0"/>
              <a:t> + </a:t>
            </a:r>
            <a:r>
              <a:rPr lang="fi-FI" altLang="fi-FI" i="1" dirty="0" smtClean="0"/>
              <a:t>logos </a:t>
            </a:r>
            <a:r>
              <a:rPr lang="fi-FI" altLang="fi-FI" dirty="0"/>
              <a:t>(</a:t>
            </a:r>
            <a:r>
              <a:rPr lang="fi-FI" altLang="fi-FI" i="1" dirty="0" smtClean="0"/>
              <a:t>oppi</a:t>
            </a:r>
            <a:r>
              <a:rPr lang="fi-FI" altLang="fi-FI" dirty="0" smtClean="0"/>
              <a:t>) </a:t>
            </a:r>
          </a:p>
          <a:p>
            <a:pPr marL="0" indent="0">
              <a:buNone/>
            </a:pPr>
            <a:r>
              <a:rPr lang="fi-FI" altLang="fi-FI" dirty="0" smtClean="0">
                <a:sym typeface="Symbol"/>
              </a:rPr>
              <a:t>	→ </a:t>
            </a:r>
            <a:r>
              <a:rPr lang="fi-FI" dirty="0"/>
              <a:t>tutkimuksen kohteena erityisesti mielen </a:t>
            </a:r>
            <a:r>
              <a:rPr lang="fi-FI" dirty="0" smtClean="0"/>
              <a:t>toiminta</a:t>
            </a:r>
            <a:endParaRPr lang="fi-FI" altLang="fi-FI" b="1" dirty="0" smtClean="0">
              <a:sym typeface="Symbol"/>
            </a:endParaRPr>
          </a:p>
          <a:p>
            <a:r>
              <a:rPr lang="fi-FI" dirty="0"/>
              <a:t>k</a:t>
            </a:r>
            <a:r>
              <a:rPr lang="fi-FI" dirty="0" smtClean="0"/>
              <a:t>eskeiset tavoitteet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hmisen toiminnan ymmärtäminen </a:t>
            </a:r>
            <a:r>
              <a:rPr lang="fi-FI" dirty="0"/>
              <a:t>ja </a:t>
            </a:r>
            <a:r>
              <a:rPr lang="fi-FI" dirty="0" smtClean="0"/>
              <a:t>selittäminen</a:t>
            </a:r>
          </a:p>
          <a:p>
            <a:pPr lvl="1"/>
            <a:r>
              <a:rPr lang="fi-FI" dirty="0" smtClean="0"/>
              <a:t>ihmisen </a:t>
            </a:r>
            <a:r>
              <a:rPr lang="fi-FI" dirty="0"/>
              <a:t>hyvinvoinnin </a:t>
            </a:r>
            <a:r>
              <a:rPr lang="fi-FI" dirty="0" smtClean="0"/>
              <a:t>lisääminen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Ihmisen toiminta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dirty="0"/>
              <a:t>ulkoisesti näkyvää (käyttäytymistä) ja sisäisiä tapahtumia (esim. ajatukset ja tunteet)</a:t>
            </a:r>
          </a:p>
          <a:p>
            <a:r>
              <a:rPr lang="fi-FI" altLang="fi-FI" dirty="0"/>
              <a:t>tiedostettua tai </a:t>
            </a:r>
            <a:r>
              <a:rPr lang="fi-FI" altLang="fi-FI" dirty="0" smtClean="0"/>
              <a:t>tiedostamatonta</a:t>
            </a:r>
            <a:endParaRPr lang="fi-FI" dirty="0" smtClean="0"/>
          </a:p>
          <a:p>
            <a:r>
              <a:rPr lang="fi-FI" dirty="0"/>
              <a:t>i</a:t>
            </a:r>
            <a:r>
              <a:rPr lang="fi-FI" dirty="0" smtClean="0"/>
              <a:t>hminen on toiminnallinen kokonaisuus</a:t>
            </a:r>
          </a:p>
          <a:p>
            <a:pPr lvl="1"/>
            <a:r>
              <a:rPr lang="fi-FI" dirty="0" smtClean="0"/>
              <a:t>psyykkinen, biologinen </a:t>
            </a:r>
            <a:r>
              <a:rPr lang="fi-FI" dirty="0"/>
              <a:t>ja </a:t>
            </a:r>
            <a:r>
              <a:rPr lang="fi-FI" dirty="0" smtClean="0"/>
              <a:t>sosiaalinen toiminta vaikuttavat toisiinsa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40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Psyykkinen toiminta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mielensisäistä toimintaa</a:t>
            </a:r>
          </a:p>
          <a:p>
            <a:pPr lvl="1"/>
            <a:r>
              <a:rPr lang="fi-FI" altLang="fi-FI" dirty="0" smtClean="0"/>
              <a:t>kognitiivinen </a:t>
            </a:r>
            <a:r>
              <a:rPr lang="fi-FI" altLang="fi-FI" dirty="0"/>
              <a:t>(= tiedonkäsittelyyn </a:t>
            </a:r>
            <a:r>
              <a:rPr lang="fi-FI" altLang="fi-FI" dirty="0" smtClean="0"/>
              <a:t>liittyvä) toiminta</a:t>
            </a:r>
            <a:endParaRPr lang="fi-FI" altLang="fi-FI" dirty="0"/>
          </a:p>
          <a:p>
            <a:pPr lvl="2"/>
            <a:r>
              <a:rPr lang="fi-FI" altLang="fi-FI" dirty="0"/>
              <a:t>e</a:t>
            </a:r>
            <a:r>
              <a:rPr lang="fi-FI" altLang="fi-FI" dirty="0" smtClean="0"/>
              <a:t>sim. oppiminen</a:t>
            </a:r>
            <a:r>
              <a:rPr lang="fi-FI" altLang="fi-FI" dirty="0"/>
              <a:t>, muisti, ajattelu, tarkkaavaisuus, </a:t>
            </a:r>
            <a:r>
              <a:rPr lang="fi-FI" altLang="fi-FI" dirty="0" smtClean="0"/>
              <a:t>kieli</a:t>
            </a:r>
            <a:endParaRPr lang="fi-FI" altLang="fi-FI" dirty="0"/>
          </a:p>
          <a:p>
            <a:pPr lvl="1"/>
            <a:r>
              <a:rPr lang="fi-FI" altLang="fi-FI" dirty="0"/>
              <a:t>t</a:t>
            </a:r>
            <a:r>
              <a:rPr lang="fi-FI" altLang="fi-FI" dirty="0" smtClean="0"/>
              <a:t>unteet (= emootiot)</a:t>
            </a:r>
            <a:endParaRPr lang="fi-FI" altLang="fi-FI" dirty="0"/>
          </a:p>
          <a:p>
            <a:pPr lvl="2"/>
            <a:r>
              <a:rPr lang="fi-FI" altLang="fi-FI" dirty="0"/>
              <a:t>e</a:t>
            </a:r>
            <a:r>
              <a:rPr lang="fi-FI" altLang="fi-FI" dirty="0" smtClean="0"/>
              <a:t>sim. ilo</a:t>
            </a:r>
            <a:r>
              <a:rPr lang="fi-FI" altLang="fi-FI" dirty="0"/>
              <a:t>, suru, viha, pelko, </a:t>
            </a:r>
            <a:r>
              <a:rPr lang="fi-FI" altLang="fi-FI" dirty="0" smtClean="0"/>
              <a:t>hämmästys</a:t>
            </a:r>
            <a:endParaRPr lang="fi-FI" altLang="fi-FI" dirty="0"/>
          </a:p>
          <a:p>
            <a:pPr lvl="1"/>
            <a:r>
              <a:rPr lang="fi-FI" altLang="fi-FI" dirty="0" smtClean="0"/>
              <a:t>motiivit</a:t>
            </a:r>
            <a:endParaRPr lang="fi-FI" altLang="fi-FI" dirty="0"/>
          </a:p>
          <a:p>
            <a:pPr lvl="2"/>
            <a:r>
              <a:rPr lang="fi-FI" altLang="fi-FI" dirty="0" smtClean="0"/>
              <a:t>toiminnan syyt, muodostavat</a:t>
            </a:r>
            <a:r>
              <a:rPr lang="fi-FI" altLang="fi-FI" dirty="0" smtClean="0">
                <a:sym typeface="Symbol"/>
              </a:rPr>
              <a:t> motivaation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Biologinen </a:t>
            </a:r>
            <a:r>
              <a:rPr lang="fi-FI" b="1" dirty="0"/>
              <a:t>ja sosiaalinen toiminta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3600" b="0" dirty="0" smtClean="0"/>
              <a:t>Biologinen toiminta</a:t>
            </a:r>
            <a:endParaRPr lang="fi-FI" sz="3600" b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i-FI" dirty="0"/>
              <a:t>a</a:t>
            </a:r>
            <a:r>
              <a:rPr lang="fi-FI" dirty="0" smtClean="0"/>
              <a:t>ivo- ja hormonitoiminta</a:t>
            </a:r>
            <a:endParaRPr lang="fi-FI" dirty="0"/>
          </a:p>
          <a:p>
            <a:r>
              <a:rPr lang="fi-FI" dirty="0"/>
              <a:t>g</a:t>
            </a:r>
            <a:r>
              <a:rPr lang="fi-FI" dirty="0" smtClean="0"/>
              <a:t>eeniperimän ja evoluution </a:t>
            </a:r>
            <a:r>
              <a:rPr lang="fi-FI" dirty="0"/>
              <a:t>vaikutus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fi-FI" sz="3600" b="0" dirty="0" smtClean="0"/>
              <a:t>Sosiaalinen toiminta</a:t>
            </a:r>
            <a:endParaRPr lang="fi-FI" sz="3600" b="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vuorovaikutussuhteet</a:t>
            </a:r>
          </a:p>
          <a:p>
            <a:r>
              <a:rPr lang="fi-FI" dirty="0" smtClean="0"/>
              <a:t>sosiaaliset järjestelmät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perhe, yhteiskunta ja kulttuuri</a:t>
            </a:r>
          </a:p>
        </p:txBody>
      </p:sp>
    </p:spTree>
    <p:extLst>
      <p:ext uri="{BB962C8B-B14F-4D97-AF65-F5344CB8AC3E}">
        <p14:creationId xmlns:p14="http://schemas.microsoft.com/office/powerpoint/2010/main" val="219035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129</Words>
  <Application>Microsoft Office PowerPoint</Application>
  <PresentationFormat>Mukautettu</PresentationFormat>
  <Paragraphs>30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1. Johdatus psykologiaan</vt:lpstr>
      <vt:lpstr>Psykologia</vt:lpstr>
      <vt:lpstr>Ihmisen toiminta</vt:lpstr>
      <vt:lpstr>Psyykkinen toiminta</vt:lpstr>
      <vt:lpstr>Biologinen ja sosiaalinen toiminta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84</cp:revision>
  <dcterms:created xsi:type="dcterms:W3CDTF">2016-04-22T12:08:07Z</dcterms:created>
  <dcterms:modified xsi:type="dcterms:W3CDTF">2016-06-07T07:11:59Z</dcterms:modified>
</cp:coreProperties>
</file>