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4"/>
  </p:sldMasterIdLst>
  <p:sldIdLst>
    <p:sldId id="256" r:id="rId5"/>
    <p:sldId id="257" r:id="rId6"/>
    <p:sldId id="258" r:id="rId7"/>
    <p:sldId id="259" r:id="rId8"/>
    <p:sldId id="261" r:id="rId9"/>
    <p:sldId id="264" r:id="rId10"/>
    <p:sldId id="260" r:id="rId11"/>
    <p:sldId id="263" r:id="rId12"/>
    <p:sldId id="265" r:id="rId13"/>
    <p:sldId id="262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i-FI" smtClean="0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AF60A-713C-41BA-9788-4C493DDC0A9C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E0FA7-C445-42F7-AF66-A4F5A6FC8A9C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AC5C5-1A57-4420-8AFB-CE41693A794B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C08AF-84E6-4329-8E67-FEA434B47075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F6EE328-6AFF-436B-881F-213D56084544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069A-09EE-4C7C-86A4-2314A404921D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EE7F1-171E-411F-96CA-A251A21496E7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2C98D-A273-4547-9B92-97D7769F71A6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7CD67-0644-446C-B2AD-1C09BF34F286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80828-6983-48AD-9E27-CBD3696F837E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 smtClean="0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EFB91-0324-450E-B17F-36DC0ECCE413}" type="datetimeFigureOut">
              <a:rPr lang="en-US" dirty="0"/>
              <a:t>2/9/2021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52E37674-C1BA-4107-9B06-6D4CAC3A3DF5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n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uka.fi/c/document_library/get_file?uuid=d015b021-f8e9-49c2-9286-34c73f0fce2c&amp;groupId=64277" TargetMode="External"/><Relationship Id="rId2" Type="http://schemas.openxmlformats.org/officeDocument/2006/relationships/hyperlink" Target="https://www.ouka.fi/c/document_library/get_file?uuid=ba3bcfb8-f11d-4bfa-96a3-0c1b724807e8&amp;groupId=1958741" TargetMode="Externa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kopiraittila.fi/" TargetMode="External"/><Relationship Id="rId4" Type="http://schemas.openxmlformats.org/officeDocument/2006/relationships/hyperlink" Target="http://www03.edu.fi/oppimateriaalit/lahdeesiin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helmet.fi/fi-FI/Lapset/Tiedonhaku/Tunnista_luotettava_tieto(2592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fi.wikipedia.org/wiki/Karhu#cite_note-Suurpedot.fi_6-13" TargetMode="External"/><Relationship Id="rId2" Type="http://schemas.openxmlformats.org/officeDocument/2006/relationships/hyperlink" Target="https://fi.wikipedia.org/wiki/Karhu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hyperlink" Target="https://fi.wikipedia.org/wiki/Karhu#cite_note-Suurpedot.fi_5-21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elmet.fi/fi-FI/Lapset/Tiedonhaku/Tunnista_luotettava_tieto(2592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Olet tarkkana </a:t>
            </a:r>
            <a:r>
              <a:rPr lang="fi-FI" dirty="0" err="1" smtClean="0"/>
              <a:t>tiedonahaussa</a:t>
            </a:r>
            <a:r>
              <a:rPr lang="fi-FI" dirty="0" smtClean="0"/>
              <a:t>!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14964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Hyviä materiaaleja</a:t>
            </a:r>
            <a:endParaRPr lang="fi-FI" dirty="0"/>
          </a:p>
        </p:txBody>
      </p:sp>
      <p:sp>
        <p:nvSpPr>
          <p:cNvPr id="3" name="Suorakulmio 2"/>
          <p:cNvSpPr/>
          <p:nvPr/>
        </p:nvSpPr>
        <p:spPr>
          <a:xfrm>
            <a:off x="653144" y="2093976"/>
            <a:ext cx="104751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dirty="0" smtClean="0">
                <a:hlinkClick r:id="rId2"/>
              </a:rPr>
              <a:t>https</a:t>
            </a:r>
            <a:r>
              <a:rPr lang="fi-FI" dirty="0">
                <a:hlinkClick r:id="rId2"/>
              </a:rPr>
              <a:t>://</a:t>
            </a:r>
            <a:r>
              <a:rPr lang="fi-FI" dirty="0" smtClean="0">
                <a:hlinkClick r:id="rId2"/>
              </a:rPr>
              <a:t>www.ouka.fi/c/document_library/get_file?uuid=ba3bcfb8-f11d-4bfa-96a3-0c1b724807e8&amp;groupId=1958741</a:t>
            </a:r>
            <a:r>
              <a:rPr lang="fi-FI" dirty="0" smtClean="0"/>
              <a:t>    Lähteiden merkitseminen: </a:t>
            </a:r>
            <a:r>
              <a:rPr lang="fi-FI" dirty="0" err="1" smtClean="0"/>
              <a:t>Ymmerstan</a:t>
            </a:r>
            <a:r>
              <a:rPr lang="fi-FI" dirty="0" smtClean="0"/>
              <a:t> koulun</a:t>
            </a:r>
            <a:endParaRPr lang="fi-FI" dirty="0"/>
          </a:p>
        </p:txBody>
      </p:sp>
      <p:sp>
        <p:nvSpPr>
          <p:cNvPr id="4" name="Suorakulmio 3"/>
          <p:cNvSpPr/>
          <p:nvPr/>
        </p:nvSpPr>
        <p:spPr>
          <a:xfrm>
            <a:off x="574765" y="3123253"/>
            <a:ext cx="87956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dirty="0" smtClean="0">
                <a:hlinkClick r:id="rId3"/>
              </a:rPr>
              <a:t>https://www.ouka.fi/c/document_library/get_file?uuid=d015b021-f8e9-49c2-9286-34c73f0fce2c&amp;groupId=64277</a:t>
            </a:r>
            <a:r>
              <a:rPr lang="fi-FI" dirty="0" smtClean="0"/>
              <a:t>   Tiedon portaat, Oulun kaupunki</a:t>
            </a:r>
            <a:endParaRPr lang="fi-FI" dirty="0"/>
          </a:p>
        </p:txBody>
      </p:sp>
      <p:sp>
        <p:nvSpPr>
          <p:cNvPr id="5" name="Suorakulmio 4"/>
          <p:cNvSpPr/>
          <p:nvPr/>
        </p:nvSpPr>
        <p:spPr>
          <a:xfrm>
            <a:off x="487680" y="415253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i-FI" dirty="0"/>
              <a:t>Lisää </a:t>
            </a:r>
            <a:r>
              <a:rPr lang="fi-FI" dirty="0" err="1"/>
              <a:t>lähdekriitikistä</a:t>
            </a:r>
            <a:r>
              <a:rPr lang="fi-FI" dirty="0"/>
              <a:t>: Opetushallituksen Virtuaalikoulun </a:t>
            </a:r>
            <a:r>
              <a:rPr lang="fi-FI" dirty="0">
                <a:hlinkClick r:id="rId4"/>
              </a:rPr>
              <a:t>Lähde esiin</a:t>
            </a:r>
            <a:r>
              <a:rPr lang="fi-FI" dirty="0"/>
              <a:t>-verkkopalvelu</a:t>
            </a:r>
          </a:p>
        </p:txBody>
      </p:sp>
      <p:sp>
        <p:nvSpPr>
          <p:cNvPr id="6" name="Suorakulmio 5"/>
          <p:cNvSpPr/>
          <p:nvPr/>
        </p:nvSpPr>
        <p:spPr>
          <a:xfrm>
            <a:off x="487680" y="5181807"/>
            <a:ext cx="4127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dirty="0">
                <a:hlinkClick r:id="rId5"/>
              </a:rPr>
              <a:t>https://</a:t>
            </a:r>
            <a:r>
              <a:rPr lang="fi-FI" dirty="0" smtClean="0">
                <a:hlinkClick r:id="rId5"/>
              </a:rPr>
              <a:t>kopiraittila.fi/</a:t>
            </a:r>
            <a:r>
              <a:rPr lang="fi-FI" dirty="0"/>
              <a:t> </a:t>
            </a:r>
            <a:r>
              <a:rPr lang="fi-FI" dirty="0" smtClean="0"/>
              <a:t> Tekijänoikeuksista 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69182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 smtClean="0"/>
              <a:t>Lähdekritiikki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904385" y="1685979"/>
            <a:ext cx="10058400" cy="44156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fi-FI" dirty="0"/>
          </a:p>
          <a:p>
            <a:r>
              <a:rPr lang="fi-FI" dirty="0"/>
              <a:t>Lähdekritiikki tarkoittaa lähteen luotettavuuden arvioimista, eli sen arvioimista, onko löytämäsi lähteen tieto oikeaa. Joskus lähde voi kertoa virheellistä tai vanhentunutta tietoa</a:t>
            </a:r>
            <a:r>
              <a:rPr lang="fi-FI" dirty="0" smtClean="0"/>
              <a:t>. </a:t>
            </a:r>
          </a:p>
          <a:p>
            <a:endParaRPr lang="fi-FI" dirty="0"/>
          </a:p>
          <a:p>
            <a:r>
              <a:rPr lang="fi-FI" dirty="0"/>
              <a:t>Lähdettä kannattaa tutkia tarkemmin:</a:t>
            </a:r>
          </a:p>
          <a:p>
            <a:pPr marL="274320" lvl="1" indent="0">
              <a:buNone/>
            </a:pPr>
            <a:r>
              <a:rPr lang="fi-FI" dirty="0" smtClean="0"/>
              <a:t>Onko </a:t>
            </a:r>
            <a:r>
              <a:rPr lang="fi-FI" dirty="0"/>
              <a:t>sisältö totta vai tarua? Onko sisältö faktaa vai uskomusta? </a:t>
            </a:r>
            <a:br>
              <a:rPr lang="fi-FI" dirty="0"/>
            </a:br>
            <a:r>
              <a:rPr lang="fi-FI" dirty="0" smtClean="0"/>
              <a:t>Onko </a:t>
            </a:r>
            <a:r>
              <a:rPr lang="fi-FI" dirty="0"/>
              <a:t>sisältö asiantuntijan </a:t>
            </a:r>
            <a:r>
              <a:rPr lang="fi-FI" dirty="0" smtClean="0"/>
              <a:t>tekemä? </a:t>
            </a:r>
            <a:r>
              <a:rPr lang="fi-FI" dirty="0"/>
              <a:t>Asiantuntija mainitsee aina omat lähteensä.</a:t>
            </a:r>
            <a:br>
              <a:rPr lang="fi-FI" dirty="0"/>
            </a:br>
            <a:r>
              <a:rPr lang="fi-FI" dirty="0" smtClean="0"/>
              <a:t>Miksi </a:t>
            </a:r>
            <a:r>
              <a:rPr lang="fi-FI" dirty="0"/>
              <a:t>sisältö on tehty? </a:t>
            </a:r>
            <a:endParaRPr lang="fi-FI" dirty="0" smtClean="0"/>
          </a:p>
          <a:p>
            <a:pPr marL="274320" lvl="1" indent="0">
              <a:buNone/>
            </a:pPr>
            <a:r>
              <a:rPr lang="fi-FI" dirty="0" smtClean="0"/>
              <a:t>Onko </a:t>
            </a:r>
            <a:r>
              <a:rPr lang="fi-FI" dirty="0"/>
              <a:t>sisältö tutkittua tietoa vai mielipiteitä, propagandaa tai piilomainontaa?</a:t>
            </a:r>
            <a:br>
              <a:rPr lang="fi-FI" dirty="0"/>
            </a:br>
            <a:r>
              <a:rPr lang="fi-FI" dirty="0" smtClean="0"/>
              <a:t>Milloin </a:t>
            </a:r>
            <a:r>
              <a:rPr lang="fi-FI" dirty="0"/>
              <a:t>se on julkaistu? Ovatko sisällön tiedot ehtineet vanhentua?</a:t>
            </a:r>
          </a:p>
          <a:p>
            <a:endParaRPr lang="fi-FI" dirty="0" smtClean="0"/>
          </a:p>
          <a:p>
            <a:r>
              <a:rPr lang="fi-FI" dirty="0" smtClean="0"/>
              <a:t>Kun </a:t>
            </a:r>
            <a:r>
              <a:rPr lang="fi-FI" dirty="0"/>
              <a:t>olet löytänyt kaiken haluamasi aineiston ja alat tehdä vaikkapa esitelmää, sinun tulee ottaa huomioon erilaiset tekijänoikeudet.</a:t>
            </a:r>
          </a:p>
          <a:p>
            <a:endParaRPr lang="fi-FI" dirty="0"/>
          </a:p>
        </p:txBody>
      </p:sp>
      <p:sp>
        <p:nvSpPr>
          <p:cNvPr id="4" name="Suorakulmio 3"/>
          <p:cNvSpPr/>
          <p:nvPr/>
        </p:nvSpPr>
        <p:spPr>
          <a:xfrm>
            <a:off x="5364480" y="610158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i-FI" dirty="0">
                <a:hlinkClick r:id="rId2"/>
              </a:rPr>
              <a:t>https://www.helmet.fi/fi-FI/Lapset/Tiedonhaku/Tunnista_luotettava_tieto(2592</a:t>
            </a:r>
            <a:r>
              <a:rPr lang="fi-FI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5550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/>
              <a:t>Internet-lähteet</a:t>
            </a:r>
            <a:br>
              <a:rPr lang="fi-FI" dirty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069848" y="1637647"/>
            <a:ext cx="9380438" cy="4050792"/>
          </a:xfrm>
        </p:spPr>
        <p:txBody>
          <a:bodyPr/>
          <a:lstStyle/>
          <a:p>
            <a:r>
              <a:rPr lang="fi-FI" dirty="0" smtClean="0"/>
              <a:t>Kuka </a:t>
            </a:r>
            <a:r>
              <a:rPr lang="fi-FI" dirty="0"/>
              <a:t>tahansa voi tehdä nettisivuja taitojensa mukaan ja esittää sivuilla mitä tahansa materiaalia. Sivut voivat näyttää aluksi luotettavilta, mutta sisältöä on syytä tutkia huolellisesti</a:t>
            </a:r>
            <a:r>
              <a:rPr lang="fi-FI" dirty="0" smtClean="0"/>
              <a:t>.</a:t>
            </a:r>
          </a:p>
          <a:p>
            <a:pPr marL="0" indent="0">
              <a:buNone/>
            </a:pPr>
            <a:endParaRPr lang="fi-FI" dirty="0"/>
          </a:p>
          <a:p>
            <a:r>
              <a:rPr lang="fi-FI" dirty="0"/>
              <a:t>Luotettavien internet-sivujen tuntomerkkejä:</a:t>
            </a:r>
          </a:p>
          <a:p>
            <a:pPr marL="274320" lvl="1" indent="0">
              <a:buNone/>
            </a:pPr>
            <a:r>
              <a:rPr lang="fi-FI" dirty="0"/>
              <a:t>- Sivuilla on tieto tekijöistä ja julkaisijasta.</a:t>
            </a:r>
            <a:br>
              <a:rPr lang="fi-FI" dirty="0"/>
            </a:br>
            <a:r>
              <a:rPr lang="fi-FI" dirty="0"/>
              <a:t>- Sivuilla on maininta, milloin sivut on tehty tai päivitetty.</a:t>
            </a:r>
            <a:br>
              <a:rPr lang="fi-FI" dirty="0"/>
            </a:br>
            <a:r>
              <a:rPr lang="fi-FI" dirty="0"/>
              <a:t>- Sivujen keskeinen sisältö löytyy helposti.</a:t>
            </a:r>
            <a:br>
              <a:rPr lang="fi-FI" dirty="0"/>
            </a:br>
            <a:r>
              <a:rPr lang="fi-FI" dirty="0"/>
              <a:t>- Sivujen tarkoituksena on tiedotus tai opetus, ei myynti ja mainostaminen.</a:t>
            </a:r>
            <a:br>
              <a:rPr lang="fi-FI" dirty="0"/>
            </a:br>
            <a:r>
              <a:rPr lang="fi-FI" dirty="0"/>
              <a:t>- Sivut ovat pysyvät ja tavallisesti käytettävissä.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67343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Lähde tutkimaan nettisivua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Ota </a:t>
            </a:r>
            <a:r>
              <a:rPr lang="fi-FI" dirty="0"/>
              <a:t>selvää sivusta: </a:t>
            </a:r>
            <a:r>
              <a:rPr lang="fi-FI" dirty="0">
                <a:hlinkClick r:id="rId2"/>
              </a:rPr>
              <a:t>https://</a:t>
            </a:r>
            <a:r>
              <a:rPr lang="fi-FI" dirty="0" smtClean="0">
                <a:hlinkClick r:id="rId2"/>
              </a:rPr>
              <a:t>fi.wikipedia.org/wiki/Karhu</a:t>
            </a:r>
            <a:endParaRPr lang="fi-FI" dirty="0" smtClean="0"/>
          </a:p>
          <a:p>
            <a:pPr lvl="1"/>
            <a:r>
              <a:rPr lang="fi-FI" dirty="0" smtClean="0"/>
              <a:t>Mistä lähteestä on tieto: </a:t>
            </a:r>
            <a:r>
              <a:rPr lang="fi-FI" dirty="0"/>
              <a:t>Karhun jälki on luonnonvaraisista eläimistä Suomen suurin.</a:t>
            </a:r>
            <a:r>
              <a:rPr lang="fi-FI" baseline="30000" dirty="0">
                <a:hlinkClick r:id="rId3"/>
              </a:rPr>
              <a:t>[13]</a:t>
            </a:r>
            <a:r>
              <a:rPr lang="fi-FI" dirty="0"/>
              <a:t> </a:t>
            </a:r>
            <a:r>
              <a:rPr lang="fi-FI" dirty="0" smtClean="0"/>
              <a:t>?</a:t>
            </a:r>
          </a:p>
          <a:p>
            <a:pPr lvl="1"/>
            <a:r>
              <a:rPr lang="fi-FI" dirty="0" smtClean="0"/>
              <a:t>Mistä lähteestä on tieto: </a:t>
            </a:r>
            <a:r>
              <a:rPr lang="fi-FI" dirty="0"/>
              <a:t>Se osaa kiivetä puihin ja uida sujuvasti.</a:t>
            </a:r>
            <a:r>
              <a:rPr lang="fi-FI" baseline="30000" dirty="0">
                <a:hlinkClick r:id="rId4"/>
              </a:rPr>
              <a:t>[21]</a:t>
            </a:r>
            <a:endParaRPr lang="fi-FI" dirty="0" smtClean="0"/>
          </a:p>
          <a:p>
            <a:pPr lvl="1"/>
            <a:r>
              <a:rPr lang="fi-FI" dirty="0" smtClean="0"/>
              <a:t>Milloin sivua on päivitetty viimeksi?</a:t>
            </a:r>
          </a:p>
          <a:p>
            <a:pPr lvl="1"/>
            <a:r>
              <a:rPr lang="fi-FI" dirty="0" smtClean="0"/>
              <a:t>Mene sivun oikeassa yläkulmassa olevaan historia-kohtaan. Saatko selville, kuka tai ketkä ovat sivua muokanneet?</a:t>
            </a:r>
          </a:p>
          <a:p>
            <a:pPr lvl="1"/>
            <a:endParaRPr lang="fi-FI" baseline="30000" dirty="0" smtClean="0"/>
          </a:p>
          <a:p>
            <a:pPr marL="274320" lvl="1" indent="0">
              <a:buNone/>
            </a:pPr>
            <a:endParaRPr lang="fi-FI" baseline="30000" dirty="0" smtClean="0"/>
          </a:p>
          <a:p>
            <a:pPr lvl="1"/>
            <a:endParaRPr lang="fi-FI" baseline="30000" dirty="0"/>
          </a:p>
          <a:p>
            <a:pPr marL="274320" lvl="1" indent="0">
              <a:buNone/>
            </a:pPr>
            <a:r>
              <a:rPr lang="fi-FI" dirty="0" smtClean="0"/>
              <a:t> </a:t>
            </a:r>
            <a:endParaRPr lang="fi-FI" dirty="0"/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 rotWithShape="1">
          <a:blip r:embed="rId5"/>
          <a:srcRect l="2158" t="11874" r="3028" b="12070"/>
          <a:stretch/>
        </p:blipFill>
        <p:spPr>
          <a:xfrm>
            <a:off x="4302665" y="3756774"/>
            <a:ext cx="6400170" cy="288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017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Valeuutinen</a:t>
            </a:r>
            <a:endParaRPr lang="fi-FI" dirty="0"/>
          </a:p>
        </p:txBody>
      </p:sp>
      <p:sp>
        <p:nvSpPr>
          <p:cNvPr id="6" name="Sisällön paikkamerkki 5"/>
          <p:cNvSpPr>
            <a:spLocks noGrp="1"/>
          </p:cNvSpPr>
          <p:nvPr>
            <p:ph idx="1"/>
          </p:nvPr>
        </p:nvSpPr>
        <p:spPr>
          <a:xfrm>
            <a:off x="1069848" y="2121408"/>
            <a:ext cx="8396369" cy="4050792"/>
          </a:xfrm>
        </p:spPr>
        <p:txBody>
          <a:bodyPr/>
          <a:lstStyle/>
          <a:p>
            <a:r>
              <a:rPr lang="fi-FI" dirty="0"/>
              <a:t>”Valeuutinen yrittää esittää journalismia mutta ei ole sitä. </a:t>
            </a:r>
            <a:r>
              <a:rPr lang="fi-FI" dirty="0" smtClean="0"/>
              <a:t>ihmisiä </a:t>
            </a:r>
            <a:r>
              <a:rPr lang="fi-FI" dirty="0"/>
              <a:t>pyritään harhauttamaan perinteisen uutisen ulkoasulla. </a:t>
            </a:r>
            <a:endParaRPr lang="fi-FI" dirty="0" smtClean="0"/>
          </a:p>
          <a:p>
            <a:r>
              <a:rPr lang="fi-FI" dirty="0" smtClean="0"/>
              <a:t>Vuonna 1835:  </a:t>
            </a:r>
            <a:r>
              <a:rPr lang="fi-FI" dirty="0"/>
              <a:t>yhdysvaltalainen sanomalehti </a:t>
            </a:r>
            <a:r>
              <a:rPr lang="fi-FI" i="1" dirty="0" err="1"/>
              <a:t>The</a:t>
            </a:r>
            <a:r>
              <a:rPr lang="fi-FI" i="1" dirty="0"/>
              <a:t> Sun</a:t>
            </a:r>
            <a:r>
              <a:rPr lang="fi-FI" dirty="0"/>
              <a:t> </a:t>
            </a:r>
            <a:r>
              <a:rPr lang="fi-FI" dirty="0" smtClean="0"/>
              <a:t>väitti, </a:t>
            </a:r>
            <a:r>
              <a:rPr lang="fi-FI" dirty="0"/>
              <a:t>että Kuussa eläisi majavia, biisoneita, yksisarvisia ja lepakonsiipisiä humanoideja</a:t>
            </a:r>
            <a:r>
              <a:rPr lang="fi-FI" dirty="0" smtClean="0"/>
              <a:t>.</a:t>
            </a:r>
          </a:p>
          <a:p>
            <a:r>
              <a:rPr lang="fi-FI" b="1" dirty="0"/>
              <a:t>Mihin valeuutisilla pyritään?</a:t>
            </a:r>
            <a:r>
              <a:rPr lang="fi-FI" dirty="0"/>
              <a:t> </a:t>
            </a:r>
            <a:r>
              <a:rPr lang="fi-FI" dirty="0" smtClean="0"/>
              <a:t> Mielipidevaikuttamiseen.  Esimerkiksi vaalien yhteydessä valeuutisten määrä lisääntyy.</a:t>
            </a:r>
            <a:endParaRPr lang="fi-FI" dirty="0"/>
          </a:p>
        </p:txBody>
      </p:sp>
      <p:pic>
        <p:nvPicPr>
          <p:cNvPr id="3" name="Kuv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6217" y="914400"/>
            <a:ext cx="2552952" cy="4368385"/>
          </a:xfrm>
          <a:prstGeom prst="rect">
            <a:avLst/>
          </a:prstGeom>
        </p:spPr>
      </p:pic>
      <p:sp>
        <p:nvSpPr>
          <p:cNvPr id="4" name="Suorakulmio 3"/>
          <p:cNvSpPr/>
          <p:nvPr/>
        </p:nvSpPr>
        <p:spPr>
          <a:xfrm>
            <a:off x="4885509" y="621166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i-FI" dirty="0">
                <a:hlinkClick r:id="rId3"/>
              </a:rPr>
              <a:t>https://www.helmet.fi/fi-FI/Lapset/Tiedonhaku/Tunnista_luotettava_tieto(2592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13472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174351" y="226423"/>
            <a:ext cx="10058400" cy="970570"/>
          </a:xfrm>
        </p:spPr>
        <p:txBody>
          <a:bodyPr/>
          <a:lstStyle/>
          <a:p>
            <a:r>
              <a:rPr lang="fi-FI" dirty="0" smtClean="0"/>
              <a:t>Tunnistatko 4 valeuutista?</a:t>
            </a:r>
            <a:endParaRPr lang="fi-FI" dirty="0"/>
          </a:p>
        </p:txBody>
      </p:sp>
      <p:sp>
        <p:nvSpPr>
          <p:cNvPr id="3" name="Suorakulmio 2"/>
          <p:cNvSpPr/>
          <p:nvPr/>
        </p:nvSpPr>
        <p:spPr>
          <a:xfrm>
            <a:off x="368807" y="1351905"/>
            <a:ext cx="1128631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fi-FI" dirty="0" smtClean="0">
                <a:solidFill>
                  <a:srgbClr val="333333"/>
                </a:solidFill>
                <a:latin typeface="jaf-lapture"/>
              </a:rPr>
              <a:t>1. UUSI </a:t>
            </a:r>
            <a:r>
              <a:rPr lang="fi-FI" dirty="0">
                <a:solidFill>
                  <a:srgbClr val="333333"/>
                </a:solidFill>
                <a:latin typeface="jaf-lapture"/>
              </a:rPr>
              <a:t>TUTKIMUS VAROITTAA: Ihmisten </a:t>
            </a:r>
            <a:r>
              <a:rPr lang="fi-FI" dirty="0" err="1" smtClean="0">
                <a:solidFill>
                  <a:srgbClr val="333333"/>
                </a:solidFill>
                <a:latin typeface="jaf-lapture"/>
              </a:rPr>
              <a:t>loppuunpalamisen</a:t>
            </a:r>
            <a:r>
              <a:rPr lang="fi-FI" dirty="0" smtClean="0">
                <a:solidFill>
                  <a:srgbClr val="333333"/>
                </a:solidFill>
                <a:latin typeface="jaf-lapture"/>
              </a:rPr>
              <a:t> </a:t>
            </a:r>
            <a:r>
              <a:rPr lang="fi-FI" dirty="0">
                <a:solidFill>
                  <a:srgbClr val="333333"/>
                </a:solidFill>
                <a:latin typeface="jaf-lapture"/>
              </a:rPr>
              <a:t>CO2-päästöt huomattavasti luultua </a:t>
            </a:r>
            <a:r>
              <a:rPr lang="fi-FI" dirty="0" smtClean="0">
                <a:solidFill>
                  <a:srgbClr val="333333"/>
                </a:solidFill>
                <a:latin typeface="jaf-lapture"/>
              </a:rPr>
              <a:t>suuremmat</a:t>
            </a:r>
            <a:endParaRPr lang="fi-FI" dirty="0">
              <a:solidFill>
                <a:srgbClr val="333333"/>
              </a:solidFill>
              <a:latin typeface="jaf-lapture"/>
            </a:endParaRPr>
          </a:p>
          <a:p>
            <a:pPr fontAlgn="base"/>
            <a:r>
              <a:rPr lang="fi-FI" dirty="0">
                <a:solidFill>
                  <a:srgbClr val="333333"/>
                </a:solidFill>
                <a:latin typeface="jaf-lapture"/>
              </a:rPr>
              <a:t>2. Riita ruumiin kanssa poseeranneesta SEAL-sotilaasta johti laivastoministerin potkuihin </a:t>
            </a:r>
            <a:r>
              <a:rPr lang="fi-FI" dirty="0" smtClean="0">
                <a:solidFill>
                  <a:srgbClr val="333333"/>
                </a:solidFill>
                <a:latin typeface="jaf-lapture"/>
              </a:rPr>
              <a:t>Yhdysvalloissa</a:t>
            </a:r>
            <a:endParaRPr lang="fi-FI" dirty="0">
              <a:solidFill>
                <a:srgbClr val="333333"/>
              </a:solidFill>
              <a:latin typeface="jaf-lapture"/>
            </a:endParaRPr>
          </a:p>
          <a:p>
            <a:pPr fontAlgn="base"/>
            <a:r>
              <a:rPr lang="fi-FI" dirty="0">
                <a:solidFill>
                  <a:srgbClr val="333333"/>
                </a:solidFill>
                <a:latin typeface="jaf-lapture"/>
              </a:rPr>
              <a:t>3. PELOTTAVA HAVAINTO: Puhelimen kamera napsahti päälle, kun Facebook oli </a:t>
            </a:r>
            <a:r>
              <a:rPr lang="fi-FI" dirty="0" smtClean="0">
                <a:solidFill>
                  <a:srgbClr val="333333"/>
                </a:solidFill>
                <a:latin typeface="jaf-lapture"/>
              </a:rPr>
              <a:t>auki</a:t>
            </a:r>
            <a:endParaRPr lang="fi-FI" dirty="0">
              <a:solidFill>
                <a:srgbClr val="333333"/>
              </a:solidFill>
              <a:latin typeface="jaf-lapture"/>
            </a:endParaRPr>
          </a:p>
          <a:p>
            <a:pPr fontAlgn="base"/>
            <a:r>
              <a:rPr lang="fi-FI" dirty="0">
                <a:solidFill>
                  <a:srgbClr val="333333"/>
                </a:solidFill>
                <a:latin typeface="jaf-lapture"/>
              </a:rPr>
              <a:t>4. Ranskassa keltaliiveiksi kutsutut mielenosoittajat sytyttivät Notre </a:t>
            </a:r>
            <a:r>
              <a:rPr lang="fi-FI" dirty="0" err="1">
                <a:solidFill>
                  <a:srgbClr val="333333"/>
                </a:solidFill>
                <a:latin typeface="jaf-lapture"/>
              </a:rPr>
              <a:t>Damen</a:t>
            </a:r>
            <a:r>
              <a:rPr lang="fi-FI" dirty="0">
                <a:solidFill>
                  <a:srgbClr val="333333"/>
                </a:solidFill>
                <a:latin typeface="jaf-lapture"/>
              </a:rPr>
              <a:t> </a:t>
            </a:r>
            <a:r>
              <a:rPr lang="fi-FI" dirty="0" smtClean="0">
                <a:solidFill>
                  <a:srgbClr val="333333"/>
                </a:solidFill>
                <a:latin typeface="jaf-lapture"/>
              </a:rPr>
              <a:t>palon</a:t>
            </a:r>
            <a:endParaRPr lang="fi-FI" dirty="0">
              <a:solidFill>
                <a:srgbClr val="333333"/>
              </a:solidFill>
              <a:latin typeface="jaf-lapture"/>
            </a:endParaRPr>
          </a:p>
          <a:p>
            <a:pPr fontAlgn="base"/>
            <a:r>
              <a:rPr lang="fi-FI" dirty="0">
                <a:solidFill>
                  <a:srgbClr val="333333"/>
                </a:solidFill>
                <a:latin typeface="jaf-lapture"/>
              </a:rPr>
              <a:t>5. </a:t>
            </a:r>
            <a:r>
              <a:rPr lang="fi-FI" dirty="0" err="1">
                <a:solidFill>
                  <a:srgbClr val="333333"/>
                </a:solidFill>
                <a:latin typeface="jaf-lapture"/>
              </a:rPr>
              <a:t>Trumpin</a:t>
            </a:r>
            <a:r>
              <a:rPr lang="fi-FI" dirty="0">
                <a:solidFill>
                  <a:srgbClr val="333333"/>
                </a:solidFill>
                <a:latin typeface="jaf-lapture"/>
              </a:rPr>
              <a:t> erikoiset käsinkirjoitetut </a:t>
            </a:r>
            <a:r>
              <a:rPr lang="fi-FI" dirty="0" smtClean="0">
                <a:solidFill>
                  <a:srgbClr val="333333"/>
                </a:solidFill>
                <a:latin typeface="jaf-lapture"/>
              </a:rPr>
              <a:t>muistilaput </a:t>
            </a:r>
            <a:r>
              <a:rPr lang="fi-FI" dirty="0">
                <a:solidFill>
                  <a:srgbClr val="333333"/>
                </a:solidFill>
                <a:latin typeface="jaf-lapture"/>
              </a:rPr>
              <a:t>tallentuivat kameralle, pian niiden pohjalta tehtiin biisi – Internet riemastui emorock-videosta</a:t>
            </a:r>
          </a:p>
          <a:p>
            <a:pPr fontAlgn="base"/>
            <a:r>
              <a:rPr lang="fi-FI" dirty="0">
                <a:solidFill>
                  <a:srgbClr val="333333"/>
                </a:solidFill>
                <a:latin typeface="jaf-lapture"/>
              </a:rPr>
              <a:t>6. GRETA THUNBERGIN JUNATWIITISTÄ TULI SOMEKOHU SAKSASSA: Ilmastoaktivisti kuvasi itsensä istumassa junan lattialla – myöhemmin rautatieyhtiö kertoi </a:t>
            </a:r>
            <a:r>
              <a:rPr lang="fi-FI" dirty="0" err="1">
                <a:solidFill>
                  <a:srgbClr val="333333"/>
                </a:solidFill>
                <a:latin typeface="jaf-lapture"/>
              </a:rPr>
              <a:t>Thunbergin</a:t>
            </a:r>
            <a:r>
              <a:rPr lang="fi-FI" dirty="0">
                <a:solidFill>
                  <a:srgbClr val="333333"/>
                </a:solidFill>
                <a:latin typeface="jaf-lapture"/>
              </a:rPr>
              <a:t> matkustaneen ykkösluokassa</a:t>
            </a:r>
          </a:p>
          <a:p>
            <a:pPr fontAlgn="base"/>
            <a:r>
              <a:rPr lang="fi-FI" dirty="0">
                <a:solidFill>
                  <a:srgbClr val="333333"/>
                </a:solidFill>
                <a:latin typeface="jaf-lapture"/>
              </a:rPr>
              <a:t>7. Hillary Clintonin meilejä tutkinut FBI-agentti löytyi murhattuna</a:t>
            </a:r>
          </a:p>
          <a:p>
            <a:pPr fontAlgn="base"/>
            <a:r>
              <a:rPr lang="fi-FI" dirty="0">
                <a:solidFill>
                  <a:srgbClr val="333333"/>
                </a:solidFill>
                <a:latin typeface="jaf-lapture"/>
              </a:rPr>
              <a:t>8. Mies kuoli </a:t>
            </a:r>
            <a:r>
              <a:rPr lang="fi-FI" dirty="0" smtClean="0">
                <a:solidFill>
                  <a:srgbClr val="333333"/>
                </a:solidFill>
                <a:latin typeface="jaf-lapture"/>
              </a:rPr>
              <a:t>ruohonleikkurin </a:t>
            </a:r>
            <a:r>
              <a:rPr lang="fi-FI" dirty="0">
                <a:solidFill>
                  <a:srgbClr val="333333"/>
                </a:solidFill>
                <a:latin typeface="jaf-lapture"/>
              </a:rPr>
              <a:t>alle, </a:t>
            </a:r>
            <a:r>
              <a:rPr lang="fi-FI" dirty="0" smtClean="0">
                <a:solidFill>
                  <a:srgbClr val="333333"/>
                </a:solidFill>
                <a:latin typeface="jaf-lapture"/>
              </a:rPr>
              <a:t>seurakunta </a:t>
            </a:r>
            <a:r>
              <a:rPr lang="fi-FI" dirty="0">
                <a:solidFill>
                  <a:srgbClr val="333333"/>
                </a:solidFill>
                <a:latin typeface="jaf-lapture"/>
              </a:rPr>
              <a:t>ja työntekijä tuomittiin työturvallisuusrikoksesta</a:t>
            </a:r>
          </a:p>
          <a:p>
            <a:pPr fontAlgn="base"/>
            <a:r>
              <a:rPr lang="fi-FI" dirty="0" smtClean="0">
                <a:solidFill>
                  <a:srgbClr val="333333"/>
                </a:solidFill>
                <a:latin typeface="jaf-lapture"/>
              </a:rPr>
              <a:t>9. </a:t>
            </a:r>
            <a:r>
              <a:rPr lang="fi-FI" dirty="0">
                <a:solidFill>
                  <a:srgbClr val="333333"/>
                </a:solidFill>
                <a:latin typeface="jaf-lapture"/>
              </a:rPr>
              <a:t>Marko Salmikunnas pukeutuu Ferrarin punaiseen – </a:t>
            </a:r>
            <a:r>
              <a:rPr lang="fi-FI" dirty="0" err="1">
                <a:solidFill>
                  <a:srgbClr val="333333"/>
                </a:solidFill>
                <a:latin typeface="jaf-lapture"/>
              </a:rPr>
              <a:t>Hirvensalmelainen</a:t>
            </a:r>
            <a:r>
              <a:rPr lang="fi-FI" dirty="0">
                <a:solidFill>
                  <a:srgbClr val="333333"/>
                </a:solidFill>
                <a:latin typeface="jaf-lapture"/>
              </a:rPr>
              <a:t> sai yllättävän työtarjouksen, josta ei voinut kieltäytyä</a:t>
            </a:r>
          </a:p>
          <a:p>
            <a:pPr fontAlgn="base"/>
            <a:r>
              <a:rPr lang="fi-FI" dirty="0" smtClean="0">
                <a:solidFill>
                  <a:srgbClr val="333333"/>
                </a:solidFill>
                <a:latin typeface="jaf-lapture"/>
              </a:rPr>
              <a:t>10. </a:t>
            </a:r>
            <a:r>
              <a:rPr lang="fi-FI" dirty="0">
                <a:solidFill>
                  <a:srgbClr val="333333"/>
                </a:solidFill>
                <a:latin typeface="jaf-lapture"/>
              </a:rPr>
              <a:t>IISALMELAINEN MISKA NAPPASI HUIPPUPESTIN HOLLYWOODISTA: nähdään Moderni perhe -sarjassa Ariel Winterin aisaparina – heittää jaksossa vitsin selvällä suomella</a:t>
            </a:r>
            <a:endParaRPr lang="fi-FI" b="0" i="0" dirty="0">
              <a:solidFill>
                <a:srgbClr val="333333"/>
              </a:solidFill>
              <a:effectLst/>
              <a:latin typeface="jaf-lapture"/>
            </a:endParaRPr>
          </a:p>
        </p:txBody>
      </p:sp>
      <p:sp>
        <p:nvSpPr>
          <p:cNvPr id="4" name="Tekstiruutu 3"/>
          <p:cNvSpPr txBox="1"/>
          <p:nvPr/>
        </p:nvSpPr>
        <p:spPr>
          <a:xfrm>
            <a:off x="339634" y="5826034"/>
            <a:ext cx="6932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smtClean="0"/>
              <a:t>Uutiset 1, 4, 7 ja 9 ovat valetta.</a:t>
            </a:r>
            <a:endParaRPr lang="fi-FI" dirty="0"/>
          </a:p>
        </p:txBody>
      </p:sp>
      <p:pic>
        <p:nvPicPr>
          <p:cNvPr id="1026" name="Picture 2" descr="https://www.apu.fi/artikkelit/mediataidot?_ga=2.219819481.1721550539.1612261527-859286725.161217348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8947" y="5200213"/>
            <a:ext cx="1403259" cy="1403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iruutu 4"/>
          <p:cNvSpPr txBox="1"/>
          <p:nvPr/>
        </p:nvSpPr>
        <p:spPr>
          <a:xfrm>
            <a:off x="7363225" y="5549035"/>
            <a:ext cx="14456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smtClean="0"/>
              <a:t>Totta vai ei? Testaa taitosi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6626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 smtClean="0"/>
              <a:t>Tekijänoikeudet: Creative Commons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b="1" dirty="0"/>
              <a:t>Creative Commons</a:t>
            </a:r>
            <a:r>
              <a:rPr lang="fi-FI" dirty="0"/>
              <a:t> </a:t>
            </a:r>
            <a:r>
              <a:rPr lang="fi-FI" dirty="0" smtClean="0"/>
              <a:t> pyrkii </a:t>
            </a:r>
            <a:r>
              <a:rPr lang="fi-FI" dirty="0"/>
              <a:t>edistämään luovan työn tuotteiden levittämistä maksuttomien </a:t>
            </a:r>
            <a:r>
              <a:rPr lang="fi-FI" dirty="0" smtClean="0"/>
              <a:t>työkalujen </a:t>
            </a:r>
            <a:r>
              <a:rPr lang="fi-FI" dirty="0"/>
              <a:t>avulla. </a:t>
            </a:r>
            <a:endParaRPr lang="fi-FI" dirty="0" smtClean="0"/>
          </a:p>
          <a:p>
            <a:r>
              <a:rPr lang="fi-FI" dirty="0" smtClean="0"/>
              <a:t>Järjestö </a:t>
            </a:r>
            <a:r>
              <a:rPr lang="fi-FI" dirty="0"/>
              <a:t>tarjoaa erilaisia </a:t>
            </a:r>
            <a:r>
              <a:rPr lang="fi-FI" dirty="0" smtClean="0"/>
              <a:t>lisenssejä, </a:t>
            </a:r>
            <a:r>
              <a:rPr lang="fi-FI" dirty="0"/>
              <a:t>joilla voi määrätä</a:t>
            </a:r>
            <a:r>
              <a:rPr lang="fi-FI" dirty="0" smtClean="0"/>
              <a:t>,</a:t>
            </a:r>
          </a:p>
          <a:p>
            <a:pPr lvl="1"/>
            <a:r>
              <a:rPr lang="fi-FI" dirty="0" smtClean="0"/>
              <a:t>Mitkä oikeudet tekijä pitää itsellään</a:t>
            </a:r>
          </a:p>
          <a:p>
            <a:pPr lvl="1"/>
            <a:r>
              <a:rPr lang="fi-FI" dirty="0" smtClean="0"/>
              <a:t>Mitkä oikeudet tekijä jakaa muille   </a:t>
            </a:r>
          </a:p>
          <a:p>
            <a:r>
              <a:rPr lang="fi-FI" dirty="0" smtClean="0"/>
              <a:t>Esimerkki: Tekijä on ottanut valokuvan, jonka jakaa verkossa. Hän antaa luvan kuvan uudelleen jakamiseen, mutta ei halua, kuvaa. Hän merkitsee kuvaan  </a:t>
            </a:r>
          </a:p>
          <a:p>
            <a:endParaRPr lang="fi-FI" dirty="0" smtClean="0"/>
          </a:p>
          <a:p>
            <a:pPr marL="0" indent="0">
              <a:buNone/>
            </a:pPr>
            <a:endParaRPr lang="fi-FI" dirty="0" smtClean="0"/>
          </a:p>
          <a:p>
            <a:endParaRPr lang="fi-FI" dirty="0" smtClean="0"/>
          </a:p>
          <a:p>
            <a:endParaRPr lang="fi-FI" dirty="0"/>
          </a:p>
        </p:txBody>
      </p:sp>
      <p:sp>
        <p:nvSpPr>
          <p:cNvPr id="5" name="Suorakulmio 4"/>
          <p:cNvSpPr/>
          <p:nvPr/>
        </p:nvSpPr>
        <p:spPr>
          <a:xfrm>
            <a:off x="2847703" y="508435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i-FI" b="1" dirty="0">
                <a:solidFill>
                  <a:srgbClr val="212529"/>
                </a:solidFill>
                <a:latin typeface="Lato"/>
              </a:rPr>
              <a:t>CC-BY-ND</a:t>
            </a:r>
            <a:r>
              <a:rPr lang="fi-FI" dirty="0">
                <a:solidFill>
                  <a:srgbClr val="212529"/>
                </a:solidFill>
                <a:latin typeface="Lato"/>
              </a:rPr>
              <a:t> – Teosta saa käyttää ja jakaa vapaasti myös kaupallisessa tarkoituksessa, mutta teosta ei saa muuttaa tai muokata. Esimerkiksi kuvan rajaaminen ja tekstin kääntäminen ovat muuntelua.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63209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 smtClean="0"/>
              <a:t>Creative Commons   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b="1" dirty="0"/>
              <a:t>CC-BY</a:t>
            </a:r>
            <a:r>
              <a:rPr lang="fi-FI" dirty="0"/>
              <a:t> – Teosta saa käyttää, jakaa ja muokata vapaasti myös kaupallisessa tarkoituksessa. Alkuperäisen tekijän nimi on mainittava.</a:t>
            </a:r>
          </a:p>
          <a:p>
            <a:r>
              <a:rPr lang="fi-FI" b="1" dirty="0"/>
              <a:t>CC-BY-ND</a:t>
            </a:r>
            <a:r>
              <a:rPr lang="fi-FI" dirty="0"/>
              <a:t> – Teosta saa käyttää ja jakaa vapaasti myös kaupallisessa tarkoituksessa, mutta teosta ei saa muuttaa tai muokata. Esimerkiksi kuvan rajaaminen ja tekstin kääntäminen ovat muuntelua.</a:t>
            </a:r>
          </a:p>
          <a:p>
            <a:r>
              <a:rPr lang="fi-FI" b="1" dirty="0"/>
              <a:t>CC-BY-NC</a:t>
            </a:r>
            <a:r>
              <a:rPr lang="fi-FI" dirty="0"/>
              <a:t> – Teosta saa käyttää, jakaa ja muokata vapaasti, mutta sitä ei saa käyttää kaupallisiin tarkoituksiin.</a:t>
            </a:r>
          </a:p>
          <a:p>
            <a:r>
              <a:rPr lang="fi-FI" b="1" dirty="0"/>
              <a:t>CC-BY-SA</a:t>
            </a:r>
            <a:r>
              <a:rPr lang="fi-FI" dirty="0"/>
              <a:t> – Oma teos, jossa käytät CC-BY-SA-lisenssillä lisensioitua teosta, tulee jakaa verkossa samoilla ehdoilla kuin alkuperäinen teos on jaettu.</a:t>
            </a:r>
          </a:p>
          <a:p>
            <a:r>
              <a:rPr lang="fi-FI" b="1" dirty="0"/>
              <a:t>CC0</a:t>
            </a:r>
            <a:r>
              <a:rPr lang="fi-FI" dirty="0"/>
              <a:t>  – Teosta saa käyttää, muokata ja jakaa vapaasti, myös kaupallisessa tarkoituksessa. Tekijä on luovuttanut teoksensa vapaaseen käyttöön luopumalla tekijänoikeuksistaan siltä osin, kuin se on mahdollista.</a:t>
            </a:r>
          </a:p>
          <a:p>
            <a:endParaRPr lang="fi-FI" dirty="0"/>
          </a:p>
        </p:txBody>
      </p:sp>
      <p:sp>
        <p:nvSpPr>
          <p:cNvPr id="4" name="Suorakulmio 3"/>
          <p:cNvSpPr/>
          <p:nvPr/>
        </p:nvSpPr>
        <p:spPr>
          <a:xfrm>
            <a:off x="5697264" y="6382512"/>
            <a:ext cx="53607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dirty="0"/>
              <a:t>https://kopiraittila.fi/teosten-kaytto/cc-lisenssi/</a:t>
            </a:r>
          </a:p>
        </p:txBody>
      </p:sp>
      <p:sp>
        <p:nvSpPr>
          <p:cNvPr id="5" name="Suorakulmio 4"/>
          <p:cNvSpPr/>
          <p:nvPr/>
        </p:nvSpPr>
        <p:spPr>
          <a:xfrm>
            <a:off x="923109" y="5094514"/>
            <a:ext cx="9866811" cy="116694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43213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idx="4294967295"/>
          </p:nvPr>
        </p:nvSpPr>
        <p:spPr>
          <a:xfrm>
            <a:off x="1943121" y="-48267"/>
            <a:ext cx="10058400" cy="1609725"/>
          </a:xfrm>
        </p:spPr>
        <p:txBody>
          <a:bodyPr/>
          <a:lstStyle/>
          <a:p>
            <a:r>
              <a:rPr lang="fi-FI" dirty="0" smtClean="0"/>
              <a:t>Esityksiin luvallisia kuvia</a:t>
            </a:r>
            <a:endParaRPr lang="fi-FI" dirty="0"/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 rotWithShape="1">
          <a:blip r:embed="rId2"/>
          <a:srcRect l="1029" t="4117" r="2578" b="5214"/>
          <a:stretch/>
        </p:blipFill>
        <p:spPr>
          <a:xfrm>
            <a:off x="118079" y="1459456"/>
            <a:ext cx="4711849" cy="2493029"/>
          </a:xfrm>
          <a:prstGeom prst="rect">
            <a:avLst/>
          </a:prstGeom>
        </p:spPr>
      </p:pic>
      <p:sp>
        <p:nvSpPr>
          <p:cNvPr id="5" name="Suorakulmio 4"/>
          <p:cNvSpPr/>
          <p:nvPr/>
        </p:nvSpPr>
        <p:spPr>
          <a:xfrm>
            <a:off x="253544" y="1144186"/>
            <a:ext cx="41504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dirty="0"/>
              <a:t>https://search.creativecommons.org/</a:t>
            </a:r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 rotWithShape="1">
          <a:blip r:embed="rId3"/>
          <a:srcRect l="1079" t="4292" r="6372" b="28083"/>
          <a:stretch/>
        </p:blipFill>
        <p:spPr>
          <a:xfrm>
            <a:off x="5231219" y="1436064"/>
            <a:ext cx="6299697" cy="2589282"/>
          </a:xfrm>
          <a:prstGeom prst="rect">
            <a:avLst/>
          </a:prstGeom>
        </p:spPr>
      </p:pic>
      <p:sp>
        <p:nvSpPr>
          <p:cNvPr id="7" name="Suorakulmio 6"/>
          <p:cNvSpPr/>
          <p:nvPr/>
        </p:nvSpPr>
        <p:spPr>
          <a:xfrm>
            <a:off x="6229917" y="1144186"/>
            <a:ext cx="27197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dirty="0"/>
              <a:t>https://pixabay.com/fi/</a:t>
            </a:r>
          </a:p>
        </p:txBody>
      </p:sp>
      <p:sp>
        <p:nvSpPr>
          <p:cNvPr id="8" name="Alanuoli 7"/>
          <p:cNvSpPr/>
          <p:nvPr/>
        </p:nvSpPr>
        <p:spPr>
          <a:xfrm rot="5400000">
            <a:off x="11327713" y="3263432"/>
            <a:ext cx="406406" cy="654339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Kuva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315" y="4361048"/>
            <a:ext cx="4215206" cy="2371053"/>
          </a:xfrm>
          <a:prstGeom prst="rect">
            <a:avLst/>
          </a:prstGeom>
        </p:spPr>
      </p:pic>
      <p:sp>
        <p:nvSpPr>
          <p:cNvPr id="10" name="Suorakulmio 9"/>
          <p:cNvSpPr/>
          <p:nvPr/>
        </p:nvSpPr>
        <p:spPr>
          <a:xfrm>
            <a:off x="546315" y="4084967"/>
            <a:ext cx="38279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/>
              <a:t>https://www.google.fi/imghp?hl=fi</a:t>
            </a:r>
          </a:p>
        </p:txBody>
      </p:sp>
      <p:sp>
        <p:nvSpPr>
          <p:cNvPr id="11" name="Tekstiruutu 10"/>
          <p:cNvSpPr txBox="1"/>
          <p:nvPr/>
        </p:nvSpPr>
        <p:spPr>
          <a:xfrm>
            <a:off x="5560144" y="4269633"/>
            <a:ext cx="62979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smtClean="0"/>
              <a:t> Parityö:</a:t>
            </a:r>
          </a:p>
          <a:p>
            <a:r>
              <a:rPr lang="fi-FI" dirty="0" smtClean="0"/>
              <a:t>Valitkaa sama hakusana. </a:t>
            </a:r>
          </a:p>
          <a:p>
            <a:r>
              <a:rPr lang="fi-FI" dirty="0" smtClean="0"/>
              <a:t>Kokeilkaa eri tapoja etsiä luvallisia kuvia.</a:t>
            </a:r>
          </a:p>
          <a:p>
            <a:r>
              <a:rPr lang="fi-FI" dirty="0" smtClean="0"/>
              <a:t>Keskustelu: Mikä tuotti parhaat tuloksen?</a:t>
            </a:r>
          </a:p>
          <a:p>
            <a:endParaRPr lang="fi-FI" dirty="0" smtClean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93911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utyyppi">
  <a:themeElements>
    <a:clrScheme name="Wood Type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Wood Type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C6AE0645-98FF-411B-B0E9-59ABD78A0CC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01052FACCD742D489161485D285ED422" ma:contentTypeVersion="13" ma:contentTypeDescription="Luo uusi asiakirja." ma:contentTypeScope="" ma:versionID="d2f645541df62933a2a0af184c038331">
  <xsd:schema xmlns:xsd="http://www.w3.org/2001/XMLSchema" xmlns:xs="http://www.w3.org/2001/XMLSchema" xmlns:p="http://schemas.microsoft.com/office/2006/metadata/properties" xmlns:ns3="25ac859f-14cc-4aab-8636-49fd5eddb2c7" xmlns:ns4="5ccd3037-09aa-489a-895f-64e60a906fd1" targetNamespace="http://schemas.microsoft.com/office/2006/metadata/properties" ma:root="true" ma:fieldsID="24562d0abaaab4b1bf74ca566524801e" ns3:_="" ns4:_="">
    <xsd:import namespace="25ac859f-14cc-4aab-8636-49fd5eddb2c7"/>
    <xsd:import namespace="5ccd3037-09aa-489a-895f-64e60a906fd1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ingHintHash" minOccurs="0"/>
                <xsd:element ref="ns3:SharedWithDetails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Location" minOccurs="0"/>
                <xsd:element ref="ns4:MediaServiceAutoKeyPoints" minOccurs="0"/>
                <xsd:element ref="ns4:MediaServiceKeyPoints" minOccurs="0"/>
                <xsd:element ref="ns4:MediaServiceOCR" minOccurs="0"/>
                <xsd:element ref="ns4:MediaServiceGenerationTime" minOccurs="0"/>
                <xsd:element ref="ns4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ac859f-14cc-4aab-8636-49fd5eddb2c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Jakamisvihjeen hajautus" ma:internalName="SharingHintHash" ma:readOnly="true">
      <xsd:simpleType>
        <xsd:restriction base="dms:Text"/>
      </xsd:simpleType>
    </xsd:element>
    <xsd:element name="SharedWithDetails" ma:index="10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cd3037-09aa-489a-895f-64e60a906f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0FDC323-2E73-465C-904D-A36B8818A7B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D655CC9-035D-4DF0-92A0-F241608386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ac859f-14cc-4aab-8636-49fd5eddb2c7"/>
    <ds:schemaRef ds:uri="5ccd3037-09aa-489a-895f-64e60a906fd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A707A08-940F-4D5C-AC58-1E054E5E6242}">
  <ds:schemaRefs>
    <ds:schemaRef ds:uri="25ac859f-14cc-4aab-8636-49fd5eddb2c7"/>
    <ds:schemaRef ds:uri="http://purl.org/dc/terms/"/>
    <ds:schemaRef ds:uri="5ccd3037-09aa-489a-895f-64e60a906fd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Puutyyppi</Template>
  <TotalTime>8489</TotalTime>
  <Words>798</Words>
  <Application>Microsoft Office PowerPoint</Application>
  <PresentationFormat>Laajakuva</PresentationFormat>
  <Paragraphs>73</Paragraphs>
  <Slides>10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17" baseType="lpstr">
      <vt:lpstr>Arial</vt:lpstr>
      <vt:lpstr>Georgia</vt:lpstr>
      <vt:lpstr>jaf-lapture</vt:lpstr>
      <vt:lpstr>Lato</vt:lpstr>
      <vt:lpstr>Trebuchet MS</vt:lpstr>
      <vt:lpstr>Wingdings</vt:lpstr>
      <vt:lpstr>Puutyyppi</vt:lpstr>
      <vt:lpstr>Olet tarkkana tiedonahaussa!</vt:lpstr>
      <vt:lpstr>Lähdekritiikki</vt:lpstr>
      <vt:lpstr>Internet-lähteet </vt:lpstr>
      <vt:lpstr>Lähde tutkimaan nettisivua</vt:lpstr>
      <vt:lpstr>Valeuutinen</vt:lpstr>
      <vt:lpstr>Tunnistatko 4 valeuutista?</vt:lpstr>
      <vt:lpstr>Tekijänoikeudet: Creative Commons</vt:lpstr>
      <vt:lpstr>Creative Commons   </vt:lpstr>
      <vt:lpstr>Esityksiin luvallisia kuvia</vt:lpstr>
      <vt:lpstr>Hyviä materiaaleja</vt:lpstr>
    </vt:vector>
  </TitlesOfParts>
  <Company>Kouvolan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Onko tieto luotettavaa?</dc:title>
  <dc:creator>Olli Lea</dc:creator>
  <cp:lastModifiedBy>Olli Lea</cp:lastModifiedBy>
  <cp:revision>16</cp:revision>
  <dcterms:created xsi:type="dcterms:W3CDTF">2021-01-25T17:12:04Z</dcterms:created>
  <dcterms:modified xsi:type="dcterms:W3CDTF">2021-02-09T15:22:03Z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0x01010001052FACCD742D489161485D285ED422</vt:lpwstr>
  </property>
</Properties>
</file>