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6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Ty&#246;kirj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600"/>
              <a:t>Kappaleen liike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Taul1!$E$4:$E$12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xVal>
          <c:yVal>
            <c:numRef>
              <c:f>Taul1!$F$4:$F$12</c:f>
              <c:numCache>
                <c:formatCode>General</c:formatCode>
                <c:ptCount val="9"/>
                <c:pt idx="0">
                  <c:v>0</c:v>
                </c:pt>
                <c:pt idx="1">
                  <c:v>3</c:v>
                </c:pt>
                <c:pt idx="2">
                  <c:v>6</c:v>
                </c:pt>
                <c:pt idx="3">
                  <c:v>9</c:v>
                </c:pt>
                <c:pt idx="4">
                  <c:v>12</c:v>
                </c:pt>
                <c:pt idx="5">
                  <c:v>15</c:v>
                </c:pt>
                <c:pt idx="6">
                  <c:v>18</c:v>
                </c:pt>
                <c:pt idx="7">
                  <c:v>21</c:v>
                </c:pt>
                <c:pt idx="8">
                  <c:v>24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C81-4644-893E-2DC6C0A8D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0862280"/>
        <c:axId val="270866544"/>
      </c:scatterChart>
      <c:valAx>
        <c:axId val="270862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sz="1600"/>
                  <a:t>aika (s)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70866544"/>
        <c:crosses val="autoZero"/>
        <c:crossBetween val="midCat"/>
      </c:valAx>
      <c:valAx>
        <c:axId val="27086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i-FI" sz="1600"/>
                  <a:t>matka (m)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i-FI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708622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233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692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0605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864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0090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0283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3967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1861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0221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741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125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939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422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40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1558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149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0438D-0709-4836-A728-52BCF7450867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30AB19-F9D2-4BE3-B344-AB2BAAE5CE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676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ämärtää, Työmatkan, Pendelöinti, Veturi">
            <a:extLst>
              <a:ext uri="{FF2B5EF4-FFF2-40B4-BE49-F238E27FC236}">
                <a16:creationId xmlns:a16="http://schemas.microsoft.com/office/drawing/2014/main" id="{5F626C2C-030B-4C27-9558-B20B8C143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"/>
            <a:ext cx="4067175" cy="2669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aser, Optiikka, Tiede, Laserosoitin">
            <a:extLst>
              <a:ext uri="{FF2B5EF4-FFF2-40B4-BE49-F238E27FC236}">
                <a16:creationId xmlns:a16="http://schemas.microsoft.com/office/drawing/2014/main" id="{9331E87D-1EE4-4D8C-B6C0-7889BD7A41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847725"/>
            <a:ext cx="394335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uvahaun tulos haulle bullet">
            <a:extLst>
              <a:ext uri="{FF2B5EF4-FFF2-40B4-BE49-F238E27FC236}">
                <a16:creationId xmlns:a16="http://schemas.microsoft.com/office/drawing/2014/main" id="{046CC0DE-AC71-4B3A-9E0F-066E1F04B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9" y="3202975"/>
            <a:ext cx="4067175" cy="241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uvahaun tulos haulle asteroid">
            <a:extLst>
              <a:ext uri="{FF2B5EF4-FFF2-40B4-BE49-F238E27FC236}">
                <a16:creationId xmlns:a16="http://schemas.microsoft.com/office/drawing/2014/main" id="{398FCEB0-8126-4FD3-AE4C-829A4064E0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974" y="3202974"/>
            <a:ext cx="4314826" cy="2427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56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D6B8CE-F893-4197-9769-7B8EA96CB3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1. Tasainen 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92551E4-779E-4992-B579-0490AC2435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118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3328F4-95BE-4531-9FC8-8B50FBF3F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Tasainen liike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DB57A1C-6CF8-4C77-9E77-791BE06753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77788"/>
                <a:ext cx="8915400" cy="4948518"/>
              </a:xfrm>
            </p:spPr>
            <p:txBody>
              <a:bodyPr>
                <a:noAutofit/>
              </a:bodyPr>
              <a:lstStyle/>
              <a:p>
                <a:r>
                  <a:rPr lang="fi-FI" sz="2400" dirty="0">
                    <a:solidFill>
                      <a:schemeClr val="tx1"/>
                    </a:solidFill>
                  </a:rPr>
                  <a:t>Fysiikassa </a:t>
                </a:r>
                <a:r>
                  <a:rPr lang="fi-FI" sz="2400" b="1" dirty="0">
                    <a:solidFill>
                      <a:schemeClr val="tx1"/>
                    </a:solidFill>
                  </a:rPr>
                  <a:t>nopeus</a:t>
                </a:r>
                <a:r>
                  <a:rPr lang="fi-FI" sz="2400" dirty="0">
                    <a:solidFill>
                      <a:schemeClr val="tx1"/>
                    </a:solidFill>
                  </a:rPr>
                  <a:t> kuvaa kappaleen liikettä (vauhti ja suunta).</a:t>
                </a:r>
              </a:p>
              <a:p>
                <a:pPr marL="0" indent="0">
                  <a:buNone/>
                </a:pPr>
                <a:r>
                  <a:rPr lang="fi-FI" sz="2400" dirty="0">
                    <a:solidFill>
                      <a:srgbClr val="FF0000"/>
                    </a:solidFill>
                  </a:rPr>
                  <a:t>Ei tarvitse kirjoittaa:</a:t>
                </a:r>
              </a:p>
              <a:p>
                <a:pPr marL="0" indent="0">
                  <a:buNone/>
                </a:pPr>
                <a:r>
                  <a:rPr lang="fi-FI" sz="2400" dirty="0">
                    <a:solidFill>
                      <a:srgbClr val="FF0000"/>
                    </a:solidFill>
                  </a:rPr>
                  <a:t>Vauhti tarkoittaa fysiikassa nopeuden ”suuruutta” (kuinka lujaa kappale kulkee). Arkikielessä sanoilla nopeus ja vauhti on sama merkitys.</a:t>
                </a:r>
              </a:p>
              <a:p>
                <a:r>
                  <a:rPr lang="fi-FI" sz="2400" dirty="0">
                    <a:solidFill>
                      <a:schemeClr val="tx1"/>
                    </a:solidFill>
                  </a:rPr>
                  <a:t>Nopeuden </a:t>
                </a:r>
                <a:r>
                  <a:rPr lang="fi-FI" sz="2400" b="1" dirty="0">
                    <a:solidFill>
                      <a:schemeClr val="tx1"/>
                    </a:solidFill>
                  </a:rPr>
                  <a:t>tunnus on </a:t>
                </a:r>
                <a14:m>
                  <m:oMath xmlns:m="http://schemas.openxmlformats.org/officeDocument/2006/math">
                    <m:r>
                      <a:rPr lang="fi-FI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fi-FI" sz="2400" dirty="0">
                    <a:solidFill>
                      <a:schemeClr val="tx1"/>
                    </a:solidFill>
                  </a:rPr>
                  <a:t> (engl. velocity) ja </a:t>
                </a:r>
                <a:r>
                  <a:rPr lang="fi-FI" sz="2400" b="1" dirty="0">
                    <a:solidFill>
                      <a:schemeClr val="tx1"/>
                    </a:solidFill>
                  </a:rPr>
                  <a:t>yksikkö on </a:t>
                </a:r>
                <a14:m>
                  <m:oMath xmlns:m="http://schemas.openxmlformats.org/officeDocument/2006/math">
                    <m:r>
                      <a:rPr lang="fi-FI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fi-FI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fi-FI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fi-FI" sz="2400" b="1" dirty="0">
                    <a:solidFill>
                      <a:schemeClr val="tx1"/>
                    </a:solidFill>
                  </a:rPr>
                  <a:t> </a:t>
                </a:r>
                <a:r>
                  <a:rPr lang="fi-FI" sz="2400" dirty="0">
                    <a:solidFill>
                      <a:schemeClr val="tx1"/>
                    </a:solidFill>
                  </a:rPr>
                  <a:t>(tai km/h).</a:t>
                </a:r>
              </a:p>
              <a:p>
                <a:r>
                  <a:rPr lang="fi-FI" sz="2400" dirty="0">
                    <a:solidFill>
                      <a:schemeClr val="tx1"/>
                    </a:solidFill>
                  </a:rPr>
                  <a:t>Kappaleen </a:t>
                </a:r>
                <a:r>
                  <a:rPr lang="fi-FI" sz="2400" b="1" dirty="0">
                    <a:solidFill>
                      <a:schemeClr val="tx1"/>
                    </a:solidFill>
                  </a:rPr>
                  <a:t>liike on tasaista, jos sen vauhti ja suunta eivät muutu</a:t>
                </a:r>
                <a:r>
                  <a:rPr lang="fi-FI" sz="24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DB57A1C-6CF8-4C77-9E77-791BE06753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77788"/>
                <a:ext cx="8915400" cy="4948518"/>
              </a:xfrm>
              <a:blipFill>
                <a:blip r:embed="rId2"/>
                <a:stretch>
                  <a:fillRect l="-1094" t="-985" r="-191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00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0B000-9BD3-4378-9793-F0D21CAFC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Keskivauhti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34560C0-693C-452C-98C4-D708A59662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452281"/>
                <a:ext cx="8915400" cy="4052047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fi-FI" sz="2400" dirty="0"/>
                  <a:t>Kappaleet ovat hyvin harvoin tasaisessa liikkeessä.</a:t>
                </a:r>
              </a:p>
              <a:p>
                <a:r>
                  <a:rPr lang="fi-FI" sz="2400" dirty="0"/>
                  <a:t>Keskivauhti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i-FI" sz="2400" dirty="0"/>
                  <a:t> kuvaa kappaleen keskimääräistä vauhtia.</a:t>
                </a:r>
              </a:p>
              <a:p>
                <a:r>
                  <a:rPr lang="fi-FI" sz="2400" dirty="0"/>
                  <a:t>Keskivauhti lasketaan kaavalla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𝑘𝑒𝑠𝑘𝑖𝑣𝑎𝑢h𝑡𝑖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𝑚𝑎𝑡𝑘𝑎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𝑚𝑎𝑡𝑘𝑎𝑎𝑛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𝑘𝑢𝑙𝑢𝑛𝑢𝑡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𝑎𝑖𝑘𝑎</m:t>
                          </m:r>
                        </m:den>
                      </m:f>
                    </m:oMath>
                  </m:oMathPara>
                </a14:m>
                <a:endParaRPr lang="fi-FI" sz="2400" dirty="0"/>
              </a:p>
              <a:p>
                <a:pPr marL="0" indent="0">
                  <a:buNone/>
                </a:pPr>
                <a:r>
                  <a:rPr lang="fi-FI" sz="2400" dirty="0"/>
                  <a:t>eli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fi-FI" sz="2400" dirty="0"/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:r>
                  <a:rPr lang="fi-FI" sz="2400" dirty="0"/>
                  <a:t>Laskuista lisää laskutunnilla.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34560C0-693C-452C-98C4-D708A59662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452281"/>
                <a:ext cx="8915400" cy="4052047"/>
              </a:xfrm>
              <a:blipFill>
                <a:blip r:embed="rId2"/>
                <a:stretch>
                  <a:fillRect l="-1094" t="-2105" b="-270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320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FB53A9-E10B-44A4-9F58-4186EC5B7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17819"/>
          </a:xfrm>
        </p:spPr>
        <p:txBody>
          <a:bodyPr/>
          <a:lstStyle/>
          <a:p>
            <a:r>
              <a:rPr lang="fi-FI" dirty="0"/>
              <a:t>Yksikönmuunnokset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218F617-63BB-4ABF-90E0-8C92EA0A92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41928"/>
                <a:ext cx="8915400" cy="4369293"/>
              </a:xfrm>
            </p:spPr>
            <p:txBody>
              <a:bodyPr/>
              <a:lstStyle/>
              <a:p>
                <a:r>
                  <a:rPr lang="fi-FI" sz="2400" dirty="0"/>
                  <a:t>Vauhdin yksikkö voi olla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400" dirty="0"/>
                  <a:t>(metriä sekunnissa) tai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𝑘𝑚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400" dirty="0"/>
                  <a:t>(kilometriä tunnissa).</a:t>
                </a:r>
              </a:p>
              <a:p>
                <a:r>
                  <a:rPr lang="fi-FI" sz="2400" dirty="0"/>
                  <a:t>Yksiköt muunnetaan toisikseen kertomalla tai jakamalla luvulla 3,6.</a:t>
                </a:r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218F617-63BB-4ABF-90E0-8C92EA0A92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41928"/>
                <a:ext cx="8915400" cy="4369293"/>
              </a:xfrm>
              <a:blipFill>
                <a:blip r:embed="rId2"/>
                <a:stretch>
                  <a:fillRect l="-958" t="-111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2" name="Picture 4">
            <a:extLst>
              <a:ext uri="{FF2B5EF4-FFF2-40B4-BE49-F238E27FC236}">
                <a16:creationId xmlns:a16="http://schemas.microsoft.com/office/drawing/2014/main" id="{EB96CCEC-A9A6-4803-828A-423CC0FFE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721" y="3159997"/>
            <a:ext cx="6122382" cy="3073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90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91231B7-B0F8-4A6B-8539-838F2661B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100"/>
              <a:t>Tasainen liike koordinaatistossa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3B5550-B5E4-4429-8348-39D234B56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>
            <a:normAutofit/>
          </a:bodyPr>
          <a:lstStyle/>
          <a:p>
            <a:r>
              <a:rPr lang="fi-FI" sz="2400" dirty="0"/>
              <a:t>Liikettä on havainnollista esittää </a:t>
            </a:r>
            <a:r>
              <a:rPr lang="fi-FI" sz="2400" b="1" dirty="0"/>
              <a:t>aika-matka –koordinaatistossa</a:t>
            </a:r>
            <a:r>
              <a:rPr lang="fi-FI" sz="2400" dirty="0"/>
              <a:t>.</a:t>
            </a:r>
          </a:p>
          <a:p>
            <a:r>
              <a:rPr lang="fi-FI" sz="2400" dirty="0"/>
              <a:t>Tasaisen liikkeen kuvaaja aika-matka –koordinaatistossa on </a:t>
            </a:r>
            <a:r>
              <a:rPr lang="fi-FI" sz="2400" b="1" dirty="0"/>
              <a:t>suora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98A8296F-7930-4347-BF74-DFFA583145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723779"/>
              </p:ext>
            </p:extLst>
          </p:nvPr>
        </p:nvGraphicFramePr>
        <p:xfrm>
          <a:off x="4619543" y="640080"/>
          <a:ext cx="6953577" cy="5252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703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167177EB-C623-439F-98F3-95B3BC7E9C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CB28D6F-E1A4-40EE-9D38-63FC901CF8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4148C6-568E-4817-AB1D-5F1AC0F21597}">
  <ds:schemaRefs>
    <ds:schemaRef ds:uri="http://schemas.microsoft.com/office/2006/metadata/properties"/>
    <ds:schemaRef ds:uri="http://schemas.microsoft.com/office/infopath/2007/PartnerControls"/>
    <ds:schemaRef ds:uri="f7427850-3259-443f-8d12-2acba15422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167</Words>
  <Application>Microsoft Office PowerPoint</Application>
  <PresentationFormat>Laajakuva</PresentationFormat>
  <Paragraphs>25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Cambria Math</vt:lpstr>
      <vt:lpstr>Century Gothic</vt:lpstr>
      <vt:lpstr>Wingdings 3</vt:lpstr>
      <vt:lpstr>Kuiskaus</vt:lpstr>
      <vt:lpstr>PowerPoint-esitys</vt:lpstr>
      <vt:lpstr>1. Tasainen liike</vt:lpstr>
      <vt:lpstr>Tasainen liike</vt:lpstr>
      <vt:lpstr>Keskivauhti</vt:lpstr>
      <vt:lpstr>Yksikönmuunnokset</vt:lpstr>
      <vt:lpstr>Tasainen liike koordinaatistossa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Samu Montonen</dc:creator>
  <cp:lastModifiedBy>Samu Montonen</cp:lastModifiedBy>
  <cp:revision>2</cp:revision>
  <dcterms:created xsi:type="dcterms:W3CDTF">2020-01-08T15:32:08Z</dcterms:created>
  <dcterms:modified xsi:type="dcterms:W3CDTF">2020-01-08T15:42:18Z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