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61" r:id="rId6"/>
    <p:sldId id="257" r:id="rId7"/>
    <p:sldId id="263" r:id="rId8"/>
    <p:sldId id="265" r:id="rId9"/>
    <p:sldId id="266" r:id="rId10"/>
    <p:sldId id="267" r:id="rId11"/>
    <p:sldId id="259" r:id="rId12"/>
    <p:sldId id="260" r:id="rId1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FAECD-AB01-4F1E-AF1E-12BDBD2FF40A}" v="29" dt="2023-09-01T11:58:17.6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6"/>
    <p:restoredTop sz="94697"/>
  </p:normalViewPr>
  <p:slideViewPr>
    <p:cSldViewPr snapToGrid="0" snapToObjects="1">
      <p:cViewPr varScale="1">
        <p:scale>
          <a:sx n="122" d="100"/>
          <a:sy n="122" d="100"/>
        </p:scale>
        <p:origin x="11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89E8F3-DADF-7943-BAB7-D3F8E08C00A8}" type="datetimeFigureOut">
              <a:rPr lang="fi-FI" smtClean="0"/>
              <a:t>18.9.2023</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8CC91A-B997-E249-8EFE-AF8F5AC40D80}" type="slidenum">
              <a:rPr lang="fi-FI" smtClean="0"/>
              <a:t>‹#›</a:t>
            </a:fld>
            <a:endParaRPr lang="fi-FI"/>
          </a:p>
        </p:txBody>
      </p:sp>
    </p:spTree>
    <p:extLst>
      <p:ext uri="{BB962C8B-B14F-4D97-AF65-F5344CB8AC3E}">
        <p14:creationId xmlns:p14="http://schemas.microsoft.com/office/powerpoint/2010/main" val="3856713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bg>
      <p:bgPr>
        <a:solidFill>
          <a:schemeClr val="accent1"/>
        </a:solidFill>
        <a:effectLst/>
      </p:bgPr>
    </p:bg>
    <p:spTree>
      <p:nvGrpSpPr>
        <p:cNvPr id="1" name=""/>
        <p:cNvGrpSpPr/>
        <p:nvPr/>
      </p:nvGrpSpPr>
      <p:grpSpPr>
        <a:xfrm>
          <a:off x="0" y="0"/>
          <a:ext cx="0" cy="0"/>
          <a:chOff x="0" y="0"/>
          <a:chExt cx="0" cy="0"/>
        </a:xfrm>
      </p:grpSpPr>
      <p:pic>
        <p:nvPicPr>
          <p:cNvPr id="17" name="Kuva 16">
            <a:extLst>
              <a:ext uri="{FF2B5EF4-FFF2-40B4-BE49-F238E27FC236}">
                <a16:creationId xmlns:a16="http://schemas.microsoft.com/office/drawing/2014/main" id="{452AA5F3-55C3-8849-B3CB-70BEA91F0233}"/>
              </a:ext>
            </a:extLst>
          </p:cNvPr>
          <p:cNvPicPr>
            <a:picLocks noChangeAspect="1"/>
          </p:cNvPicPr>
          <p:nvPr userDrawn="1"/>
        </p:nvPicPr>
        <p:blipFill>
          <a:blip r:embed="rId2"/>
          <a:stretch>
            <a:fillRect/>
          </a:stretch>
        </p:blipFill>
        <p:spPr>
          <a:xfrm>
            <a:off x="1789913" y="1924924"/>
            <a:ext cx="8612174" cy="3008153"/>
          </a:xfrm>
          <a:prstGeom prst="rect">
            <a:avLst/>
          </a:prstGeom>
        </p:spPr>
      </p:pic>
      <p:sp>
        <p:nvSpPr>
          <p:cNvPr id="23" name="Otsikko 1">
            <a:extLst>
              <a:ext uri="{FF2B5EF4-FFF2-40B4-BE49-F238E27FC236}">
                <a16:creationId xmlns:a16="http://schemas.microsoft.com/office/drawing/2014/main" id="{597AC820-A2DF-6A42-BCE6-CBA65F96239E}"/>
              </a:ext>
            </a:extLst>
          </p:cNvPr>
          <p:cNvSpPr>
            <a:spLocks noGrp="1"/>
          </p:cNvSpPr>
          <p:nvPr>
            <p:ph type="ctrTitle"/>
          </p:nvPr>
        </p:nvSpPr>
        <p:spPr>
          <a:xfrm>
            <a:off x="1524000" y="4438510"/>
            <a:ext cx="9144000" cy="1114346"/>
          </a:xfrm>
          <a:noFill/>
        </p:spPr>
        <p:txBody>
          <a:bodyPr anchor="b">
            <a:normAutofit/>
          </a:bodyPr>
          <a:lstStyle>
            <a:lvl1pPr algn="ctr">
              <a:defRPr sz="2800" b="1">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5" name="Tekstiruutu 4">
            <a:extLst>
              <a:ext uri="{FF2B5EF4-FFF2-40B4-BE49-F238E27FC236}">
                <a16:creationId xmlns:a16="http://schemas.microsoft.com/office/drawing/2014/main" id="{16855572-C079-254E-9242-F8FEE44CC563}"/>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bg1"/>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6" name="Alaotsikko 2">
            <a:extLst>
              <a:ext uri="{FF2B5EF4-FFF2-40B4-BE49-F238E27FC236}">
                <a16:creationId xmlns:a16="http://schemas.microsoft.com/office/drawing/2014/main" id="{DD526996-E730-6C4F-8BF3-69A3B820ED5B}"/>
              </a:ext>
            </a:extLst>
          </p:cNvPr>
          <p:cNvSpPr>
            <a:spLocks noGrp="1"/>
          </p:cNvSpPr>
          <p:nvPr>
            <p:ph type="subTitle" idx="1"/>
          </p:nvPr>
        </p:nvSpPr>
        <p:spPr>
          <a:xfrm>
            <a:off x="1524000" y="5732470"/>
            <a:ext cx="9144000" cy="522086"/>
          </a:xfrm>
        </p:spPr>
        <p:txBody>
          <a:bodyPr>
            <a:normAutofit/>
          </a:bodyPr>
          <a:lstStyle>
            <a:lvl1pPr marL="0" indent="0" algn="ctr">
              <a:buNone/>
              <a:defRPr sz="14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spTree>
    <p:extLst>
      <p:ext uri="{BB962C8B-B14F-4D97-AF65-F5344CB8AC3E}">
        <p14:creationId xmlns:p14="http://schemas.microsoft.com/office/powerpoint/2010/main" val="238263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tsikkodi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57390-0554-2E41-A426-C59A7C453FB5}"/>
              </a:ext>
            </a:extLst>
          </p:cNvPr>
          <p:cNvSpPr>
            <a:spLocks noGrp="1"/>
          </p:cNvSpPr>
          <p:nvPr>
            <p:ph type="ctrTitle"/>
          </p:nvPr>
        </p:nvSpPr>
        <p:spPr>
          <a:xfrm>
            <a:off x="1524000" y="2343728"/>
            <a:ext cx="9144000" cy="2170545"/>
          </a:xfrm>
          <a:noFill/>
        </p:spPr>
        <p:txBody>
          <a:bodyPr anchor="ctr" anchorCtr="0"/>
          <a:lstStyle>
            <a:lvl1pPr algn="ctr">
              <a:defRPr sz="6000" b="1">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pic>
        <p:nvPicPr>
          <p:cNvPr id="17" name="Kuva 16">
            <a:extLst>
              <a:ext uri="{FF2B5EF4-FFF2-40B4-BE49-F238E27FC236}">
                <a16:creationId xmlns:a16="http://schemas.microsoft.com/office/drawing/2014/main" id="{452AA5F3-55C3-8849-B3CB-70BEA91F0233}"/>
              </a:ext>
            </a:extLst>
          </p:cNvPr>
          <p:cNvPicPr>
            <a:picLocks noChangeAspect="1"/>
          </p:cNvPicPr>
          <p:nvPr userDrawn="1"/>
        </p:nvPicPr>
        <p:blipFill>
          <a:blip r:embed="rId2"/>
          <a:stretch>
            <a:fillRect/>
          </a:stretch>
        </p:blipFill>
        <p:spPr>
          <a:xfrm>
            <a:off x="9906943" y="256253"/>
            <a:ext cx="1575816" cy="550418"/>
          </a:xfrm>
          <a:prstGeom prst="rect">
            <a:avLst/>
          </a:prstGeom>
        </p:spPr>
      </p:pic>
      <p:sp>
        <p:nvSpPr>
          <p:cNvPr id="6" name="Tekstiruutu 5">
            <a:extLst>
              <a:ext uri="{FF2B5EF4-FFF2-40B4-BE49-F238E27FC236}">
                <a16:creationId xmlns:a16="http://schemas.microsoft.com/office/drawing/2014/main" id="{35E0E0DD-DB4E-474C-939C-B79DB8828C69}"/>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bg1"/>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915882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dia tarkenteella">
    <p:bg>
      <p:bgPr>
        <a:solidFill>
          <a:schemeClr val="accent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F057390-0554-2E41-A426-C59A7C453FB5}"/>
              </a:ext>
            </a:extLst>
          </p:cNvPr>
          <p:cNvSpPr>
            <a:spLocks noGrp="1"/>
          </p:cNvSpPr>
          <p:nvPr>
            <p:ph type="ctrTitle"/>
          </p:nvPr>
        </p:nvSpPr>
        <p:spPr>
          <a:xfrm>
            <a:off x="1524000" y="1830687"/>
            <a:ext cx="9144000" cy="2170545"/>
          </a:xfrm>
          <a:noFill/>
        </p:spPr>
        <p:txBody>
          <a:bodyPr anchor="b"/>
          <a:lstStyle>
            <a:lvl1pPr algn="ctr">
              <a:defRPr sz="6000" b="1">
                <a:solidFill>
                  <a:schemeClr val="bg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C5775F47-5504-3E4F-B837-2C12E0C09D5D}"/>
              </a:ext>
            </a:extLst>
          </p:cNvPr>
          <p:cNvSpPr>
            <a:spLocks noGrp="1"/>
          </p:cNvSpPr>
          <p:nvPr>
            <p:ph type="subTitle" idx="1"/>
          </p:nvPr>
        </p:nvSpPr>
        <p:spPr>
          <a:xfrm>
            <a:off x="1524000" y="4244986"/>
            <a:ext cx="9144000" cy="863033"/>
          </a:xfrm>
        </p:spPr>
        <p:txBody>
          <a:bodyPr/>
          <a:lstStyle>
            <a:lvl1pPr marL="0" indent="0" algn="ctr">
              <a:buNone/>
              <a:defRPr sz="2400" i="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napsauttamalla</a:t>
            </a:r>
          </a:p>
        </p:txBody>
      </p:sp>
      <p:pic>
        <p:nvPicPr>
          <p:cNvPr id="17" name="Kuva 16">
            <a:extLst>
              <a:ext uri="{FF2B5EF4-FFF2-40B4-BE49-F238E27FC236}">
                <a16:creationId xmlns:a16="http://schemas.microsoft.com/office/drawing/2014/main" id="{452AA5F3-55C3-8849-B3CB-70BEA91F0233}"/>
              </a:ext>
            </a:extLst>
          </p:cNvPr>
          <p:cNvPicPr>
            <a:picLocks noChangeAspect="1"/>
          </p:cNvPicPr>
          <p:nvPr userDrawn="1"/>
        </p:nvPicPr>
        <p:blipFill>
          <a:blip r:embed="rId2"/>
          <a:stretch>
            <a:fillRect/>
          </a:stretch>
        </p:blipFill>
        <p:spPr>
          <a:xfrm>
            <a:off x="9906943" y="256253"/>
            <a:ext cx="1575816" cy="550418"/>
          </a:xfrm>
          <a:prstGeom prst="rect">
            <a:avLst/>
          </a:prstGeom>
        </p:spPr>
      </p:pic>
      <p:sp>
        <p:nvSpPr>
          <p:cNvPr id="7" name="Tekstiruutu 6">
            <a:extLst>
              <a:ext uri="{FF2B5EF4-FFF2-40B4-BE49-F238E27FC236}">
                <a16:creationId xmlns:a16="http://schemas.microsoft.com/office/drawing/2014/main" id="{5130F78B-E9A3-794F-9FB7-12B94DF9404A}"/>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bg1"/>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89737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ältö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4D0426-6DB9-1A41-979C-785E6E66A293}"/>
              </a:ext>
            </a:extLst>
          </p:cNvPr>
          <p:cNvSpPr>
            <a:spLocks noGrp="1"/>
          </p:cNvSpPr>
          <p:nvPr>
            <p:ph type="title"/>
          </p:nvPr>
        </p:nvSpPr>
        <p:spPr>
          <a:xfrm>
            <a:off x="838200" y="365125"/>
            <a:ext cx="9062069" cy="1325563"/>
          </a:xfrm>
        </p:spPr>
        <p:txBody>
          <a:bodyPr anchor="ctr" anchorCtr="0">
            <a:normAutofit/>
          </a:bodyPr>
          <a:lstStyle>
            <a:lvl1pPr>
              <a:defRPr sz="3600" b="1">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8" name="Tekstin paikkamerkki 7">
            <a:extLst>
              <a:ext uri="{FF2B5EF4-FFF2-40B4-BE49-F238E27FC236}">
                <a16:creationId xmlns:a16="http://schemas.microsoft.com/office/drawing/2014/main" id="{34DAA9F8-FAE1-B34E-89ED-08D683515A59}"/>
              </a:ext>
            </a:extLst>
          </p:cNvPr>
          <p:cNvSpPr>
            <a:spLocks noGrp="1"/>
          </p:cNvSpPr>
          <p:nvPr>
            <p:ph type="body" sz="quarter" idx="10"/>
          </p:nvPr>
        </p:nvSpPr>
        <p:spPr>
          <a:xfrm>
            <a:off x="838200" y="1942266"/>
            <a:ext cx="10515600" cy="4298347"/>
          </a:xfrm>
        </p:spPr>
        <p:txBody>
          <a:bodyPr>
            <a:normAutofit/>
          </a:bodyPr>
          <a:lstStyle>
            <a:lvl1pPr>
              <a:defRPr sz="1800"/>
            </a:lvl1pPr>
            <a:lvl2pPr>
              <a:defRPr sz="1800"/>
            </a:lvl2pPr>
            <a:lvl3pPr>
              <a:defRPr sz="1800"/>
            </a:lvl3pPr>
            <a:lvl4pPr>
              <a:defRPr sz="1800"/>
            </a:lvl4pPr>
            <a:lvl5pPr>
              <a:defRPr sz="1800"/>
            </a:lvl5p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D18BC14D-89E7-2149-9B1C-338B714F45EA}"/>
              </a:ext>
            </a:extLst>
          </p:cNvPr>
          <p:cNvPicPr>
            <a:picLocks noChangeAspect="1"/>
          </p:cNvPicPr>
          <p:nvPr userDrawn="1"/>
        </p:nvPicPr>
        <p:blipFill>
          <a:blip r:embed="rId2"/>
          <a:stretch>
            <a:fillRect/>
          </a:stretch>
        </p:blipFill>
        <p:spPr>
          <a:xfrm>
            <a:off x="9900269" y="250813"/>
            <a:ext cx="1591391" cy="555858"/>
          </a:xfrm>
          <a:prstGeom prst="rect">
            <a:avLst/>
          </a:prstGeom>
        </p:spPr>
      </p:pic>
      <p:sp>
        <p:nvSpPr>
          <p:cNvPr id="6" name="Tekstiruutu 5">
            <a:extLst>
              <a:ext uri="{FF2B5EF4-FFF2-40B4-BE49-F238E27FC236}">
                <a16:creationId xmlns:a16="http://schemas.microsoft.com/office/drawing/2014/main" id="{2A40E9A9-B29F-B44E-B217-65C2D9549613}"/>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34164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uva ja tekstipal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77013-39C9-AC48-ACD7-036530432F9F}"/>
              </a:ext>
            </a:extLst>
          </p:cNvPr>
          <p:cNvSpPr>
            <a:spLocks noGrp="1"/>
          </p:cNvSpPr>
          <p:nvPr>
            <p:ph type="title"/>
          </p:nvPr>
        </p:nvSpPr>
        <p:spPr>
          <a:xfrm>
            <a:off x="8944620" y="1271910"/>
            <a:ext cx="2402829" cy="2071991"/>
          </a:xfrm>
        </p:spPr>
        <p:txBody>
          <a:bodyPr anchor="b">
            <a:noAutofit/>
          </a:bodyPr>
          <a:lstStyle>
            <a:lvl1pPr>
              <a:defRPr sz="2400" b="1">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5D6C244-3667-4D44-9483-85868C38C0A6}"/>
              </a:ext>
            </a:extLst>
          </p:cNvPr>
          <p:cNvSpPr>
            <a:spLocks noGrp="1"/>
          </p:cNvSpPr>
          <p:nvPr>
            <p:ph type="body" idx="1"/>
          </p:nvPr>
        </p:nvSpPr>
        <p:spPr>
          <a:xfrm>
            <a:off x="8944620" y="3637577"/>
            <a:ext cx="2402829" cy="2452074"/>
          </a:xfrm>
        </p:spPr>
        <p:txBody>
          <a:bodyPr>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a:t>
            </a:r>
          </a:p>
        </p:txBody>
      </p:sp>
      <p:pic>
        <p:nvPicPr>
          <p:cNvPr id="11" name="Kuva 10">
            <a:extLst>
              <a:ext uri="{FF2B5EF4-FFF2-40B4-BE49-F238E27FC236}">
                <a16:creationId xmlns:a16="http://schemas.microsoft.com/office/drawing/2014/main" id="{D214C12C-5A24-B142-A5B6-E9C7A16468B2}"/>
              </a:ext>
            </a:extLst>
          </p:cNvPr>
          <p:cNvPicPr>
            <a:picLocks noChangeAspect="1"/>
          </p:cNvPicPr>
          <p:nvPr userDrawn="1"/>
        </p:nvPicPr>
        <p:blipFill>
          <a:blip r:embed="rId2"/>
          <a:stretch>
            <a:fillRect/>
          </a:stretch>
        </p:blipFill>
        <p:spPr>
          <a:xfrm>
            <a:off x="9900269" y="250813"/>
            <a:ext cx="1591391" cy="555858"/>
          </a:xfrm>
          <a:prstGeom prst="rect">
            <a:avLst/>
          </a:prstGeom>
        </p:spPr>
      </p:pic>
      <p:sp>
        <p:nvSpPr>
          <p:cNvPr id="12" name="Kuvan paikkamerkki 1">
            <a:extLst>
              <a:ext uri="{FF2B5EF4-FFF2-40B4-BE49-F238E27FC236}">
                <a16:creationId xmlns:a16="http://schemas.microsoft.com/office/drawing/2014/main" id="{07A491B9-A228-DB43-8BCC-501A2E40EBE7}"/>
              </a:ext>
            </a:extLst>
          </p:cNvPr>
          <p:cNvSpPr>
            <a:spLocks noGrp="1"/>
          </p:cNvSpPr>
          <p:nvPr>
            <p:ph type="pic" sz="quarter" idx="13"/>
          </p:nvPr>
        </p:nvSpPr>
        <p:spPr>
          <a:xfrm>
            <a:off x="-1" y="-6674"/>
            <a:ext cx="8837829" cy="6864674"/>
          </a:xfrm>
          <a:custGeom>
            <a:avLst/>
            <a:gdLst>
              <a:gd name="connsiteX0" fmla="*/ 0 w 8944620"/>
              <a:gd name="connsiteY0" fmla="*/ 0 h 6858000"/>
              <a:gd name="connsiteX1" fmla="*/ 8944620 w 8944620"/>
              <a:gd name="connsiteY1" fmla="*/ 0 h 6858000"/>
              <a:gd name="connsiteX2" fmla="*/ 8944620 w 8944620"/>
              <a:gd name="connsiteY2" fmla="*/ 6858000 h 6858000"/>
              <a:gd name="connsiteX3" fmla="*/ 0 w 8944620"/>
              <a:gd name="connsiteY3" fmla="*/ 6858000 h 6858000"/>
              <a:gd name="connsiteX4" fmla="*/ 0 w 8944620"/>
              <a:gd name="connsiteY4" fmla="*/ 0 h 6858000"/>
              <a:gd name="connsiteX0" fmla="*/ 0 w 8944620"/>
              <a:gd name="connsiteY0" fmla="*/ 0 h 6858000"/>
              <a:gd name="connsiteX1" fmla="*/ 8944620 w 8944620"/>
              <a:gd name="connsiteY1" fmla="*/ 0 h 6858000"/>
              <a:gd name="connsiteX2" fmla="*/ 7870033 w 8944620"/>
              <a:gd name="connsiteY2" fmla="*/ 6858000 h 6858000"/>
              <a:gd name="connsiteX3" fmla="*/ 0 w 8944620"/>
              <a:gd name="connsiteY3" fmla="*/ 6858000 h 6858000"/>
              <a:gd name="connsiteX4" fmla="*/ 0 w 8944620"/>
              <a:gd name="connsiteY4" fmla="*/ 0 h 6858000"/>
              <a:gd name="connsiteX0" fmla="*/ 0 w 8837829"/>
              <a:gd name="connsiteY0" fmla="*/ 6674 h 6864674"/>
              <a:gd name="connsiteX1" fmla="*/ 8837829 w 8837829"/>
              <a:gd name="connsiteY1" fmla="*/ 0 h 6864674"/>
              <a:gd name="connsiteX2" fmla="*/ 7870033 w 8837829"/>
              <a:gd name="connsiteY2" fmla="*/ 6864674 h 6864674"/>
              <a:gd name="connsiteX3" fmla="*/ 0 w 8837829"/>
              <a:gd name="connsiteY3" fmla="*/ 6864674 h 6864674"/>
              <a:gd name="connsiteX4" fmla="*/ 0 w 8837829"/>
              <a:gd name="connsiteY4" fmla="*/ 6674 h 68646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7829" h="6864674">
                <a:moveTo>
                  <a:pt x="0" y="6674"/>
                </a:moveTo>
                <a:lnTo>
                  <a:pt x="8837829" y="0"/>
                </a:lnTo>
                <a:lnTo>
                  <a:pt x="7870033" y="6864674"/>
                </a:lnTo>
                <a:lnTo>
                  <a:pt x="0" y="6864674"/>
                </a:lnTo>
                <a:lnTo>
                  <a:pt x="0" y="6674"/>
                </a:lnTo>
                <a:close/>
              </a:path>
            </a:pathLst>
          </a:custGeom>
          <a:solidFill>
            <a:schemeClr val="bg1">
              <a:lumMod val="95000"/>
              <a:alpha val="0"/>
            </a:schemeClr>
          </a:solidFill>
        </p:spPr>
      </p:sp>
      <p:sp>
        <p:nvSpPr>
          <p:cNvPr id="7" name="Tekstiruutu 6">
            <a:extLst>
              <a:ext uri="{FF2B5EF4-FFF2-40B4-BE49-F238E27FC236}">
                <a16:creationId xmlns:a16="http://schemas.microsoft.com/office/drawing/2014/main" id="{71AC79D9-EC76-CF4B-AC94-A7574EF52F05}"/>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478784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uva ja iso tekstipalkk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3A77013-39C9-AC48-ACD7-036530432F9F}"/>
              </a:ext>
            </a:extLst>
          </p:cNvPr>
          <p:cNvSpPr>
            <a:spLocks noGrp="1"/>
          </p:cNvSpPr>
          <p:nvPr>
            <p:ph type="title"/>
          </p:nvPr>
        </p:nvSpPr>
        <p:spPr>
          <a:xfrm>
            <a:off x="4798881" y="1151190"/>
            <a:ext cx="6548568" cy="1271910"/>
          </a:xfrm>
        </p:spPr>
        <p:txBody>
          <a:bodyPr anchor="b">
            <a:noAutofit/>
          </a:bodyPr>
          <a:lstStyle>
            <a:lvl1pPr>
              <a:defRPr sz="3600" b="1" i="0">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5D6C244-3667-4D44-9483-85868C38C0A6}"/>
              </a:ext>
            </a:extLst>
          </p:cNvPr>
          <p:cNvSpPr>
            <a:spLocks noGrp="1"/>
          </p:cNvSpPr>
          <p:nvPr>
            <p:ph type="body" idx="1"/>
          </p:nvPr>
        </p:nvSpPr>
        <p:spPr>
          <a:xfrm>
            <a:off x="4798881" y="2660699"/>
            <a:ext cx="6548567" cy="3370870"/>
          </a:xfrm>
        </p:spPr>
        <p:txBody>
          <a:bodyPr>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dirty="0"/>
              <a:t>Muokkaa tekstin perustyylejä</a:t>
            </a:r>
          </a:p>
        </p:txBody>
      </p:sp>
      <p:pic>
        <p:nvPicPr>
          <p:cNvPr id="11" name="Kuva 10">
            <a:extLst>
              <a:ext uri="{FF2B5EF4-FFF2-40B4-BE49-F238E27FC236}">
                <a16:creationId xmlns:a16="http://schemas.microsoft.com/office/drawing/2014/main" id="{D214C12C-5A24-B142-A5B6-E9C7A16468B2}"/>
              </a:ext>
            </a:extLst>
          </p:cNvPr>
          <p:cNvPicPr>
            <a:picLocks noChangeAspect="1"/>
          </p:cNvPicPr>
          <p:nvPr userDrawn="1"/>
        </p:nvPicPr>
        <p:blipFill>
          <a:blip r:embed="rId2"/>
          <a:stretch>
            <a:fillRect/>
          </a:stretch>
        </p:blipFill>
        <p:spPr>
          <a:xfrm>
            <a:off x="9900269" y="250813"/>
            <a:ext cx="1591391" cy="555858"/>
          </a:xfrm>
          <a:prstGeom prst="rect">
            <a:avLst/>
          </a:prstGeom>
        </p:spPr>
      </p:pic>
      <p:sp>
        <p:nvSpPr>
          <p:cNvPr id="18" name="Kuvan paikkamerkki 13">
            <a:extLst>
              <a:ext uri="{FF2B5EF4-FFF2-40B4-BE49-F238E27FC236}">
                <a16:creationId xmlns:a16="http://schemas.microsoft.com/office/drawing/2014/main" id="{E47F54D3-3908-1A43-A69B-16278052BB19}"/>
              </a:ext>
            </a:extLst>
          </p:cNvPr>
          <p:cNvSpPr>
            <a:spLocks noGrp="1"/>
          </p:cNvSpPr>
          <p:nvPr>
            <p:ph type="pic" sz="quarter" idx="10"/>
          </p:nvPr>
        </p:nvSpPr>
        <p:spPr>
          <a:xfrm>
            <a:off x="0" y="-6876"/>
            <a:ext cx="4427490" cy="6864875"/>
          </a:xfrm>
          <a:custGeom>
            <a:avLst/>
            <a:gdLst>
              <a:gd name="connsiteX0" fmla="*/ 0 w 3430588"/>
              <a:gd name="connsiteY0" fmla="*/ 0 h 6858000"/>
              <a:gd name="connsiteX1" fmla="*/ 3430588 w 3430588"/>
              <a:gd name="connsiteY1" fmla="*/ 0 h 6858000"/>
              <a:gd name="connsiteX2" fmla="*/ 3430588 w 3430588"/>
              <a:gd name="connsiteY2" fmla="*/ 6858000 h 6858000"/>
              <a:gd name="connsiteX3" fmla="*/ 0 w 3430588"/>
              <a:gd name="connsiteY3" fmla="*/ 6858000 h 6858000"/>
              <a:gd name="connsiteX4" fmla="*/ 0 w 3430588"/>
              <a:gd name="connsiteY4" fmla="*/ 0 h 6858000"/>
              <a:gd name="connsiteX0" fmla="*/ 0 w 4427490"/>
              <a:gd name="connsiteY0" fmla="*/ 6875 h 6864875"/>
              <a:gd name="connsiteX1" fmla="*/ 4427490 w 4427490"/>
              <a:gd name="connsiteY1" fmla="*/ 0 h 6864875"/>
              <a:gd name="connsiteX2" fmla="*/ 3430588 w 4427490"/>
              <a:gd name="connsiteY2" fmla="*/ 6864875 h 6864875"/>
              <a:gd name="connsiteX3" fmla="*/ 0 w 4427490"/>
              <a:gd name="connsiteY3" fmla="*/ 6864875 h 6864875"/>
              <a:gd name="connsiteX4" fmla="*/ 0 w 4427490"/>
              <a:gd name="connsiteY4" fmla="*/ 6875 h 68648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27490" h="6864875">
                <a:moveTo>
                  <a:pt x="0" y="6875"/>
                </a:moveTo>
                <a:lnTo>
                  <a:pt x="4427490" y="0"/>
                </a:lnTo>
                <a:lnTo>
                  <a:pt x="3430588" y="6864875"/>
                </a:lnTo>
                <a:lnTo>
                  <a:pt x="0" y="6864875"/>
                </a:lnTo>
                <a:lnTo>
                  <a:pt x="0" y="6875"/>
                </a:lnTo>
                <a:close/>
              </a:path>
            </a:pathLst>
          </a:custGeom>
        </p:spPr>
        <p:txBody>
          <a:bodyPr/>
          <a:lstStyle/>
          <a:p>
            <a:endParaRPr lang="fi-FI"/>
          </a:p>
        </p:txBody>
      </p:sp>
      <p:sp>
        <p:nvSpPr>
          <p:cNvPr id="7" name="Tekstiruutu 6">
            <a:extLst>
              <a:ext uri="{FF2B5EF4-FFF2-40B4-BE49-F238E27FC236}">
                <a16:creationId xmlns:a16="http://schemas.microsoft.com/office/drawing/2014/main" id="{100023DA-DF33-104A-BD99-2E02136F8CBE}"/>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04879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20B30A6-E6BD-4046-9A27-3A0B09CE600B}"/>
              </a:ext>
            </a:extLst>
          </p:cNvPr>
          <p:cNvSpPr>
            <a:spLocks noGrp="1"/>
          </p:cNvSpPr>
          <p:nvPr>
            <p:ph type="title"/>
          </p:nvPr>
        </p:nvSpPr>
        <p:spPr>
          <a:xfrm>
            <a:off x="838200" y="365125"/>
            <a:ext cx="9062069" cy="1325563"/>
          </a:xfrm>
        </p:spPr>
        <p:txBody>
          <a:bodyPr anchor="ctr" anchorCtr="0"/>
          <a:lstStyle>
            <a:lvl1pPr>
              <a:defRPr b="1" i="0">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FB0AEA88-5EAB-ED4F-A530-8AFDC8C74DC0}"/>
              </a:ext>
            </a:extLst>
          </p:cNvPr>
          <p:cNvSpPr>
            <a:spLocks noGrp="1"/>
          </p:cNvSpPr>
          <p:nvPr>
            <p:ph sz="half" idx="1"/>
          </p:nvPr>
        </p:nvSpPr>
        <p:spPr>
          <a:xfrm>
            <a:off x="838200" y="1825625"/>
            <a:ext cx="5181600" cy="4351338"/>
          </a:xfrm>
        </p:spPr>
        <p:txBody>
          <a:bodyPr/>
          <a:lstStyle>
            <a:lvl1pPr marL="0" indent="0">
              <a:buNone/>
              <a:defRPr/>
            </a:lvl1pPr>
          </a:lstStyle>
          <a:p>
            <a:pPr lvl="0"/>
            <a:endParaRPr lang="fi-FI" dirty="0"/>
          </a:p>
        </p:txBody>
      </p:sp>
      <p:sp>
        <p:nvSpPr>
          <p:cNvPr id="4" name="Sisällön paikkamerkki 3">
            <a:extLst>
              <a:ext uri="{FF2B5EF4-FFF2-40B4-BE49-F238E27FC236}">
                <a16:creationId xmlns:a16="http://schemas.microsoft.com/office/drawing/2014/main" id="{B70498A3-6DA5-B046-A4CD-A90297D13FBC}"/>
              </a:ext>
            </a:extLst>
          </p:cNvPr>
          <p:cNvSpPr>
            <a:spLocks noGrp="1"/>
          </p:cNvSpPr>
          <p:nvPr>
            <p:ph sz="half" idx="2"/>
          </p:nvPr>
        </p:nvSpPr>
        <p:spPr>
          <a:xfrm>
            <a:off x="6172200" y="1825625"/>
            <a:ext cx="5181600" cy="435133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pic>
        <p:nvPicPr>
          <p:cNvPr id="9" name="Kuva 8">
            <a:extLst>
              <a:ext uri="{FF2B5EF4-FFF2-40B4-BE49-F238E27FC236}">
                <a16:creationId xmlns:a16="http://schemas.microsoft.com/office/drawing/2014/main" id="{56D7FE12-40B7-2B48-AC3E-6B95087DF933}"/>
              </a:ext>
            </a:extLst>
          </p:cNvPr>
          <p:cNvPicPr>
            <a:picLocks noChangeAspect="1"/>
          </p:cNvPicPr>
          <p:nvPr userDrawn="1"/>
        </p:nvPicPr>
        <p:blipFill>
          <a:blip r:embed="rId2"/>
          <a:stretch>
            <a:fillRect/>
          </a:stretch>
        </p:blipFill>
        <p:spPr>
          <a:xfrm>
            <a:off x="9900269" y="250813"/>
            <a:ext cx="1591391" cy="555858"/>
          </a:xfrm>
          <a:prstGeom prst="rect">
            <a:avLst/>
          </a:prstGeom>
        </p:spPr>
      </p:pic>
      <p:sp>
        <p:nvSpPr>
          <p:cNvPr id="8" name="Tekstiruutu 7">
            <a:extLst>
              <a:ext uri="{FF2B5EF4-FFF2-40B4-BE49-F238E27FC236}">
                <a16:creationId xmlns:a16="http://schemas.microsoft.com/office/drawing/2014/main" id="{2EFCF69A-AAC9-0244-A766-35B58DF786EA}"/>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94908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2F3CDD-3477-274D-A04D-E2D93D7E4860}"/>
              </a:ext>
            </a:extLst>
          </p:cNvPr>
          <p:cNvSpPr>
            <a:spLocks noGrp="1"/>
          </p:cNvSpPr>
          <p:nvPr>
            <p:ph type="title"/>
          </p:nvPr>
        </p:nvSpPr>
        <p:spPr>
          <a:xfrm>
            <a:off x="839788" y="365125"/>
            <a:ext cx="9060481" cy="1325563"/>
          </a:xfrm>
        </p:spPr>
        <p:txBody>
          <a:bodyPr anchor="ctr" anchorCtr="0"/>
          <a:lstStyle>
            <a:lvl1pPr>
              <a:defRPr b="1">
                <a:solidFill>
                  <a:schemeClr val="accent1"/>
                </a:solidFill>
              </a:defRPr>
            </a:lvl1p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5B8CF1F-E2E9-F74D-8BB2-A1A529CE3F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Muokkaa tekstin perustyylejä</a:t>
            </a:r>
          </a:p>
        </p:txBody>
      </p:sp>
      <p:sp>
        <p:nvSpPr>
          <p:cNvPr id="4" name="Sisällön paikkamerkki 3">
            <a:extLst>
              <a:ext uri="{FF2B5EF4-FFF2-40B4-BE49-F238E27FC236}">
                <a16:creationId xmlns:a16="http://schemas.microsoft.com/office/drawing/2014/main" id="{0CFA5CA0-B0FA-C148-928F-C51D293BE80F}"/>
              </a:ext>
            </a:extLst>
          </p:cNvPr>
          <p:cNvSpPr>
            <a:spLocks noGrp="1"/>
          </p:cNvSpPr>
          <p:nvPr>
            <p:ph sz="half" idx="2"/>
          </p:nvPr>
        </p:nvSpPr>
        <p:spPr>
          <a:xfrm>
            <a:off x="839788" y="2505075"/>
            <a:ext cx="5157787" cy="3684588"/>
          </a:xfrm>
        </p:spPr>
        <p:txBody>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Tekstin paikkamerkki 4">
            <a:extLst>
              <a:ext uri="{FF2B5EF4-FFF2-40B4-BE49-F238E27FC236}">
                <a16:creationId xmlns:a16="http://schemas.microsoft.com/office/drawing/2014/main" id="{0E0225A1-567E-484F-B8F8-247C989C234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3028E504-6474-3B41-842A-C791776CF68D}"/>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pic>
        <p:nvPicPr>
          <p:cNvPr id="10" name="Kuva 9">
            <a:extLst>
              <a:ext uri="{FF2B5EF4-FFF2-40B4-BE49-F238E27FC236}">
                <a16:creationId xmlns:a16="http://schemas.microsoft.com/office/drawing/2014/main" id="{335A0341-2CAC-1B48-B357-9F4952B95365}"/>
              </a:ext>
            </a:extLst>
          </p:cNvPr>
          <p:cNvPicPr>
            <a:picLocks noChangeAspect="1"/>
          </p:cNvPicPr>
          <p:nvPr userDrawn="1"/>
        </p:nvPicPr>
        <p:blipFill>
          <a:blip r:embed="rId2"/>
          <a:stretch>
            <a:fillRect/>
          </a:stretch>
        </p:blipFill>
        <p:spPr>
          <a:xfrm>
            <a:off x="9900269" y="250813"/>
            <a:ext cx="1591391" cy="555858"/>
          </a:xfrm>
          <a:prstGeom prst="rect">
            <a:avLst/>
          </a:prstGeom>
        </p:spPr>
      </p:pic>
      <p:sp>
        <p:nvSpPr>
          <p:cNvPr id="11" name="Tekstiruutu 10">
            <a:extLst>
              <a:ext uri="{FF2B5EF4-FFF2-40B4-BE49-F238E27FC236}">
                <a16:creationId xmlns:a16="http://schemas.microsoft.com/office/drawing/2014/main" id="{3E82B5DF-C022-B74F-860F-FE270DE96F1D}"/>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02754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Kiitosdia">
    <p:bg>
      <p:bgPr>
        <a:solidFill>
          <a:schemeClr val="accent1"/>
        </a:solidFill>
        <a:effectLst/>
      </p:bgPr>
    </p:bg>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B45A1637-D0E4-9A44-811E-CF9EB6685AFB}"/>
              </a:ext>
            </a:extLst>
          </p:cNvPr>
          <p:cNvPicPr>
            <a:picLocks noChangeAspect="1"/>
          </p:cNvPicPr>
          <p:nvPr userDrawn="1"/>
        </p:nvPicPr>
        <p:blipFill>
          <a:blip r:embed="rId2"/>
          <a:stretch>
            <a:fillRect/>
          </a:stretch>
        </p:blipFill>
        <p:spPr>
          <a:xfrm>
            <a:off x="2146205" y="-920053"/>
            <a:ext cx="7899590" cy="7873082"/>
          </a:xfrm>
          <a:prstGeom prst="rect">
            <a:avLst/>
          </a:prstGeom>
        </p:spPr>
      </p:pic>
      <p:sp>
        <p:nvSpPr>
          <p:cNvPr id="4" name="Tekstiruutu 3">
            <a:extLst>
              <a:ext uri="{FF2B5EF4-FFF2-40B4-BE49-F238E27FC236}">
                <a16:creationId xmlns:a16="http://schemas.microsoft.com/office/drawing/2014/main" id="{1DB306EF-5FAA-BA48-871F-0B7917CA68F6}"/>
              </a:ext>
            </a:extLst>
          </p:cNvPr>
          <p:cNvSpPr txBox="1"/>
          <p:nvPr userDrawn="1"/>
        </p:nvSpPr>
        <p:spPr>
          <a:xfrm>
            <a:off x="8944620" y="6434170"/>
            <a:ext cx="2402829" cy="153888"/>
          </a:xfrm>
          <a:prstGeom prst="rect">
            <a:avLst/>
          </a:prstGeom>
          <a:noFill/>
        </p:spPr>
        <p:txBody>
          <a:bodyPr wrap="square" lIns="0" tIns="0" rIns="0" bIns="0" rtlCol="0">
            <a:spAutoFit/>
          </a:bodyPr>
          <a:lstStyle/>
          <a:p>
            <a:pPr algn="r"/>
            <a:r>
              <a:rPr lang="fi-FI" sz="1000" dirty="0" err="1">
                <a:solidFill>
                  <a:schemeClr val="bg1"/>
                </a:solidFill>
                <a:latin typeface="Verdana" panose="020B0604030504040204" pitchFamily="34" charset="0"/>
                <a:ea typeface="Verdana" panose="020B0604030504040204" pitchFamily="34" charset="0"/>
                <a:cs typeface="Verdana" panose="020B0604030504040204" pitchFamily="34" charset="0"/>
              </a:rPr>
              <a:t>www.kontiolahti.fi</a:t>
            </a:r>
            <a:endParaRPr lang="fi-FI" sz="10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1800841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C40A9335-7496-344E-8594-F9C36322875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641A1F6-AF64-5946-85D1-1C4A68D5CA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dirty="0"/>
              <a:t>Muokkaa tekstin perustyylejä</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a:extLst>
              <a:ext uri="{FF2B5EF4-FFF2-40B4-BE49-F238E27FC236}">
                <a16:creationId xmlns:a16="http://schemas.microsoft.com/office/drawing/2014/main" id="{C87FC671-A143-EB42-A948-604813FE12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ED40F99-A6D1-AD47-B4D8-5EF046E0D439}" type="datetimeFigureOut">
              <a:rPr lang="fi-FI" smtClean="0"/>
              <a:pPr/>
              <a:t>18.9.2023</a:t>
            </a:fld>
            <a:endParaRPr lang="fi-FI" dirty="0"/>
          </a:p>
        </p:txBody>
      </p:sp>
      <p:sp>
        <p:nvSpPr>
          <p:cNvPr id="5" name="Alatunnisteen paikkamerkki 4">
            <a:extLst>
              <a:ext uri="{FF2B5EF4-FFF2-40B4-BE49-F238E27FC236}">
                <a16:creationId xmlns:a16="http://schemas.microsoft.com/office/drawing/2014/main" id="{6FE8B41C-6EAF-874B-B6E5-21A8816472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endParaRPr lang="fi-FI" dirty="0"/>
          </a:p>
        </p:txBody>
      </p:sp>
      <p:sp>
        <p:nvSpPr>
          <p:cNvPr id="6" name="Dian numeron paikkamerkki 5">
            <a:extLst>
              <a:ext uri="{FF2B5EF4-FFF2-40B4-BE49-F238E27FC236}">
                <a16:creationId xmlns:a16="http://schemas.microsoft.com/office/drawing/2014/main" id="{770D8296-05C0-7A45-9FEB-AC33839EDE9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stStyle>
          <a:p>
            <a:fld id="{7C3BE00A-7D24-F44C-93F4-B3F565FCA832}" type="slidenum">
              <a:rPr lang="fi-FI" smtClean="0"/>
              <a:pPr/>
              <a:t>‹#›</a:t>
            </a:fld>
            <a:endParaRPr lang="fi-FI" dirty="0"/>
          </a:p>
        </p:txBody>
      </p:sp>
    </p:spTree>
    <p:extLst>
      <p:ext uri="{BB962C8B-B14F-4D97-AF65-F5344CB8AC3E}">
        <p14:creationId xmlns:p14="http://schemas.microsoft.com/office/powerpoint/2010/main" val="3038049019"/>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60" r:id="rId3"/>
    <p:sldLayoutId id="2147483659" r:id="rId4"/>
    <p:sldLayoutId id="2147483651" r:id="rId5"/>
    <p:sldLayoutId id="2147483661" r:id="rId6"/>
    <p:sldLayoutId id="2147483652" r:id="rId7"/>
    <p:sldLayoutId id="2147483653" r:id="rId8"/>
    <p:sldLayoutId id="2147483655" r:id="rId9"/>
  </p:sldLayoutIdLst>
  <p:txStyles>
    <p:titleStyle>
      <a:lvl1pPr algn="l" defTabSz="914400" rtl="0" eaLnBrk="1" latinLnBrk="0" hangingPunct="1">
        <a:lnSpc>
          <a:spcPct val="90000"/>
        </a:lnSpc>
        <a:spcBef>
          <a:spcPct val="0"/>
        </a:spcBef>
        <a:buNone/>
        <a:defRPr sz="36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tsikko 7">
            <a:extLst>
              <a:ext uri="{FF2B5EF4-FFF2-40B4-BE49-F238E27FC236}">
                <a16:creationId xmlns:a16="http://schemas.microsoft.com/office/drawing/2014/main" id="{61CC8DE0-CBD9-7545-B2B0-1DFE037DCB49}"/>
              </a:ext>
            </a:extLst>
          </p:cNvPr>
          <p:cNvSpPr>
            <a:spLocks noGrp="1"/>
          </p:cNvSpPr>
          <p:nvPr>
            <p:ph type="ctrTitle"/>
          </p:nvPr>
        </p:nvSpPr>
        <p:spPr/>
        <p:txBody>
          <a:bodyPr/>
          <a:lstStyle/>
          <a:p>
            <a:r>
              <a:rPr lang="fi-FI" dirty="0"/>
              <a:t>Kontiolahden perusopetuksen poissaolomalli</a:t>
            </a:r>
          </a:p>
        </p:txBody>
      </p:sp>
    </p:spTree>
    <p:extLst>
      <p:ext uri="{BB962C8B-B14F-4D97-AF65-F5344CB8AC3E}">
        <p14:creationId xmlns:p14="http://schemas.microsoft.com/office/powerpoint/2010/main" val="8532950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Otsikko 9">
            <a:extLst>
              <a:ext uri="{FF2B5EF4-FFF2-40B4-BE49-F238E27FC236}">
                <a16:creationId xmlns:a16="http://schemas.microsoft.com/office/drawing/2014/main" id="{6EAD5ACB-B849-F540-A0F9-8146F5F695D8}"/>
              </a:ext>
            </a:extLst>
          </p:cNvPr>
          <p:cNvSpPr>
            <a:spLocks noGrp="1"/>
          </p:cNvSpPr>
          <p:nvPr>
            <p:ph type="title"/>
          </p:nvPr>
        </p:nvSpPr>
        <p:spPr>
          <a:xfrm>
            <a:off x="91976" y="232906"/>
            <a:ext cx="4433131" cy="6486393"/>
          </a:xfrm>
        </p:spPr>
        <p:txBody>
          <a:bodyPr vert="horz" lIns="91440" tIns="45720" rIns="91440" bIns="45720" rtlCol="0" anchor="b">
            <a:noAutofit/>
          </a:bodyPr>
          <a:lstStyle/>
          <a:p>
            <a:r>
              <a:rPr lang="en-US" sz="2800" kern="1200" dirty="0" err="1">
                <a:solidFill>
                  <a:schemeClr val="accent2">
                    <a:lumMod val="75000"/>
                  </a:schemeClr>
                </a:solidFill>
                <a:effectLst/>
                <a:latin typeface="+mj-lt"/>
                <a:ea typeface="+mj-ea"/>
                <a:cs typeface="+mj-cs"/>
              </a:rPr>
              <a:t>Läsnäoloa</a:t>
            </a:r>
            <a:r>
              <a:rPr lang="en-US" sz="2800" kern="1200" dirty="0">
                <a:solidFill>
                  <a:schemeClr val="accent2">
                    <a:lumMod val="75000"/>
                  </a:schemeClr>
                </a:solidFill>
                <a:effectLst/>
                <a:latin typeface="+mj-lt"/>
                <a:ea typeface="+mj-ea"/>
                <a:cs typeface="+mj-cs"/>
              </a:rPr>
              <a:t> </a:t>
            </a:r>
            <a:r>
              <a:rPr lang="en-US" sz="2800" kern="1200" dirty="0" err="1">
                <a:solidFill>
                  <a:schemeClr val="accent2">
                    <a:lumMod val="75000"/>
                  </a:schemeClr>
                </a:solidFill>
                <a:effectLst/>
                <a:latin typeface="+mj-lt"/>
                <a:ea typeface="+mj-ea"/>
                <a:cs typeface="+mj-cs"/>
              </a:rPr>
              <a:t>tukeva</a:t>
            </a:r>
            <a:r>
              <a:rPr lang="en-US" sz="2800" kern="1200" dirty="0">
                <a:solidFill>
                  <a:schemeClr val="accent2">
                    <a:lumMod val="75000"/>
                  </a:schemeClr>
                </a:solidFill>
                <a:effectLst/>
                <a:latin typeface="+mj-lt"/>
                <a:ea typeface="+mj-ea"/>
                <a:cs typeface="+mj-cs"/>
              </a:rPr>
              <a:t> </a:t>
            </a:r>
            <a:r>
              <a:rPr lang="en-US" sz="2800" kern="1200" dirty="0" err="1">
                <a:solidFill>
                  <a:schemeClr val="accent2">
                    <a:lumMod val="75000"/>
                  </a:schemeClr>
                </a:solidFill>
                <a:effectLst/>
                <a:latin typeface="+mj-lt"/>
                <a:ea typeface="+mj-ea"/>
                <a:cs typeface="+mj-cs"/>
              </a:rPr>
              <a:t>toimintakulttuuri</a:t>
            </a:r>
            <a:r>
              <a:rPr lang="en-US" sz="2800" kern="1200" dirty="0">
                <a:solidFill>
                  <a:schemeClr val="accent2">
                    <a:lumMod val="75000"/>
                  </a:schemeClr>
                </a:solidFill>
                <a:effectLst/>
                <a:latin typeface="+mj-lt"/>
                <a:ea typeface="+mj-ea"/>
                <a:cs typeface="+mj-cs"/>
              </a:rPr>
              <a:t> </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Kontiolahden</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perusopetuksen</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kouluissa</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seudullisen</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opetussuunnitelman</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mukaisesti</a:t>
            </a:r>
            <a:br>
              <a:rPr lang="en-US" sz="2800" kern="1200" dirty="0">
                <a:solidFill>
                  <a:schemeClr val="accent2">
                    <a:lumMod val="75000"/>
                  </a:schemeClr>
                </a:solidFill>
                <a:latin typeface="+mj-lt"/>
                <a:ea typeface="+mj-ea"/>
                <a:cs typeface="+mj-cs"/>
              </a:rPr>
            </a:br>
            <a:br>
              <a:rPr lang="en-US" sz="2800" kern="1200" dirty="0">
                <a:solidFill>
                  <a:schemeClr val="accent2">
                    <a:lumMod val="75000"/>
                  </a:schemeClr>
                </a:solidFill>
                <a:latin typeface="+mj-lt"/>
                <a:ea typeface="+mj-ea"/>
                <a:cs typeface="+mj-cs"/>
              </a:rPr>
            </a:br>
            <a:br>
              <a:rPr lang="en-US" sz="2800" kern="1200" dirty="0">
                <a:solidFill>
                  <a:schemeClr val="accent2">
                    <a:lumMod val="75000"/>
                  </a:schemeClr>
                </a:solidFill>
                <a:latin typeface="+mj-lt"/>
                <a:ea typeface="+mj-ea"/>
                <a:cs typeface="+mj-cs"/>
              </a:rPr>
            </a:br>
            <a:r>
              <a:rPr lang="en-US" sz="2800" kern="1200" dirty="0" err="1">
                <a:solidFill>
                  <a:schemeClr val="accent2">
                    <a:lumMod val="75000"/>
                  </a:schemeClr>
                </a:solidFill>
                <a:highlight>
                  <a:srgbClr val="FFFF00"/>
                </a:highlight>
                <a:latin typeface="+mj-lt"/>
                <a:ea typeface="+mj-ea"/>
                <a:cs typeface="+mj-cs"/>
              </a:rPr>
              <a:t>Kussakin</a:t>
            </a:r>
            <a:r>
              <a:rPr lang="en-US" sz="2800" kern="1200" dirty="0">
                <a:solidFill>
                  <a:schemeClr val="accent2">
                    <a:lumMod val="75000"/>
                  </a:schemeClr>
                </a:solidFill>
                <a:highlight>
                  <a:srgbClr val="FFFF00"/>
                </a:highlight>
                <a:latin typeface="+mj-lt"/>
                <a:ea typeface="+mj-ea"/>
                <a:cs typeface="+mj-cs"/>
              </a:rPr>
              <a:t> </a:t>
            </a:r>
            <a:r>
              <a:rPr lang="en-US" sz="2800" kern="1200" dirty="0" err="1">
                <a:solidFill>
                  <a:schemeClr val="accent2">
                    <a:lumMod val="75000"/>
                  </a:schemeClr>
                </a:solidFill>
                <a:highlight>
                  <a:srgbClr val="FFFF00"/>
                </a:highlight>
                <a:latin typeface="+mj-lt"/>
                <a:ea typeface="+mj-ea"/>
                <a:cs typeface="+mj-cs"/>
              </a:rPr>
              <a:t>koulussa</a:t>
            </a:r>
            <a:r>
              <a:rPr lang="en-US" sz="2800" kern="1200" dirty="0">
                <a:solidFill>
                  <a:schemeClr val="accent2">
                    <a:lumMod val="75000"/>
                  </a:schemeClr>
                </a:solidFill>
                <a:highlight>
                  <a:srgbClr val="FFFF00"/>
                </a:highlight>
                <a:latin typeface="+mj-lt"/>
                <a:ea typeface="+mj-ea"/>
                <a:cs typeface="+mj-cs"/>
              </a:rPr>
              <a:t> </a:t>
            </a:r>
            <a:r>
              <a:rPr lang="en-US" sz="2800" kern="1200" dirty="0" err="1">
                <a:solidFill>
                  <a:schemeClr val="accent2">
                    <a:lumMod val="75000"/>
                  </a:schemeClr>
                </a:solidFill>
                <a:highlight>
                  <a:srgbClr val="FFFF00"/>
                </a:highlight>
                <a:latin typeface="+mj-lt"/>
                <a:ea typeface="+mj-ea"/>
                <a:cs typeface="+mj-cs"/>
              </a:rPr>
              <a:t>oltava</a:t>
            </a:r>
            <a:r>
              <a:rPr lang="en-US" sz="2800" kern="1200" dirty="0">
                <a:solidFill>
                  <a:schemeClr val="accent2">
                    <a:lumMod val="75000"/>
                  </a:schemeClr>
                </a:solidFill>
                <a:highlight>
                  <a:srgbClr val="FFFF00"/>
                </a:highlight>
                <a:latin typeface="+mj-lt"/>
                <a:ea typeface="+mj-ea"/>
                <a:cs typeface="+mj-cs"/>
              </a:rPr>
              <a:t> </a:t>
            </a:r>
            <a:r>
              <a:rPr lang="en-US" sz="2800" kern="1200" dirty="0" err="1">
                <a:solidFill>
                  <a:schemeClr val="accent2">
                    <a:lumMod val="75000"/>
                  </a:schemeClr>
                </a:solidFill>
                <a:highlight>
                  <a:srgbClr val="FFFF00"/>
                </a:highlight>
                <a:latin typeface="+mj-lt"/>
                <a:ea typeface="+mj-ea"/>
                <a:cs typeface="+mj-cs"/>
              </a:rPr>
              <a:t>suunnitelma</a:t>
            </a:r>
            <a:r>
              <a:rPr lang="en-US" sz="2800" kern="1200" dirty="0">
                <a:solidFill>
                  <a:schemeClr val="accent2">
                    <a:lumMod val="75000"/>
                  </a:schemeClr>
                </a:solidFill>
                <a:highlight>
                  <a:srgbClr val="FFFF00"/>
                </a:highlight>
                <a:latin typeface="+mj-lt"/>
                <a:ea typeface="+mj-ea"/>
                <a:cs typeface="+mj-cs"/>
              </a:rPr>
              <a:t> </a:t>
            </a:r>
            <a:r>
              <a:rPr lang="en-US" sz="2800" kern="1200" dirty="0" err="1">
                <a:solidFill>
                  <a:schemeClr val="accent2">
                    <a:lumMod val="75000"/>
                  </a:schemeClr>
                </a:solidFill>
                <a:highlight>
                  <a:srgbClr val="FFFF00"/>
                </a:highlight>
                <a:latin typeface="+mj-lt"/>
                <a:ea typeface="+mj-ea"/>
                <a:cs typeface="+mj-cs"/>
              </a:rPr>
              <a:t>läsnäolon</a:t>
            </a:r>
            <a:r>
              <a:rPr lang="en-US" sz="2800" kern="1200" dirty="0">
                <a:solidFill>
                  <a:schemeClr val="accent2">
                    <a:lumMod val="75000"/>
                  </a:schemeClr>
                </a:solidFill>
                <a:highlight>
                  <a:srgbClr val="FFFF00"/>
                </a:highlight>
                <a:latin typeface="+mj-lt"/>
                <a:ea typeface="+mj-ea"/>
                <a:cs typeface="+mj-cs"/>
              </a:rPr>
              <a:t> </a:t>
            </a:r>
            <a:r>
              <a:rPr lang="en-US" sz="2800" kern="1200" dirty="0" err="1">
                <a:solidFill>
                  <a:schemeClr val="accent2">
                    <a:lumMod val="75000"/>
                  </a:schemeClr>
                </a:solidFill>
                <a:highlight>
                  <a:srgbClr val="FFFF00"/>
                </a:highlight>
                <a:latin typeface="+mj-lt"/>
                <a:ea typeface="+mj-ea"/>
                <a:cs typeface="+mj-cs"/>
              </a:rPr>
              <a:t>tukemiseksi</a:t>
            </a:r>
            <a:r>
              <a:rPr lang="en-US" sz="2800" kern="1200" dirty="0">
                <a:solidFill>
                  <a:schemeClr val="accent2">
                    <a:lumMod val="75000"/>
                  </a:schemeClr>
                </a:solidFill>
                <a:highlight>
                  <a:srgbClr val="FFFF00"/>
                </a:highlight>
                <a:latin typeface="+mj-lt"/>
                <a:ea typeface="+mj-ea"/>
                <a:cs typeface="+mj-cs"/>
              </a:rPr>
              <a:t> </a:t>
            </a:r>
            <a:br>
              <a:rPr lang="en-US" sz="2800" kern="1200" dirty="0">
                <a:solidFill>
                  <a:schemeClr val="accent2">
                    <a:lumMod val="75000"/>
                  </a:schemeClr>
                </a:solidFill>
                <a:latin typeface="+mj-lt"/>
                <a:ea typeface="+mj-ea"/>
                <a:cs typeface="+mj-cs"/>
              </a:rPr>
            </a:br>
            <a:br>
              <a:rPr lang="en-US" sz="2800" kern="1200" dirty="0">
                <a:solidFill>
                  <a:schemeClr val="accent2">
                    <a:lumMod val="75000"/>
                  </a:schemeClr>
                </a:solidFill>
                <a:latin typeface="+mj-lt"/>
                <a:ea typeface="+mj-ea"/>
                <a:cs typeface="+mj-cs"/>
              </a:rPr>
            </a:br>
            <a:r>
              <a:rPr lang="en-US" sz="2800" kern="1200" dirty="0" err="1">
                <a:solidFill>
                  <a:schemeClr val="accent2">
                    <a:lumMod val="75000"/>
                  </a:schemeClr>
                </a:solidFill>
                <a:latin typeface="+mj-lt"/>
                <a:ea typeface="+mj-ea"/>
                <a:cs typeface="+mj-cs"/>
              </a:rPr>
              <a:t>Vuorovaikutus</a:t>
            </a:r>
            <a:r>
              <a:rPr lang="en-US" sz="2800" kern="1200" dirty="0">
                <a:solidFill>
                  <a:schemeClr val="accent2">
                    <a:lumMod val="75000"/>
                  </a:schemeClr>
                </a:solidFill>
                <a:latin typeface="+mj-lt"/>
                <a:ea typeface="+mj-ea"/>
                <a:cs typeface="+mj-cs"/>
              </a:rPr>
              <a:t>- ja </a:t>
            </a:r>
            <a:r>
              <a:rPr lang="en-US" sz="2800" kern="1200" dirty="0" err="1">
                <a:solidFill>
                  <a:schemeClr val="accent2">
                    <a:lumMod val="75000"/>
                  </a:schemeClr>
                </a:solidFill>
                <a:latin typeface="+mj-lt"/>
                <a:ea typeface="+mj-ea"/>
                <a:cs typeface="+mj-cs"/>
              </a:rPr>
              <a:t>tunnetaitojen</a:t>
            </a:r>
            <a:r>
              <a:rPr lang="en-US" sz="2800" kern="1200" dirty="0">
                <a:solidFill>
                  <a:schemeClr val="accent2">
                    <a:lumMod val="75000"/>
                  </a:schemeClr>
                </a:solidFill>
                <a:latin typeface="+mj-lt"/>
                <a:ea typeface="+mj-ea"/>
                <a:cs typeface="+mj-cs"/>
              </a:rPr>
              <a:t> </a:t>
            </a:r>
            <a:r>
              <a:rPr lang="en-US" sz="2800" kern="1200" dirty="0" err="1">
                <a:solidFill>
                  <a:schemeClr val="accent2">
                    <a:lumMod val="75000"/>
                  </a:schemeClr>
                </a:solidFill>
                <a:latin typeface="+mj-lt"/>
                <a:ea typeface="+mj-ea"/>
                <a:cs typeface="+mj-cs"/>
              </a:rPr>
              <a:t>opettaminen</a:t>
            </a:r>
            <a:endParaRPr lang="en-US" sz="2800" kern="1200" dirty="0">
              <a:solidFill>
                <a:schemeClr val="accent2">
                  <a:lumMod val="75000"/>
                </a:schemeClr>
              </a:solidFill>
              <a:latin typeface="+mj-lt"/>
              <a:ea typeface="+mj-ea"/>
              <a:cs typeface="+mj-cs"/>
            </a:endParaRPr>
          </a:p>
        </p:txBody>
      </p:sp>
      <p:sp>
        <p:nvSpPr>
          <p:cNvPr id="8" name="Tekstin paikkamerkki 7">
            <a:extLst>
              <a:ext uri="{FF2B5EF4-FFF2-40B4-BE49-F238E27FC236}">
                <a16:creationId xmlns:a16="http://schemas.microsoft.com/office/drawing/2014/main" id="{CCE21F32-C28C-9E4E-8C60-9291435FCC78}"/>
              </a:ext>
            </a:extLst>
          </p:cNvPr>
          <p:cNvSpPr>
            <a:spLocks noGrp="1"/>
          </p:cNvSpPr>
          <p:nvPr>
            <p:ph type="body" sz="quarter" idx="10"/>
          </p:nvPr>
        </p:nvSpPr>
        <p:spPr>
          <a:xfrm>
            <a:off x="876693" y="2533476"/>
            <a:ext cx="3455821" cy="3447832"/>
          </a:xfrm>
        </p:spPr>
        <p:txBody>
          <a:bodyPr vert="horz" lIns="91440" tIns="45720" rIns="91440" bIns="45720" rtlCol="0" anchor="t">
            <a:normAutofit/>
          </a:bodyPr>
          <a:lstStyle/>
          <a:p>
            <a:pPr>
              <a:spcAft>
                <a:spcPts val="800"/>
              </a:spcAft>
            </a:pPr>
            <a:endParaRPr lang="en-US" sz="2000" dirty="0">
              <a:effectLst/>
              <a:latin typeface="+mn-lt"/>
              <a:ea typeface="+mn-ea"/>
              <a:cs typeface="+mn-cs"/>
            </a:endParaRPr>
          </a:p>
          <a:p>
            <a:pPr marL="0"/>
            <a:endParaRPr lang="en-US" sz="2000" dirty="0">
              <a:latin typeface="+mn-lt"/>
              <a:ea typeface="+mn-ea"/>
              <a:cs typeface="+mn-cs"/>
            </a:endParaRPr>
          </a:p>
          <a:p>
            <a:pPr marL="0"/>
            <a:endParaRPr lang="en-US" sz="2000" dirty="0">
              <a:latin typeface="+mn-lt"/>
              <a:ea typeface="+mn-ea"/>
              <a:cs typeface="+mn-cs"/>
            </a:endParaRPr>
          </a:p>
        </p:txBody>
      </p:sp>
      <p:pic>
        <p:nvPicPr>
          <p:cNvPr id="2" name="Picture 16">
            <a:extLst>
              <a:ext uri="{FF2B5EF4-FFF2-40B4-BE49-F238E27FC236}">
                <a16:creationId xmlns:a16="http://schemas.microsoft.com/office/drawing/2014/main" id="{854E6BE0-6496-367D-B306-13CEFFFDBCA9}"/>
              </a:ext>
            </a:extLst>
          </p:cNvPr>
          <p:cNvPicPr>
            <a:picLocks noChangeAspect="1"/>
          </p:cNvPicPr>
          <p:nvPr/>
        </p:nvPicPr>
        <p:blipFill>
          <a:blip r:embed="rId2"/>
          <a:stretch>
            <a:fillRect/>
          </a:stretch>
        </p:blipFill>
        <p:spPr>
          <a:xfrm>
            <a:off x="4376867" y="741391"/>
            <a:ext cx="7723157" cy="5883703"/>
          </a:xfrm>
          <a:prstGeom prst="rect">
            <a:avLst/>
          </a:prstGeom>
        </p:spPr>
      </p:pic>
      <p:grpSp>
        <p:nvGrpSpPr>
          <p:cNvPr id="15" name="Group 14">
            <a:extLst>
              <a:ext uri="{FF2B5EF4-FFF2-40B4-BE49-F238E27FC236}">
                <a16:creationId xmlns:a16="http://schemas.microsoft.com/office/drawing/2014/main" id="{6258F736-B256-8039-9DC6-F4E49A5C5A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2068638" y="0"/>
            <a:ext cx="123362" cy="6858000"/>
            <a:chOff x="12068638" y="0"/>
            <a:chExt cx="123362" cy="6858000"/>
          </a:xfrm>
        </p:grpSpPr>
        <p:sp>
          <p:nvSpPr>
            <p:cNvPr id="16" name="Rectangle 15">
              <a:extLst>
                <a:ext uri="{FF2B5EF4-FFF2-40B4-BE49-F238E27FC236}">
                  <a16:creationId xmlns:a16="http://schemas.microsoft.com/office/drawing/2014/main" id="{10B4520A-996E-330C-99DA-69CA4D89E9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C8FA945-E356-695F-18D6-CAD4EF34F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942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3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tsikko 2">
            <a:extLst>
              <a:ext uri="{FF2B5EF4-FFF2-40B4-BE49-F238E27FC236}">
                <a16:creationId xmlns:a16="http://schemas.microsoft.com/office/drawing/2014/main" id="{C15C4444-71E2-8A27-0DDC-4B346FD0056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2200" b="1" i="0" u="none" strike="noStrike" baseline="0">
                <a:solidFill>
                  <a:schemeClr val="tx1"/>
                </a:solidFill>
                <a:latin typeface="+mj-lt"/>
                <a:ea typeface="+mj-ea"/>
                <a:cs typeface="+mj-cs"/>
              </a:rPr>
              <a:t>Lasten ja nuorten hyvinvoinnin kokonaisuus kouluarjessa – poissaolot hyvinvoinnin indikaattorina </a:t>
            </a:r>
            <a:endParaRPr lang="en-US" sz="2200">
              <a:solidFill>
                <a:schemeClr val="tx1"/>
              </a:solidFill>
              <a:latin typeface="+mj-lt"/>
              <a:ea typeface="+mj-ea"/>
              <a:cs typeface="+mj-cs"/>
            </a:endParaRPr>
          </a:p>
        </p:txBody>
      </p:sp>
      <p:grpSp>
        <p:nvGrpSpPr>
          <p:cNvPr id="47" name="Group 4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43" name="Rectangle 4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kstin paikkamerkki 16">
            <a:extLst>
              <a:ext uri="{FF2B5EF4-FFF2-40B4-BE49-F238E27FC236}">
                <a16:creationId xmlns:a16="http://schemas.microsoft.com/office/drawing/2014/main" id="{33EFB424-0AD2-0A43-BFF6-E5098A2043EA}"/>
              </a:ext>
            </a:extLst>
          </p:cNvPr>
          <p:cNvSpPr>
            <a:spLocks noGrp="1"/>
          </p:cNvSpPr>
          <p:nvPr>
            <p:ph type="body" idx="1"/>
          </p:nvPr>
        </p:nvSpPr>
        <p:spPr>
          <a:xfrm>
            <a:off x="590719" y="2330505"/>
            <a:ext cx="4559425" cy="3979585"/>
          </a:xfrm>
        </p:spPr>
        <p:txBody>
          <a:bodyPr vert="horz" lIns="91440" tIns="45720" rIns="91440" bIns="45720" rtlCol="0" anchor="ctr">
            <a:normAutofit/>
          </a:bodyPr>
          <a:lstStyle/>
          <a:p>
            <a:pPr indent="-228600">
              <a:buFont typeface="Arial" panose="020B0604020202020204" pitchFamily="34" charset="0"/>
              <a:buChar char="•"/>
            </a:pPr>
            <a:r>
              <a:rPr lang="en-US" sz="2000" dirty="0" err="1">
                <a:effectLst/>
                <a:latin typeface="+mn-lt"/>
                <a:ea typeface="+mn-ea"/>
                <a:cs typeface="+mn-cs"/>
              </a:rPr>
              <a:t>Poissaolot</a:t>
            </a:r>
            <a:r>
              <a:rPr lang="en-US" sz="2000" dirty="0">
                <a:effectLst/>
                <a:latin typeface="+mn-lt"/>
                <a:ea typeface="+mn-ea"/>
                <a:cs typeface="+mn-cs"/>
              </a:rPr>
              <a:t> </a:t>
            </a:r>
            <a:r>
              <a:rPr lang="en-US" sz="2000" dirty="0" err="1">
                <a:effectLst/>
                <a:latin typeface="+mn-lt"/>
                <a:ea typeface="+mn-ea"/>
                <a:cs typeface="+mn-cs"/>
              </a:rPr>
              <a:t>ovat</a:t>
            </a:r>
            <a:r>
              <a:rPr lang="en-US" sz="2000" dirty="0">
                <a:effectLst/>
                <a:latin typeface="+mn-lt"/>
                <a:ea typeface="+mn-ea"/>
                <a:cs typeface="+mn-cs"/>
              </a:rPr>
              <a:t> </a:t>
            </a:r>
            <a:r>
              <a:rPr lang="en-US" sz="2000" dirty="0" err="1">
                <a:effectLst/>
                <a:latin typeface="+mn-lt"/>
                <a:ea typeface="+mn-ea"/>
                <a:cs typeface="+mn-cs"/>
              </a:rPr>
              <a:t>aina</a:t>
            </a:r>
            <a:r>
              <a:rPr lang="en-US" sz="2000" dirty="0">
                <a:effectLst/>
                <a:latin typeface="+mn-lt"/>
                <a:ea typeface="+mn-ea"/>
                <a:cs typeface="+mn-cs"/>
              </a:rPr>
              <a:t> </a:t>
            </a:r>
            <a:r>
              <a:rPr lang="en-US" sz="2000" dirty="0" err="1">
                <a:effectLst/>
                <a:latin typeface="+mn-lt"/>
                <a:ea typeface="+mn-ea"/>
                <a:cs typeface="+mn-cs"/>
              </a:rPr>
              <a:t>seuraus</a:t>
            </a:r>
            <a:r>
              <a:rPr lang="en-US" sz="2000" dirty="0">
                <a:effectLst/>
                <a:latin typeface="+mn-lt"/>
                <a:ea typeface="+mn-ea"/>
                <a:cs typeface="+mn-cs"/>
              </a:rPr>
              <a:t> </a:t>
            </a:r>
            <a:r>
              <a:rPr lang="en-US" sz="2000" dirty="0" err="1">
                <a:effectLst/>
                <a:latin typeface="+mn-lt"/>
                <a:ea typeface="+mn-ea"/>
                <a:cs typeface="+mn-cs"/>
              </a:rPr>
              <a:t>jostakin</a:t>
            </a:r>
            <a:r>
              <a:rPr lang="en-US" sz="2000" dirty="0">
                <a:effectLst/>
                <a:latin typeface="+mn-lt"/>
                <a:ea typeface="+mn-ea"/>
                <a:cs typeface="+mn-cs"/>
              </a:rPr>
              <a:t> ja </a:t>
            </a:r>
            <a:r>
              <a:rPr lang="en-US" sz="2000" dirty="0" err="1">
                <a:effectLst/>
                <a:latin typeface="+mn-lt"/>
                <a:ea typeface="+mn-ea"/>
                <a:cs typeface="+mn-cs"/>
              </a:rPr>
              <a:t>siksi</a:t>
            </a:r>
            <a:r>
              <a:rPr lang="en-US" sz="2000" dirty="0">
                <a:effectLst/>
                <a:latin typeface="+mn-lt"/>
                <a:ea typeface="+mn-ea"/>
                <a:cs typeface="+mn-cs"/>
              </a:rPr>
              <a:t> on </a:t>
            </a:r>
            <a:r>
              <a:rPr lang="en-US" sz="2000" dirty="0" err="1">
                <a:effectLst/>
                <a:latin typeface="+mn-lt"/>
                <a:ea typeface="+mn-ea"/>
                <a:cs typeface="+mn-cs"/>
              </a:rPr>
              <a:t>tärkeää</a:t>
            </a:r>
            <a:r>
              <a:rPr lang="en-US" sz="2000" dirty="0">
                <a:effectLst/>
                <a:latin typeface="+mn-lt"/>
                <a:ea typeface="+mn-ea"/>
                <a:cs typeface="+mn-cs"/>
              </a:rPr>
              <a:t>, </a:t>
            </a:r>
            <a:r>
              <a:rPr lang="en-US" sz="2000" dirty="0" err="1">
                <a:effectLst/>
                <a:latin typeface="+mn-lt"/>
                <a:ea typeface="+mn-ea"/>
                <a:cs typeface="+mn-cs"/>
              </a:rPr>
              <a:t>että</a:t>
            </a:r>
            <a:r>
              <a:rPr lang="en-US" sz="2000" dirty="0">
                <a:effectLst/>
                <a:latin typeface="+mn-lt"/>
                <a:ea typeface="+mn-ea"/>
                <a:cs typeface="+mn-cs"/>
              </a:rPr>
              <a:t> </a:t>
            </a:r>
            <a:r>
              <a:rPr lang="en-US" sz="2000" dirty="0" err="1">
                <a:effectLst/>
                <a:latin typeface="+mn-lt"/>
                <a:ea typeface="+mn-ea"/>
                <a:cs typeface="+mn-cs"/>
              </a:rPr>
              <a:t>syyt</a:t>
            </a:r>
            <a:r>
              <a:rPr lang="en-US" sz="2000" dirty="0">
                <a:effectLst/>
                <a:latin typeface="+mn-lt"/>
                <a:ea typeface="+mn-ea"/>
                <a:cs typeface="+mn-cs"/>
              </a:rPr>
              <a:t> </a:t>
            </a:r>
            <a:r>
              <a:rPr lang="en-US" sz="2000" dirty="0" err="1">
                <a:effectLst/>
                <a:latin typeface="+mn-lt"/>
                <a:ea typeface="+mn-ea"/>
                <a:cs typeface="+mn-cs"/>
              </a:rPr>
              <a:t>poissaolojen</a:t>
            </a:r>
            <a:r>
              <a:rPr lang="en-US" sz="2000" dirty="0">
                <a:effectLst/>
                <a:latin typeface="+mn-lt"/>
                <a:ea typeface="+mn-ea"/>
                <a:cs typeface="+mn-cs"/>
              </a:rPr>
              <a:t> </a:t>
            </a:r>
            <a:r>
              <a:rPr lang="en-US" sz="2000" dirty="0" err="1">
                <a:effectLst/>
                <a:latin typeface="+mn-lt"/>
                <a:ea typeface="+mn-ea"/>
                <a:cs typeface="+mn-cs"/>
              </a:rPr>
              <a:t>taustalla</a:t>
            </a:r>
            <a:r>
              <a:rPr lang="en-US" sz="2000" dirty="0">
                <a:effectLst/>
                <a:latin typeface="+mn-lt"/>
                <a:ea typeface="+mn-ea"/>
                <a:cs typeface="+mn-cs"/>
              </a:rPr>
              <a:t> </a:t>
            </a:r>
            <a:r>
              <a:rPr lang="en-US" sz="2000" dirty="0" err="1">
                <a:effectLst/>
                <a:latin typeface="+mn-lt"/>
                <a:ea typeface="+mn-ea"/>
                <a:cs typeface="+mn-cs"/>
              </a:rPr>
              <a:t>selvitetään</a:t>
            </a:r>
            <a:r>
              <a:rPr lang="en-US" sz="2000" dirty="0">
                <a:effectLst/>
                <a:latin typeface="+mn-lt"/>
                <a:ea typeface="+mn-ea"/>
                <a:cs typeface="+mn-cs"/>
              </a:rPr>
              <a:t>. </a:t>
            </a:r>
          </a:p>
          <a:p>
            <a:pPr indent="-228600">
              <a:buFont typeface="Arial" panose="020B0604020202020204" pitchFamily="34" charset="0"/>
              <a:buChar char="•"/>
            </a:pPr>
            <a:r>
              <a:rPr lang="en-US" sz="2000" dirty="0" err="1">
                <a:effectLst/>
                <a:latin typeface="+mn-lt"/>
                <a:ea typeface="+mn-ea"/>
                <a:cs typeface="+mn-cs"/>
              </a:rPr>
              <a:t>Huolta</a:t>
            </a:r>
            <a:r>
              <a:rPr lang="en-US" sz="2000" dirty="0">
                <a:effectLst/>
                <a:latin typeface="+mn-lt"/>
                <a:ea typeface="+mn-ea"/>
                <a:cs typeface="+mn-cs"/>
              </a:rPr>
              <a:t> </a:t>
            </a:r>
            <a:r>
              <a:rPr lang="en-US" sz="2000" dirty="0" err="1">
                <a:effectLst/>
                <a:latin typeface="+mn-lt"/>
                <a:ea typeface="+mn-ea"/>
                <a:cs typeface="+mn-cs"/>
              </a:rPr>
              <a:t>herättäviä</a:t>
            </a:r>
            <a:r>
              <a:rPr lang="en-US" sz="2000" dirty="0">
                <a:effectLst/>
                <a:latin typeface="+mn-lt"/>
                <a:ea typeface="+mn-ea"/>
                <a:cs typeface="+mn-cs"/>
              </a:rPr>
              <a:t> </a:t>
            </a:r>
            <a:r>
              <a:rPr lang="en-US" sz="2000" dirty="0" err="1">
                <a:effectLst/>
                <a:latin typeface="+mn-lt"/>
                <a:ea typeface="+mn-ea"/>
                <a:cs typeface="+mn-cs"/>
              </a:rPr>
              <a:t>poissaoloja</a:t>
            </a:r>
            <a:r>
              <a:rPr lang="en-US" sz="2000" dirty="0">
                <a:effectLst/>
                <a:latin typeface="+mn-lt"/>
                <a:ea typeface="+mn-ea"/>
                <a:cs typeface="+mn-cs"/>
              </a:rPr>
              <a:t> </a:t>
            </a:r>
            <a:r>
              <a:rPr lang="en-US" sz="2000" dirty="0" err="1">
                <a:effectLst/>
                <a:latin typeface="+mn-lt"/>
                <a:ea typeface="+mn-ea"/>
                <a:cs typeface="+mn-cs"/>
              </a:rPr>
              <a:t>ovat</a:t>
            </a:r>
            <a:r>
              <a:rPr lang="en-US" sz="2000" dirty="0">
                <a:effectLst/>
                <a:latin typeface="+mn-lt"/>
                <a:ea typeface="+mn-ea"/>
                <a:cs typeface="+mn-cs"/>
              </a:rPr>
              <a:t> </a:t>
            </a:r>
            <a:r>
              <a:rPr lang="en-US" sz="2000" dirty="0" err="1">
                <a:effectLst/>
                <a:latin typeface="+mn-lt"/>
                <a:ea typeface="+mn-ea"/>
                <a:cs typeface="+mn-cs"/>
              </a:rPr>
              <a:t>kaikki</a:t>
            </a:r>
            <a:r>
              <a:rPr lang="en-US" sz="2000" dirty="0">
                <a:effectLst/>
                <a:latin typeface="+mn-lt"/>
                <a:ea typeface="+mn-ea"/>
                <a:cs typeface="+mn-cs"/>
              </a:rPr>
              <a:t> </a:t>
            </a:r>
            <a:r>
              <a:rPr lang="en-US" sz="2000" dirty="0" err="1">
                <a:effectLst/>
                <a:latin typeface="+mn-lt"/>
                <a:ea typeface="+mn-ea"/>
                <a:cs typeface="+mn-cs"/>
              </a:rPr>
              <a:t>luvattomat</a:t>
            </a:r>
            <a:r>
              <a:rPr lang="en-US" sz="2000" dirty="0">
                <a:effectLst/>
                <a:latin typeface="+mn-lt"/>
                <a:ea typeface="+mn-ea"/>
                <a:cs typeface="+mn-cs"/>
              </a:rPr>
              <a:t> ja </a:t>
            </a:r>
            <a:r>
              <a:rPr lang="en-US" sz="2000" dirty="0" err="1">
                <a:effectLst/>
                <a:latin typeface="+mn-lt"/>
                <a:ea typeface="+mn-ea"/>
                <a:cs typeface="+mn-cs"/>
              </a:rPr>
              <a:t>epäselvät</a:t>
            </a:r>
            <a:r>
              <a:rPr lang="en-US" sz="2000" dirty="0">
                <a:effectLst/>
                <a:latin typeface="+mn-lt"/>
                <a:ea typeface="+mn-ea"/>
                <a:cs typeface="+mn-cs"/>
              </a:rPr>
              <a:t> </a:t>
            </a:r>
            <a:r>
              <a:rPr lang="en-US" sz="2000" dirty="0" err="1">
                <a:effectLst/>
                <a:latin typeface="+mn-lt"/>
                <a:ea typeface="+mn-ea"/>
                <a:cs typeface="+mn-cs"/>
              </a:rPr>
              <a:t>poissaolot</a:t>
            </a:r>
            <a:r>
              <a:rPr lang="en-US" sz="2000" dirty="0">
                <a:effectLst/>
                <a:latin typeface="+mn-lt"/>
                <a:ea typeface="+mn-ea"/>
                <a:cs typeface="+mn-cs"/>
              </a:rPr>
              <a:t>, </a:t>
            </a:r>
            <a:r>
              <a:rPr lang="en-US" sz="2000" dirty="0" err="1">
                <a:effectLst/>
                <a:latin typeface="+mn-lt"/>
                <a:ea typeface="+mn-ea"/>
                <a:cs typeface="+mn-cs"/>
              </a:rPr>
              <a:t>poissaolojen</a:t>
            </a:r>
            <a:r>
              <a:rPr lang="en-US" sz="2000" dirty="0">
                <a:effectLst/>
                <a:latin typeface="+mn-lt"/>
                <a:ea typeface="+mn-ea"/>
                <a:cs typeface="+mn-cs"/>
              </a:rPr>
              <a:t> </a:t>
            </a:r>
            <a:r>
              <a:rPr lang="en-US" sz="2000" dirty="0" err="1">
                <a:effectLst/>
                <a:latin typeface="+mn-lt"/>
                <a:ea typeface="+mn-ea"/>
                <a:cs typeface="+mn-cs"/>
              </a:rPr>
              <a:t>toistuvuus</a:t>
            </a:r>
            <a:r>
              <a:rPr lang="en-US" sz="2000" dirty="0">
                <a:effectLst/>
                <a:latin typeface="+mn-lt"/>
                <a:ea typeface="+mn-ea"/>
                <a:cs typeface="+mn-cs"/>
              </a:rPr>
              <a:t> </a:t>
            </a:r>
            <a:r>
              <a:rPr lang="en-US" sz="2000" dirty="0" err="1">
                <a:effectLst/>
                <a:latin typeface="+mn-lt"/>
                <a:ea typeface="+mn-ea"/>
                <a:cs typeface="+mn-cs"/>
              </a:rPr>
              <a:t>tietyn</a:t>
            </a:r>
            <a:r>
              <a:rPr lang="en-US" sz="2000" dirty="0">
                <a:effectLst/>
                <a:latin typeface="+mn-lt"/>
                <a:ea typeface="+mn-ea"/>
                <a:cs typeface="+mn-cs"/>
              </a:rPr>
              <a:t> </a:t>
            </a:r>
            <a:r>
              <a:rPr lang="en-US" sz="2000" dirty="0" err="1">
                <a:effectLst/>
                <a:latin typeface="+mn-lt"/>
                <a:ea typeface="+mn-ea"/>
                <a:cs typeface="+mn-cs"/>
              </a:rPr>
              <a:t>viikonpäivän</a:t>
            </a:r>
            <a:r>
              <a:rPr lang="en-US" sz="2000" dirty="0">
                <a:effectLst/>
                <a:latin typeface="+mn-lt"/>
                <a:ea typeface="+mn-ea"/>
                <a:cs typeface="+mn-cs"/>
              </a:rPr>
              <a:t> tai </a:t>
            </a:r>
            <a:r>
              <a:rPr lang="en-US" sz="2000" dirty="0" err="1">
                <a:effectLst/>
                <a:latin typeface="+mn-lt"/>
                <a:ea typeface="+mn-ea"/>
                <a:cs typeface="+mn-cs"/>
              </a:rPr>
              <a:t>oppiaineen</a:t>
            </a:r>
            <a:r>
              <a:rPr lang="en-US" sz="2000" dirty="0">
                <a:effectLst/>
                <a:latin typeface="+mn-lt"/>
                <a:ea typeface="+mn-ea"/>
                <a:cs typeface="+mn-cs"/>
              </a:rPr>
              <a:t> </a:t>
            </a:r>
            <a:r>
              <a:rPr lang="en-US" sz="2000" dirty="0" err="1">
                <a:effectLst/>
                <a:latin typeface="+mn-lt"/>
                <a:ea typeface="+mn-ea"/>
                <a:cs typeface="+mn-cs"/>
              </a:rPr>
              <a:t>kohdalla</a:t>
            </a:r>
            <a:r>
              <a:rPr lang="en-US" sz="2000" dirty="0">
                <a:effectLst/>
                <a:latin typeface="+mn-lt"/>
                <a:ea typeface="+mn-ea"/>
                <a:cs typeface="+mn-cs"/>
              </a:rPr>
              <a:t> </a:t>
            </a:r>
            <a:r>
              <a:rPr lang="en-US" sz="2000" dirty="0" err="1">
                <a:effectLst/>
                <a:latin typeface="+mn-lt"/>
                <a:ea typeface="+mn-ea"/>
                <a:cs typeface="+mn-cs"/>
              </a:rPr>
              <a:t>sekä</a:t>
            </a:r>
            <a:r>
              <a:rPr lang="en-US" sz="2000" dirty="0">
                <a:effectLst/>
                <a:latin typeface="+mn-lt"/>
                <a:ea typeface="+mn-ea"/>
                <a:cs typeface="+mn-cs"/>
              </a:rPr>
              <a:t> </a:t>
            </a:r>
            <a:r>
              <a:rPr lang="en-US" sz="2000" dirty="0" err="1">
                <a:effectLst/>
                <a:latin typeface="+mn-lt"/>
                <a:ea typeface="+mn-ea"/>
                <a:cs typeface="+mn-cs"/>
              </a:rPr>
              <a:t>pitkäkestoiset</a:t>
            </a:r>
            <a:r>
              <a:rPr lang="en-US" sz="2000" dirty="0">
                <a:effectLst/>
                <a:latin typeface="+mn-lt"/>
                <a:ea typeface="+mn-ea"/>
                <a:cs typeface="+mn-cs"/>
              </a:rPr>
              <a:t> </a:t>
            </a:r>
            <a:r>
              <a:rPr lang="en-US" sz="2000" dirty="0" err="1">
                <a:effectLst/>
                <a:latin typeface="+mn-lt"/>
                <a:ea typeface="+mn-ea"/>
                <a:cs typeface="+mn-cs"/>
              </a:rPr>
              <a:t>sairauspoissaolot</a:t>
            </a:r>
            <a:r>
              <a:rPr lang="en-US" sz="2000" dirty="0">
                <a:effectLst/>
                <a:latin typeface="+mn-lt"/>
                <a:ea typeface="+mn-ea"/>
                <a:cs typeface="+mn-cs"/>
              </a:rPr>
              <a:t>. </a:t>
            </a:r>
            <a:r>
              <a:rPr lang="en-US" sz="2000" dirty="0" err="1">
                <a:effectLst/>
                <a:latin typeface="+mn-lt"/>
                <a:ea typeface="+mn-ea"/>
                <a:cs typeface="+mn-cs"/>
              </a:rPr>
              <a:t>Huomiota</a:t>
            </a:r>
            <a:r>
              <a:rPr lang="en-US" sz="2000" dirty="0">
                <a:effectLst/>
                <a:latin typeface="+mn-lt"/>
                <a:ea typeface="+mn-ea"/>
                <a:cs typeface="+mn-cs"/>
              </a:rPr>
              <a:t> </a:t>
            </a:r>
            <a:r>
              <a:rPr lang="en-US" sz="2000" dirty="0" err="1">
                <a:effectLst/>
                <a:latin typeface="+mn-lt"/>
                <a:ea typeface="+mn-ea"/>
                <a:cs typeface="+mn-cs"/>
              </a:rPr>
              <a:t>tulee</a:t>
            </a:r>
            <a:r>
              <a:rPr lang="en-US" sz="2000" dirty="0">
                <a:effectLst/>
                <a:latin typeface="+mn-lt"/>
                <a:ea typeface="+mn-ea"/>
                <a:cs typeface="+mn-cs"/>
              </a:rPr>
              <a:t> </a:t>
            </a:r>
            <a:r>
              <a:rPr lang="en-US" sz="2000" dirty="0" err="1">
                <a:effectLst/>
                <a:latin typeface="+mn-lt"/>
                <a:ea typeface="+mn-ea"/>
                <a:cs typeface="+mn-cs"/>
              </a:rPr>
              <a:t>kiinnittää</a:t>
            </a:r>
            <a:r>
              <a:rPr lang="en-US" sz="2000" dirty="0">
                <a:effectLst/>
                <a:latin typeface="+mn-lt"/>
                <a:ea typeface="+mn-ea"/>
                <a:cs typeface="+mn-cs"/>
              </a:rPr>
              <a:t> </a:t>
            </a:r>
            <a:r>
              <a:rPr lang="en-US" sz="2000" dirty="0" err="1">
                <a:effectLst/>
                <a:latin typeface="+mn-lt"/>
                <a:ea typeface="+mn-ea"/>
                <a:cs typeface="+mn-cs"/>
              </a:rPr>
              <a:t>yksittäisen</a:t>
            </a:r>
            <a:r>
              <a:rPr lang="en-US" sz="2000" dirty="0">
                <a:effectLst/>
                <a:latin typeface="+mn-lt"/>
                <a:ea typeface="+mn-ea"/>
                <a:cs typeface="+mn-cs"/>
              </a:rPr>
              <a:t> </a:t>
            </a:r>
            <a:r>
              <a:rPr lang="en-US" sz="2000" dirty="0" err="1">
                <a:effectLst/>
                <a:latin typeface="+mn-lt"/>
                <a:ea typeface="+mn-ea"/>
                <a:cs typeface="+mn-cs"/>
              </a:rPr>
              <a:t>oppilaan</a:t>
            </a:r>
            <a:r>
              <a:rPr lang="en-US" sz="2000" dirty="0">
                <a:effectLst/>
                <a:latin typeface="+mn-lt"/>
                <a:ea typeface="+mn-ea"/>
                <a:cs typeface="+mn-cs"/>
              </a:rPr>
              <a:t> </a:t>
            </a:r>
            <a:r>
              <a:rPr lang="en-US" sz="2000" dirty="0" err="1">
                <a:effectLst/>
                <a:latin typeface="+mn-lt"/>
                <a:ea typeface="+mn-ea"/>
                <a:cs typeface="+mn-cs"/>
              </a:rPr>
              <a:t>kohdalla</a:t>
            </a:r>
            <a:r>
              <a:rPr lang="en-US" sz="2000" dirty="0">
                <a:effectLst/>
                <a:latin typeface="+mn-lt"/>
                <a:ea typeface="+mn-ea"/>
                <a:cs typeface="+mn-cs"/>
              </a:rPr>
              <a:t> </a:t>
            </a:r>
            <a:r>
              <a:rPr lang="en-US" sz="2000" dirty="0" err="1">
                <a:effectLst/>
                <a:latin typeface="+mn-lt"/>
                <a:ea typeface="+mn-ea"/>
                <a:cs typeface="+mn-cs"/>
              </a:rPr>
              <a:t>myös</a:t>
            </a:r>
            <a:r>
              <a:rPr lang="en-US" sz="2000" dirty="0">
                <a:effectLst/>
                <a:latin typeface="+mn-lt"/>
                <a:ea typeface="+mn-ea"/>
                <a:cs typeface="+mn-cs"/>
              </a:rPr>
              <a:t> </a:t>
            </a:r>
            <a:r>
              <a:rPr lang="en-US" sz="2000" dirty="0" err="1">
                <a:effectLst/>
                <a:latin typeface="+mn-lt"/>
                <a:ea typeface="+mn-ea"/>
                <a:cs typeface="+mn-cs"/>
              </a:rPr>
              <a:t>toistuvaan</a:t>
            </a:r>
            <a:r>
              <a:rPr lang="en-US" sz="2000" dirty="0">
                <a:effectLst/>
                <a:latin typeface="+mn-lt"/>
                <a:ea typeface="+mn-ea"/>
                <a:cs typeface="+mn-cs"/>
              </a:rPr>
              <a:t> </a:t>
            </a:r>
            <a:r>
              <a:rPr lang="en-US" sz="2000" dirty="0" err="1">
                <a:effectLst/>
                <a:latin typeface="+mn-lt"/>
                <a:ea typeface="+mn-ea"/>
                <a:cs typeface="+mn-cs"/>
              </a:rPr>
              <a:t>myöhästelyyn</a:t>
            </a:r>
            <a:r>
              <a:rPr lang="en-US" sz="2000" dirty="0">
                <a:effectLst/>
                <a:latin typeface="+mn-lt"/>
                <a:ea typeface="+mn-ea"/>
                <a:cs typeface="+mn-cs"/>
              </a:rPr>
              <a:t> </a:t>
            </a:r>
            <a:r>
              <a:rPr lang="en-US" sz="2000" dirty="0" err="1">
                <a:effectLst/>
                <a:latin typeface="+mn-lt"/>
                <a:ea typeface="+mn-ea"/>
                <a:cs typeface="+mn-cs"/>
              </a:rPr>
              <a:t>sekä</a:t>
            </a:r>
            <a:r>
              <a:rPr lang="en-US" sz="2000" dirty="0">
                <a:effectLst/>
                <a:latin typeface="+mn-lt"/>
                <a:ea typeface="+mn-ea"/>
                <a:cs typeface="+mn-cs"/>
              </a:rPr>
              <a:t> </a:t>
            </a:r>
            <a:r>
              <a:rPr lang="en-US" sz="2000" dirty="0" err="1">
                <a:effectLst/>
                <a:latin typeface="+mn-lt"/>
                <a:ea typeface="+mn-ea"/>
                <a:cs typeface="+mn-cs"/>
              </a:rPr>
              <a:t>kesken</a:t>
            </a:r>
            <a:r>
              <a:rPr lang="en-US" sz="2000" dirty="0">
                <a:effectLst/>
                <a:latin typeface="+mn-lt"/>
                <a:ea typeface="+mn-ea"/>
                <a:cs typeface="+mn-cs"/>
              </a:rPr>
              <a:t> </a:t>
            </a:r>
            <a:r>
              <a:rPr lang="en-US" sz="2000" dirty="0" err="1">
                <a:effectLst/>
                <a:latin typeface="+mn-lt"/>
                <a:ea typeface="+mn-ea"/>
                <a:cs typeface="+mn-cs"/>
              </a:rPr>
              <a:t>päivän</a:t>
            </a:r>
            <a:r>
              <a:rPr lang="en-US" sz="2000" dirty="0">
                <a:effectLst/>
                <a:latin typeface="+mn-lt"/>
                <a:ea typeface="+mn-ea"/>
                <a:cs typeface="+mn-cs"/>
              </a:rPr>
              <a:t> </a:t>
            </a:r>
            <a:r>
              <a:rPr lang="en-US" sz="2000" dirty="0" err="1">
                <a:effectLst/>
                <a:latin typeface="+mn-lt"/>
                <a:ea typeface="+mn-ea"/>
                <a:cs typeface="+mn-cs"/>
              </a:rPr>
              <a:t>tapahtuviin</a:t>
            </a:r>
            <a:r>
              <a:rPr lang="en-US" sz="2000" dirty="0">
                <a:effectLst/>
                <a:latin typeface="+mn-lt"/>
                <a:ea typeface="+mn-ea"/>
                <a:cs typeface="+mn-cs"/>
              </a:rPr>
              <a:t> </a:t>
            </a:r>
            <a:r>
              <a:rPr lang="en-US" sz="2000" dirty="0" err="1">
                <a:effectLst/>
                <a:latin typeface="+mn-lt"/>
                <a:ea typeface="+mn-ea"/>
                <a:cs typeface="+mn-cs"/>
              </a:rPr>
              <a:t>koulusta</a:t>
            </a:r>
            <a:r>
              <a:rPr lang="en-US" sz="2000" dirty="0">
                <a:effectLst/>
                <a:latin typeface="+mn-lt"/>
                <a:ea typeface="+mn-ea"/>
                <a:cs typeface="+mn-cs"/>
              </a:rPr>
              <a:t> </a:t>
            </a:r>
            <a:r>
              <a:rPr lang="en-US" sz="2000" dirty="0" err="1">
                <a:effectLst/>
                <a:latin typeface="+mn-lt"/>
                <a:ea typeface="+mn-ea"/>
                <a:cs typeface="+mn-cs"/>
              </a:rPr>
              <a:t>poistumisiin</a:t>
            </a:r>
            <a:endParaRPr lang="en-US" sz="2000" dirty="0">
              <a:latin typeface="+mn-lt"/>
              <a:ea typeface="+mn-ea"/>
              <a:cs typeface="+mn-cs"/>
            </a:endParaRPr>
          </a:p>
        </p:txBody>
      </p:sp>
      <p:sp>
        <p:nvSpPr>
          <p:cNvPr id="48" name="Rectangle 4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Kuva 7">
            <a:extLst>
              <a:ext uri="{FF2B5EF4-FFF2-40B4-BE49-F238E27FC236}">
                <a16:creationId xmlns:a16="http://schemas.microsoft.com/office/drawing/2014/main" id="{B61CA9B9-A6DF-7EE5-22DA-1B0B81902343}"/>
              </a:ext>
            </a:extLst>
          </p:cNvPr>
          <p:cNvPicPr>
            <a:picLocks noChangeAspect="1"/>
          </p:cNvPicPr>
          <p:nvPr/>
        </p:nvPicPr>
        <p:blipFill rotWithShape="1">
          <a:blip r:embed="rId2">
            <a:extLst>
              <a:ext uri="{28A0092B-C50C-407E-A947-70E740481C1C}">
                <a14:useLocalDpi xmlns:a14="http://schemas.microsoft.com/office/drawing/2010/main" val="0"/>
              </a:ext>
            </a:extLst>
          </a:blip>
          <a:srcRect l="4048" r="8783"/>
          <a:stretch/>
        </p:blipFill>
        <p:spPr bwMode="auto">
          <a:xfrm>
            <a:off x="5150144" y="-635"/>
            <a:ext cx="6847803" cy="6858000"/>
          </a:xfrm>
          <a:prstGeom prst="rect">
            <a:avLst/>
          </a:prstGeom>
          <a:noFill/>
        </p:spPr>
      </p:pic>
      <p:sp>
        <p:nvSpPr>
          <p:cNvPr id="2" name="Tekstiruutu 1">
            <a:extLst>
              <a:ext uri="{FF2B5EF4-FFF2-40B4-BE49-F238E27FC236}">
                <a16:creationId xmlns:a16="http://schemas.microsoft.com/office/drawing/2014/main" id="{E792CD41-373D-B8FF-9110-36121CC67047}"/>
              </a:ext>
            </a:extLst>
          </p:cNvPr>
          <p:cNvSpPr txBox="1"/>
          <p:nvPr/>
        </p:nvSpPr>
        <p:spPr>
          <a:xfrm flipH="1">
            <a:off x="9248781" y="4711336"/>
            <a:ext cx="1494331" cy="553998"/>
          </a:xfrm>
          <a:prstGeom prst="rect">
            <a:avLst/>
          </a:prstGeom>
          <a:noFill/>
        </p:spPr>
        <p:txBody>
          <a:bodyPr wrap="square" rtlCol="0">
            <a:spAutoFit/>
          </a:bodyPr>
          <a:lstStyle/>
          <a:p>
            <a:r>
              <a:rPr lang="fi-FI" sz="1600" b="1" dirty="0"/>
              <a:t>Kaveritaidot</a:t>
            </a:r>
            <a:r>
              <a:rPr lang="fi-FI" sz="1400" b="1" dirty="0"/>
              <a:t>, sosiaaliset taidot</a:t>
            </a:r>
          </a:p>
        </p:txBody>
      </p:sp>
      <p:sp>
        <p:nvSpPr>
          <p:cNvPr id="4" name="Tekstiruutu 3">
            <a:extLst>
              <a:ext uri="{FF2B5EF4-FFF2-40B4-BE49-F238E27FC236}">
                <a16:creationId xmlns:a16="http://schemas.microsoft.com/office/drawing/2014/main" id="{45FB0307-9694-D9D5-C387-5FCB5022251A}"/>
              </a:ext>
            </a:extLst>
          </p:cNvPr>
          <p:cNvSpPr txBox="1"/>
          <p:nvPr/>
        </p:nvSpPr>
        <p:spPr>
          <a:xfrm>
            <a:off x="9144123" y="4284861"/>
            <a:ext cx="1150826" cy="338554"/>
          </a:xfrm>
          <a:prstGeom prst="rect">
            <a:avLst/>
          </a:prstGeom>
          <a:noFill/>
        </p:spPr>
        <p:txBody>
          <a:bodyPr wrap="square" rtlCol="0">
            <a:spAutoFit/>
          </a:bodyPr>
          <a:lstStyle/>
          <a:p>
            <a:r>
              <a:rPr lang="fi-FI" sz="1600" dirty="0"/>
              <a:t>Motivaatio</a:t>
            </a:r>
          </a:p>
        </p:txBody>
      </p:sp>
      <p:sp>
        <p:nvSpPr>
          <p:cNvPr id="5" name="Tekstiruutu 4">
            <a:extLst>
              <a:ext uri="{FF2B5EF4-FFF2-40B4-BE49-F238E27FC236}">
                <a16:creationId xmlns:a16="http://schemas.microsoft.com/office/drawing/2014/main" id="{1DAE3E1E-E57C-635E-B171-C1DBB57EB731}"/>
              </a:ext>
            </a:extLst>
          </p:cNvPr>
          <p:cNvSpPr txBox="1"/>
          <p:nvPr/>
        </p:nvSpPr>
        <p:spPr>
          <a:xfrm rot="1321714">
            <a:off x="8821579" y="1702768"/>
            <a:ext cx="1572570" cy="338554"/>
          </a:xfrm>
          <a:prstGeom prst="rect">
            <a:avLst/>
          </a:prstGeom>
          <a:noFill/>
        </p:spPr>
        <p:txBody>
          <a:bodyPr wrap="square" rtlCol="0">
            <a:spAutoFit/>
          </a:bodyPr>
          <a:lstStyle/>
          <a:p>
            <a:r>
              <a:rPr lang="fi-FI" sz="1600" b="1" dirty="0"/>
              <a:t>Arjen hallinta</a:t>
            </a:r>
          </a:p>
        </p:txBody>
      </p:sp>
      <p:sp>
        <p:nvSpPr>
          <p:cNvPr id="6" name="Tekstiruutu 5">
            <a:extLst>
              <a:ext uri="{FF2B5EF4-FFF2-40B4-BE49-F238E27FC236}">
                <a16:creationId xmlns:a16="http://schemas.microsoft.com/office/drawing/2014/main" id="{4E620C7E-9FE9-308E-05CD-53B2A4929E92}"/>
              </a:ext>
            </a:extLst>
          </p:cNvPr>
          <p:cNvSpPr txBox="1"/>
          <p:nvPr/>
        </p:nvSpPr>
        <p:spPr>
          <a:xfrm rot="1133295" flipH="1">
            <a:off x="8547862" y="2056172"/>
            <a:ext cx="2343346" cy="338554"/>
          </a:xfrm>
          <a:prstGeom prst="rect">
            <a:avLst/>
          </a:prstGeom>
          <a:noFill/>
        </p:spPr>
        <p:txBody>
          <a:bodyPr wrap="square" rtlCol="0">
            <a:spAutoFit/>
          </a:bodyPr>
          <a:lstStyle/>
          <a:p>
            <a:r>
              <a:rPr lang="fi-FI" sz="1600" b="1" dirty="0"/>
              <a:t>Peli -tai</a:t>
            </a:r>
            <a:r>
              <a:rPr lang="fi-FI" sz="1600" dirty="0"/>
              <a:t> </a:t>
            </a:r>
            <a:r>
              <a:rPr lang="fi-FI" sz="1600" b="1" dirty="0"/>
              <a:t>SOME-riippuvuus</a:t>
            </a:r>
          </a:p>
        </p:txBody>
      </p:sp>
      <p:sp>
        <p:nvSpPr>
          <p:cNvPr id="9" name="Tekstiruutu 8">
            <a:extLst>
              <a:ext uri="{FF2B5EF4-FFF2-40B4-BE49-F238E27FC236}">
                <a16:creationId xmlns:a16="http://schemas.microsoft.com/office/drawing/2014/main" id="{467681FB-3F24-143D-392C-0CBDEF5BD87C}"/>
              </a:ext>
            </a:extLst>
          </p:cNvPr>
          <p:cNvSpPr txBox="1"/>
          <p:nvPr/>
        </p:nvSpPr>
        <p:spPr>
          <a:xfrm rot="452182" flipH="1">
            <a:off x="8876979" y="1261532"/>
            <a:ext cx="4011870" cy="338554"/>
          </a:xfrm>
          <a:prstGeom prst="rect">
            <a:avLst/>
          </a:prstGeom>
          <a:noFill/>
        </p:spPr>
        <p:txBody>
          <a:bodyPr wrap="square" rtlCol="0">
            <a:spAutoFit/>
          </a:bodyPr>
          <a:lstStyle/>
          <a:p>
            <a:r>
              <a:rPr lang="fi-FI" sz="1600" b="1" dirty="0"/>
              <a:t>Oppilaan tarpeiden tunnistaminen</a:t>
            </a:r>
          </a:p>
        </p:txBody>
      </p:sp>
    </p:spTree>
    <p:extLst>
      <p:ext uri="{BB962C8B-B14F-4D97-AF65-F5344CB8AC3E}">
        <p14:creationId xmlns:p14="http://schemas.microsoft.com/office/powerpoint/2010/main" val="2535308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kstin paikkamerkki 5">
            <a:extLst>
              <a:ext uri="{FF2B5EF4-FFF2-40B4-BE49-F238E27FC236}">
                <a16:creationId xmlns:a16="http://schemas.microsoft.com/office/drawing/2014/main" id="{E08B7197-20E4-3442-8512-FF5072836B46}"/>
              </a:ext>
            </a:extLst>
          </p:cNvPr>
          <p:cNvSpPr>
            <a:spLocks noGrp="1"/>
          </p:cNvSpPr>
          <p:nvPr>
            <p:ph type="body" idx="1"/>
          </p:nvPr>
        </p:nvSpPr>
        <p:spPr>
          <a:xfrm>
            <a:off x="554986" y="423255"/>
            <a:ext cx="8489301" cy="835023"/>
          </a:xfrm>
        </p:spPr>
        <p:txBody>
          <a:bodyPr vert="horz" lIns="91440" tIns="45720" rIns="91440" bIns="45720" rtlCol="0">
            <a:normAutofit/>
          </a:bodyPr>
          <a:lstStyle/>
          <a:p>
            <a:pPr indent="-228600">
              <a:buFont typeface="Arial" panose="020B0604020202020204" pitchFamily="34" charset="0"/>
              <a:buChar char="•"/>
            </a:pPr>
            <a:r>
              <a:rPr lang="fi-FI" sz="1800" dirty="0">
                <a:solidFill>
                  <a:srgbClr val="000000"/>
                </a:solidFill>
                <a:effectLst/>
                <a:latin typeface="Calibri" panose="020F0502020204030204" pitchFamily="34" charset="0"/>
                <a:ea typeface="MS Gothic" panose="020B0609070205080204" pitchFamily="49" charset="-128"/>
                <a:cs typeface="Calibri" panose="020F0502020204030204" pitchFamily="34" charset="0"/>
              </a:rPr>
              <a:t>Oppilaan läsnäolon tukemiseksi sekä poissaolojen seuraamiseksi ja niihin puuttumiseksi on laadittu seudullisesti suositeltava toimintamalli (OPS luku 5)</a:t>
            </a:r>
            <a:endParaRPr lang="en-US" sz="2000" dirty="0">
              <a:solidFill>
                <a:srgbClr val="FFFF00"/>
              </a:solidFill>
              <a:latin typeface="+mn-lt"/>
              <a:ea typeface="+mn-ea"/>
              <a:cs typeface="+mn-cs"/>
            </a:endParaRPr>
          </a:p>
        </p:txBody>
      </p:sp>
      <p:pic>
        <p:nvPicPr>
          <p:cNvPr id="2" name="Kuva 1">
            <a:extLst>
              <a:ext uri="{FF2B5EF4-FFF2-40B4-BE49-F238E27FC236}">
                <a16:creationId xmlns:a16="http://schemas.microsoft.com/office/drawing/2014/main" id="{56DE7BAC-5BC5-6585-A4B6-18ECD26774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4986" y="1073019"/>
            <a:ext cx="10940328" cy="5430417"/>
          </a:xfrm>
          <a:prstGeom prst="rect">
            <a:avLst/>
          </a:prstGeom>
        </p:spPr>
      </p:pic>
    </p:spTree>
    <p:extLst>
      <p:ext uri="{BB962C8B-B14F-4D97-AF65-F5344CB8AC3E}">
        <p14:creationId xmlns:p14="http://schemas.microsoft.com/office/powerpoint/2010/main" val="4292025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82D3A63-5F25-D1A2-FE80-68986C8452F3}"/>
              </a:ext>
            </a:extLst>
          </p:cNvPr>
          <p:cNvSpPr>
            <a:spLocks noGrp="1"/>
          </p:cNvSpPr>
          <p:nvPr>
            <p:ph type="title"/>
          </p:nvPr>
        </p:nvSpPr>
        <p:spPr>
          <a:xfrm>
            <a:off x="4798881" y="647272"/>
            <a:ext cx="6548568" cy="1775828"/>
          </a:xfrm>
        </p:spPr>
        <p:txBody>
          <a:bodyPr/>
          <a:lstStyle/>
          <a:p>
            <a:r>
              <a:rPr lang="fi-FI" dirty="0"/>
              <a:t>Huolitsekkaukset vähintään neljännesvuosittain</a:t>
            </a:r>
          </a:p>
        </p:txBody>
      </p:sp>
      <p:sp>
        <p:nvSpPr>
          <p:cNvPr id="3" name="Tekstin paikkamerkki 2">
            <a:extLst>
              <a:ext uri="{FF2B5EF4-FFF2-40B4-BE49-F238E27FC236}">
                <a16:creationId xmlns:a16="http://schemas.microsoft.com/office/drawing/2014/main" id="{02B3CE3D-8A13-DCA0-18E7-FE27712D5A05}"/>
              </a:ext>
            </a:extLst>
          </p:cNvPr>
          <p:cNvSpPr>
            <a:spLocks noGrp="1"/>
          </p:cNvSpPr>
          <p:nvPr>
            <p:ph type="body" idx="1"/>
          </p:nvPr>
        </p:nvSpPr>
        <p:spPr>
          <a:xfrm>
            <a:off x="4536465" y="2423100"/>
            <a:ext cx="7514858" cy="4012869"/>
          </a:xfrm>
        </p:spPr>
        <p:txBody>
          <a:bodyPr>
            <a:normAutofit fontScale="92500" lnSpcReduction="10000"/>
          </a:bodyPr>
          <a:lstStyle/>
          <a:p>
            <a:endParaRPr lang="fi-FI" dirty="0"/>
          </a:p>
          <a:p>
            <a:pPr marL="342900" indent="-342900">
              <a:buFont typeface="Arial" panose="020B0604020202020204" pitchFamily="34" charset="0"/>
              <a:buChar char="•"/>
            </a:pPr>
            <a:r>
              <a:rPr lang="fi-FI" sz="2600" b="0" i="0" u="none" strike="noStrike" baseline="0" dirty="0">
                <a:solidFill>
                  <a:srgbClr val="FF0000"/>
                </a:solidFill>
              </a:rPr>
              <a:t>Poissaolojen prosenttiosuuksia tulee seurata aktiivisesti ja vähintään neljännesvuosittain: </a:t>
            </a:r>
            <a:r>
              <a:rPr lang="fi-FI" sz="2600" dirty="0">
                <a:solidFill>
                  <a:srgbClr val="FF0000"/>
                </a:solidFill>
              </a:rPr>
              <a:t>tarkastusajankohdat syys-, joulu-, talvi- sekä kesälomaan mennessä</a:t>
            </a:r>
          </a:p>
          <a:p>
            <a:pPr marL="342900" indent="-342900">
              <a:buFont typeface="Arial" panose="020B0604020202020204" pitchFamily="34" charset="0"/>
              <a:buChar char="•"/>
            </a:pPr>
            <a:r>
              <a:rPr lang="fi-FI" sz="2600" b="1" dirty="0">
                <a:solidFill>
                  <a:srgbClr val="FF0000"/>
                </a:solidFill>
                <a:highlight>
                  <a:srgbClr val="FFFF00"/>
                </a:highlight>
              </a:rPr>
              <a:t>Poissaoloihin reagoidaan kuitenkin välittömästi, jos oppilaan poissaoloraja täyttyy</a:t>
            </a:r>
            <a:endParaRPr lang="fi-FI" sz="2600" b="1" i="0" u="none" strike="noStrike" baseline="0" dirty="0">
              <a:solidFill>
                <a:srgbClr val="FF0000"/>
              </a:solidFill>
              <a:highlight>
                <a:srgbClr val="FFFF00"/>
              </a:highlight>
            </a:endParaRPr>
          </a:p>
          <a:p>
            <a:pPr marL="342900" indent="-342900">
              <a:buFont typeface="Arial" panose="020B0604020202020204" pitchFamily="34" charset="0"/>
              <a:buChar char="•"/>
            </a:pPr>
            <a:r>
              <a:rPr lang="fi-FI" sz="2600" dirty="0">
                <a:solidFill>
                  <a:srgbClr val="FF0000"/>
                </a:solidFill>
              </a:rPr>
              <a:t>LO vertaa oppilaiden Wilman poissaolotilastoa olevan taulukon luokka-astekohtaiseen poissaolotuntien prosenttiosuuksiin </a:t>
            </a:r>
            <a:endParaRPr lang="fi-FI" dirty="0"/>
          </a:p>
        </p:txBody>
      </p:sp>
      <p:pic>
        <p:nvPicPr>
          <p:cNvPr id="6" name="Kuvan paikkamerkki 5" descr="Kuva, joka sisältää kohteen ikkuna, sisä-, rakennus, talo&#10;&#10;Kuvaus luotu automaattisesti">
            <a:extLst>
              <a:ext uri="{FF2B5EF4-FFF2-40B4-BE49-F238E27FC236}">
                <a16:creationId xmlns:a16="http://schemas.microsoft.com/office/drawing/2014/main" id="{CC41A797-7C2B-6A3C-B1FB-E1908A9F50D4}"/>
              </a:ext>
            </a:extLst>
          </p:cNvPr>
          <p:cNvPicPr>
            <a:picLocks noGrp="1" noChangeAspect="1"/>
          </p:cNvPicPr>
          <p:nvPr>
            <p:ph type="pic" sz="quarter" idx="10"/>
          </p:nvPr>
        </p:nvPicPr>
        <p:blipFill>
          <a:blip r:embed="rId2"/>
          <a:srcRect t="6984" b="6984"/>
          <a:stretch>
            <a:fillRect/>
          </a:stretch>
        </p:blipFill>
        <p:spPr>
          <a:xfrm rot="5400000">
            <a:off x="-1217613" y="1211263"/>
            <a:ext cx="6864351" cy="4429125"/>
          </a:xfrm>
        </p:spPr>
      </p:pic>
    </p:spTree>
    <p:extLst>
      <p:ext uri="{BB962C8B-B14F-4D97-AF65-F5344CB8AC3E}">
        <p14:creationId xmlns:p14="http://schemas.microsoft.com/office/powerpoint/2010/main" val="440924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lowchart: Document 9">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tsikko 1">
            <a:extLst>
              <a:ext uri="{FF2B5EF4-FFF2-40B4-BE49-F238E27FC236}">
                <a16:creationId xmlns:a16="http://schemas.microsoft.com/office/drawing/2014/main" id="{E7B14D3C-7E67-3A2D-F4C7-D56743EF01D8}"/>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a:solidFill>
                  <a:srgbClr val="FFFFFF"/>
                </a:solidFill>
                <a:latin typeface="+mj-lt"/>
                <a:ea typeface="+mj-ea"/>
                <a:cs typeface="+mj-cs"/>
              </a:rPr>
              <a:t>Poissaolotuntien prosenttiosuudet</a:t>
            </a:r>
          </a:p>
        </p:txBody>
      </p:sp>
      <p:pic>
        <p:nvPicPr>
          <p:cNvPr id="5" name="Kuva 4" descr="Kuva, joka sisältää kohteen teksti, numero, Fontti, kuvakaappaus&#10;&#10;Kuvaus luotu automaattisesti">
            <a:extLst>
              <a:ext uri="{FF2B5EF4-FFF2-40B4-BE49-F238E27FC236}">
                <a16:creationId xmlns:a16="http://schemas.microsoft.com/office/drawing/2014/main" id="{62D5A38E-4F20-4D5D-B865-EA7574ADAAD2}"/>
              </a:ext>
            </a:extLst>
          </p:cNvPr>
          <p:cNvPicPr>
            <a:picLocks noChangeAspect="1"/>
          </p:cNvPicPr>
          <p:nvPr/>
        </p:nvPicPr>
        <p:blipFill>
          <a:blip r:embed="rId2"/>
          <a:stretch>
            <a:fillRect/>
          </a:stretch>
        </p:blipFill>
        <p:spPr>
          <a:xfrm>
            <a:off x="3678382" y="534256"/>
            <a:ext cx="8630057" cy="6323743"/>
          </a:xfrm>
          <a:prstGeom prst="rect">
            <a:avLst/>
          </a:prstGeom>
        </p:spPr>
      </p:pic>
    </p:spTree>
    <p:extLst>
      <p:ext uri="{BB962C8B-B14F-4D97-AF65-F5344CB8AC3E}">
        <p14:creationId xmlns:p14="http://schemas.microsoft.com/office/powerpoint/2010/main" val="41227155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in paikkamerkki 2">
            <a:extLst>
              <a:ext uri="{FF2B5EF4-FFF2-40B4-BE49-F238E27FC236}">
                <a16:creationId xmlns:a16="http://schemas.microsoft.com/office/drawing/2014/main" id="{6528519F-9032-EA99-79E5-35F63D883358}"/>
              </a:ext>
            </a:extLst>
          </p:cNvPr>
          <p:cNvSpPr>
            <a:spLocks noGrp="1"/>
          </p:cNvSpPr>
          <p:nvPr>
            <p:ph type="body" sz="quarter" idx="10"/>
          </p:nvPr>
        </p:nvSpPr>
        <p:spPr>
          <a:xfrm>
            <a:off x="838200" y="92467"/>
            <a:ext cx="11059274" cy="6647380"/>
          </a:xfrm>
        </p:spPr>
        <p:txBody>
          <a:bodyPr/>
          <a:lstStyle/>
          <a:p>
            <a:endParaRPr lang="fi-FI" dirty="0"/>
          </a:p>
        </p:txBody>
      </p:sp>
      <p:pic>
        <p:nvPicPr>
          <p:cNvPr id="5" name="Kuva 4" descr="Kuva, joka sisältää kohteen teksti, Fontti, numero, kuvakaappaus&#10;&#10;Kuvaus luotu automaattisesti">
            <a:extLst>
              <a:ext uri="{FF2B5EF4-FFF2-40B4-BE49-F238E27FC236}">
                <a16:creationId xmlns:a16="http://schemas.microsoft.com/office/drawing/2014/main" id="{66527B58-EE6A-024A-AEA0-258E970840A3}"/>
              </a:ext>
            </a:extLst>
          </p:cNvPr>
          <p:cNvPicPr>
            <a:picLocks noChangeAspect="1"/>
          </p:cNvPicPr>
          <p:nvPr/>
        </p:nvPicPr>
        <p:blipFill>
          <a:blip r:embed="rId2"/>
          <a:stretch>
            <a:fillRect/>
          </a:stretch>
        </p:blipFill>
        <p:spPr>
          <a:xfrm>
            <a:off x="1017143" y="108182"/>
            <a:ext cx="9400854" cy="2433192"/>
          </a:xfrm>
          <a:prstGeom prst="rect">
            <a:avLst/>
          </a:prstGeom>
        </p:spPr>
      </p:pic>
      <p:pic>
        <p:nvPicPr>
          <p:cNvPr id="7" name="Kuva 6" descr="Kuva, joka sisältää kohteen teksti, numero, Fontti, kuvakaappaus&#10;&#10;Kuvaus luotu automaattisesti">
            <a:extLst>
              <a:ext uri="{FF2B5EF4-FFF2-40B4-BE49-F238E27FC236}">
                <a16:creationId xmlns:a16="http://schemas.microsoft.com/office/drawing/2014/main" id="{4F06C898-80F5-4536-3500-617467BF9480}"/>
              </a:ext>
            </a:extLst>
          </p:cNvPr>
          <p:cNvPicPr>
            <a:picLocks noChangeAspect="1"/>
          </p:cNvPicPr>
          <p:nvPr/>
        </p:nvPicPr>
        <p:blipFill>
          <a:blip r:embed="rId3"/>
          <a:stretch>
            <a:fillRect/>
          </a:stretch>
        </p:blipFill>
        <p:spPr>
          <a:xfrm>
            <a:off x="1130157" y="2380788"/>
            <a:ext cx="9287840" cy="4089610"/>
          </a:xfrm>
          <a:prstGeom prst="rect">
            <a:avLst/>
          </a:prstGeom>
        </p:spPr>
      </p:pic>
    </p:spTree>
    <p:extLst>
      <p:ext uri="{BB962C8B-B14F-4D97-AF65-F5344CB8AC3E}">
        <p14:creationId xmlns:p14="http://schemas.microsoft.com/office/powerpoint/2010/main" val="2258357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AC3BE6C-42B3-3137-14DF-01FBA4D1F514}"/>
              </a:ext>
            </a:extLst>
          </p:cNvPr>
          <p:cNvSpPr>
            <a:spLocks noGrp="1"/>
          </p:cNvSpPr>
          <p:nvPr>
            <p:ph type="title"/>
          </p:nvPr>
        </p:nvSpPr>
        <p:spPr>
          <a:xfrm>
            <a:off x="3772382" y="0"/>
            <a:ext cx="8462481" cy="1825622"/>
          </a:xfrm>
          <a:solidFill>
            <a:schemeClr val="accent3">
              <a:lumMod val="20000"/>
              <a:lumOff val="80000"/>
            </a:schemeClr>
          </a:solidFill>
        </p:spPr>
        <p:txBody>
          <a:bodyPr numCol="2">
            <a:normAutofit fontScale="90000"/>
          </a:bodyPr>
          <a:lstStyle/>
          <a:p>
            <a:r>
              <a:rPr lang="fi-FI" sz="1800" b="1" dirty="0">
                <a:solidFill>
                  <a:srgbClr val="FF0000"/>
                </a:solidFill>
                <a:effectLst>
                  <a:outerShdw blurRad="38100" dist="38100" dir="2700000" algn="tl">
                    <a:srgbClr val="000000">
                      <a:alpha val="43137"/>
                    </a:srgbClr>
                  </a:outerShdw>
                </a:effectLst>
              </a:rPr>
              <a:t>PYSÄHDYN-KUUNTELEN-SELVITÄN</a:t>
            </a:r>
            <a:br>
              <a:rPr lang="fi-FI" sz="1400" dirty="0"/>
            </a:br>
            <a:r>
              <a:rPr lang="fi-FI" sz="1600" b="0" dirty="0">
                <a:solidFill>
                  <a:srgbClr val="FF0000"/>
                </a:solidFill>
                <a:effectLst>
                  <a:outerShdw blurRad="38100" dist="38100" dir="2700000" algn="tl">
                    <a:srgbClr val="000000">
                      <a:alpha val="43137"/>
                    </a:srgbClr>
                  </a:outerShdw>
                </a:effectLst>
              </a:rPr>
              <a:t>Haluttomuus tulla kouluun</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Huolestuttavat muutokset oppilaan käyttäytymisessä</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Toistuvat myöhästelyt</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Poistuminen kesken oppitunnin tai koulupäivän</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Oppilas on koulussa, muttei oppitunneilla</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Luvattomat poissaolot</a:t>
            </a:r>
            <a:br>
              <a:rPr lang="fi-FI" sz="1600" b="0" dirty="0">
                <a:solidFill>
                  <a:srgbClr val="FF0000"/>
                </a:solidFill>
                <a:effectLst>
                  <a:outerShdw blurRad="38100" dist="38100" dir="2700000" algn="tl">
                    <a:srgbClr val="000000">
                      <a:alpha val="43137"/>
                    </a:srgbClr>
                  </a:outerShdw>
                </a:effectLst>
              </a:rPr>
            </a:br>
            <a:br>
              <a:rPr lang="fi-FI" sz="1600" b="0" dirty="0">
                <a:solidFill>
                  <a:srgbClr val="FF0000"/>
                </a:solidFill>
                <a:effectLst>
                  <a:outerShdw blurRad="38100" dist="38100" dir="2700000" algn="tl">
                    <a:srgbClr val="000000">
                      <a:alpha val="43137"/>
                    </a:srgbClr>
                  </a:outerShdw>
                </a:effectLst>
              </a:rPr>
            </a:br>
            <a:br>
              <a:rPr lang="fi-FI" sz="1600" b="0" dirty="0">
                <a:solidFill>
                  <a:srgbClr val="FF0000"/>
                </a:solidFill>
                <a:effectLst>
                  <a:outerShdw blurRad="38100" dist="38100" dir="2700000" algn="tl">
                    <a:srgbClr val="000000">
                      <a:alpha val="43137"/>
                    </a:srgbClr>
                  </a:outerShdw>
                </a:effectLst>
              </a:rPr>
            </a:b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Selvittämättömät poissaolot tai puutteelliset poissaoloselvitykset</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Toistuvat poissaolot samasta oppiaineesta tai tiettyinä viikonpäivinä</a:t>
            </a:r>
            <a:br>
              <a:rPr lang="fi-FI" sz="1600" b="0" dirty="0">
                <a:solidFill>
                  <a:srgbClr val="FF0000"/>
                </a:solidFill>
                <a:effectLst>
                  <a:outerShdw blurRad="38100" dist="38100" dir="2700000" algn="tl">
                    <a:srgbClr val="000000">
                      <a:alpha val="43137"/>
                    </a:srgbClr>
                  </a:outerShdw>
                </a:effectLst>
              </a:rPr>
            </a:br>
            <a:r>
              <a:rPr lang="fi-FI" sz="1600" b="0" dirty="0">
                <a:solidFill>
                  <a:srgbClr val="FF0000"/>
                </a:solidFill>
                <a:effectLst>
                  <a:outerShdw blurRad="38100" dist="38100" dir="2700000" algn="tl">
                    <a:srgbClr val="000000">
                      <a:alpha val="43137"/>
                    </a:srgbClr>
                  </a:outerShdw>
                </a:effectLst>
              </a:rPr>
              <a:t>Toistuvat pitkäkestoiset poissaolot</a:t>
            </a:r>
            <a:br>
              <a:rPr lang="fi-FI" sz="1600" b="0" dirty="0">
                <a:solidFill>
                  <a:srgbClr val="FF0000"/>
                </a:solidFill>
                <a:effectLst>
                  <a:outerShdw blurRad="38100" dist="38100" dir="2700000" algn="tl">
                    <a:srgbClr val="000000">
                      <a:alpha val="43137"/>
                    </a:srgbClr>
                  </a:outerShdw>
                </a:effectLst>
              </a:rPr>
            </a:br>
            <a:endParaRPr lang="fi-FI" sz="1600" dirty="0">
              <a:solidFill>
                <a:srgbClr val="FF0000"/>
              </a:solidFill>
              <a:effectLst>
                <a:outerShdw blurRad="38100" dist="38100" dir="2700000" algn="tl">
                  <a:srgbClr val="000000">
                    <a:alpha val="43137"/>
                  </a:srgbClr>
                </a:outerShdw>
              </a:effectLst>
            </a:endParaRPr>
          </a:p>
        </p:txBody>
      </p:sp>
      <p:sp>
        <p:nvSpPr>
          <p:cNvPr id="3" name="Sisällön paikkamerkki 2">
            <a:extLst>
              <a:ext uri="{FF2B5EF4-FFF2-40B4-BE49-F238E27FC236}">
                <a16:creationId xmlns:a16="http://schemas.microsoft.com/office/drawing/2014/main" id="{E3E542E2-A297-FF16-BE20-1FB8096E47CC}"/>
              </a:ext>
            </a:extLst>
          </p:cNvPr>
          <p:cNvSpPr>
            <a:spLocks noGrp="1"/>
          </p:cNvSpPr>
          <p:nvPr>
            <p:ph sz="half" idx="1"/>
          </p:nvPr>
        </p:nvSpPr>
        <p:spPr>
          <a:xfrm>
            <a:off x="0" y="1825623"/>
            <a:ext cx="4181475" cy="4498976"/>
          </a:xfrm>
          <a:solidFill>
            <a:schemeClr val="accent2">
              <a:lumMod val="40000"/>
              <a:lumOff val="60000"/>
            </a:schemeClr>
          </a:solidFill>
        </p:spPr>
        <p:style>
          <a:lnRef idx="2">
            <a:schemeClr val="accent4">
              <a:shade val="50000"/>
            </a:schemeClr>
          </a:lnRef>
          <a:fillRef idx="1">
            <a:schemeClr val="accent4"/>
          </a:fillRef>
          <a:effectRef idx="0">
            <a:schemeClr val="accent4"/>
          </a:effectRef>
          <a:fontRef idx="minor">
            <a:schemeClr val="lt1"/>
          </a:fontRef>
        </p:style>
        <p:txBody>
          <a:bodyPr>
            <a:normAutofit fontScale="92500" lnSpcReduction="10000"/>
          </a:bodyPr>
          <a:lstStyle/>
          <a:p>
            <a:pPr marL="0" indent="0">
              <a:buNone/>
            </a:pPr>
            <a:r>
              <a:rPr lang="fi-FI" sz="2400" dirty="0">
                <a:solidFill>
                  <a:schemeClr val="accent1"/>
                </a:solidFill>
                <a:highlight>
                  <a:srgbClr val="FFFF00"/>
                </a:highlight>
              </a:rPr>
              <a:t>Poissaoloja &lt; 10 % - hiljaiset signaalit*</a:t>
            </a:r>
          </a:p>
          <a:p>
            <a:pPr>
              <a:buFont typeface="Wingdings" panose="05000000000000000000" pitchFamily="2" charset="2"/>
              <a:buChar char="Ø"/>
            </a:pPr>
            <a:r>
              <a:rPr lang="fi-FI" sz="1600" dirty="0">
                <a:solidFill>
                  <a:schemeClr val="accent1"/>
                </a:solidFill>
              </a:rPr>
              <a:t>LO  selvittää poissaoloja keskustelemalla oppilaan ja huoltajan kanssa </a:t>
            </a:r>
          </a:p>
          <a:p>
            <a:pPr>
              <a:buFont typeface="Wingdings" panose="05000000000000000000" pitchFamily="2" charset="2"/>
              <a:buChar char="Ø"/>
            </a:pPr>
            <a:r>
              <a:rPr lang="fi-FI" sz="1600" dirty="0">
                <a:solidFill>
                  <a:schemeClr val="accent1"/>
                </a:solidFill>
              </a:rPr>
              <a:t>LO seuraa oppimisen etenemistä, tunnistaa heikkojakin huolisignaaleja tai oppimisvaikeuksia ja arvioi tuen tarvetta</a:t>
            </a:r>
          </a:p>
          <a:p>
            <a:pPr>
              <a:buFont typeface="Wingdings" panose="05000000000000000000" pitchFamily="2" charset="2"/>
              <a:buChar char="Ø"/>
            </a:pPr>
            <a:r>
              <a:rPr lang="fi-FI" sz="1600" dirty="0">
                <a:solidFill>
                  <a:schemeClr val="accent1"/>
                </a:solidFill>
              </a:rPr>
              <a:t>LO konsultoi erityisopettajaa ja tarvittaessa opiskeluhuoltohenkilöstöä, jos oppilasta, oppimisesta tai koulunkäynnin etenemisestä on huolta</a:t>
            </a:r>
          </a:p>
          <a:p>
            <a:pPr>
              <a:buFont typeface="Wingdings" panose="05000000000000000000" pitchFamily="2" charset="2"/>
              <a:buChar char="Ø"/>
            </a:pPr>
            <a:r>
              <a:rPr lang="fi-FI" sz="1600" dirty="0">
                <a:solidFill>
                  <a:schemeClr val="accent1"/>
                </a:solidFill>
              </a:rPr>
              <a:t>LO sopii tarvittaessa tukitoimet ja tilanteen seuranta-ajankohdan oppilaan ja huoltajan kanssa</a:t>
            </a:r>
          </a:p>
          <a:p>
            <a:pPr>
              <a:buFont typeface="Wingdings" panose="05000000000000000000" pitchFamily="2" charset="2"/>
              <a:buChar char="Ø"/>
            </a:pPr>
            <a:r>
              <a:rPr lang="fi-FI" sz="1600" dirty="0">
                <a:solidFill>
                  <a:schemeClr val="accent1"/>
                </a:solidFill>
              </a:rPr>
              <a:t>LO kuittaa Wilmaan poissaoloilmoituksen</a:t>
            </a:r>
          </a:p>
        </p:txBody>
      </p:sp>
      <p:sp>
        <p:nvSpPr>
          <p:cNvPr id="4" name="Sisällön paikkamerkki 3">
            <a:extLst>
              <a:ext uri="{FF2B5EF4-FFF2-40B4-BE49-F238E27FC236}">
                <a16:creationId xmlns:a16="http://schemas.microsoft.com/office/drawing/2014/main" id="{D4036DCE-4CFC-5DE8-034C-09189BB29471}"/>
              </a:ext>
            </a:extLst>
          </p:cNvPr>
          <p:cNvSpPr>
            <a:spLocks noGrp="1"/>
          </p:cNvSpPr>
          <p:nvPr>
            <p:ph sz="half" idx="2"/>
          </p:nvPr>
        </p:nvSpPr>
        <p:spPr>
          <a:xfrm>
            <a:off x="4181475" y="1825624"/>
            <a:ext cx="4105275" cy="4498974"/>
          </a:xfrm>
        </p:spPr>
        <p:style>
          <a:lnRef idx="2">
            <a:schemeClr val="accent2">
              <a:shade val="50000"/>
            </a:schemeClr>
          </a:lnRef>
          <a:fillRef idx="1">
            <a:schemeClr val="accent2"/>
          </a:fillRef>
          <a:effectRef idx="0">
            <a:schemeClr val="accent2"/>
          </a:effectRef>
          <a:fontRef idx="minor">
            <a:schemeClr val="lt1"/>
          </a:fontRef>
        </p:style>
        <p:txBody>
          <a:bodyPr>
            <a:normAutofit fontScale="92500" lnSpcReduction="10000"/>
          </a:bodyPr>
          <a:lstStyle/>
          <a:p>
            <a:pPr marL="0" indent="0">
              <a:buNone/>
            </a:pPr>
            <a:r>
              <a:rPr lang="fi-FI" sz="2400" dirty="0">
                <a:highlight>
                  <a:srgbClr val="FF00FF"/>
                </a:highlight>
              </a:rPr>
              <a:t>Poissaoloja 10-20%*</a:t>
            </a:r>
          </a:p>
          <a:p>
            <a:pPr>
              <a:buFont typeface="Wingdings" panose="05000000000000000000" pitchFamily="2" charset="2"/>
              <a:buChar char="Ø"/>
            </a:pPr>
            <a:r>
              <a:rPr lang="fi-FI" sz="1600" dirty="0">
                <a:solidFill>
                  <a:schemeClr val="bg1"/>
                </a:solidFill>
              </a:rPr>
              <a:t>LO selvittää poissaoloja keskustelemalla uudelleen oppilaan ja huoltajan kanssa sekä sopii tukitoimet ja seuranta-ajankohdan; LO voi pyytää perhekeskusmallin mukaisesti työparin keskusteluun </a:t>
            </a:r>
            <a:r>
              <a:rPr lang="fi-FI" sz="1600" dirty="0" err="1">
                <a:solidFill>
                  <a:schemeClr val="bg1"/>
                </a:solidFill>
              </a:rPr>
              <a:t>SiunSoten</a:t>
            </a:r>
            <a:r>
              <a:rPr lang="fi-FI" sz="1600" dirty="0">
                <a:solidFill>
                  <a:schemeClr val="bg1"/>
                </a:solidFill>
              </a:rPr>
              <a:t> toimijoista tai koulun henkilökunnasta</a:t>
            </a:r>
          </a:p>
          <a:p>
            <a:pPr>
              <a:buFont typeface="Wingdings" panose="05000000000000000000" pitchFamily="2" charset="2"/>
              <a:buChar char="Ø"/>
            </a:pPr>
            <a:r>
              <a:rPr lang="fi-FI" sz="1600" dirty="0">
                <a:solidFill>
                  <a:schemeClr val="bg1"/>
                </a:solidFill>
              </a:rPr>
              <a:t>LO voi käydä Lapset puheeksi -keskustelun</a:t>
            </a:r>
          </a:p>
          <a:p>
            <a:pPr>
              <a:buFont typeface="Wingdings" panose="05000000000000000000" pitchFamily="2" charset="2"/>
              <a:buChar char="Ø"/>
            </a:pPr>
            <a:r>
              <a:rPr lang="fi-FI" sz="1600" dirty="0">
                <a:solidFill>
                  <a:schemeClr val="bg1"/>
                </a:solidFill>
              </a:rPr>
              <a:t> LO pyytää tarvittaessa luvan yksilökohtaiseen monialaiseen palaveriin</a:t>
            </a:r>
          </a:p>
          <a:p>
            <a:pPr>
              <a:buFont typeface="Wingdings" panose="05000000000000000000" pitchFamily="2" charset="2"/>
              <a:buChar char="Ø"/>
            </a:pPr>
            <a:r>
              <a:rPr lang="fi-FI" sz="1600" dirty="0">
                <a:solidFill>
                  <a:schemeClr val="bg1"/>
                </a:solidFill>
              </a:rPr>
              <a:t>LO konsultoi tarvittaessa  opiskeluhuoltopalveluita</a:t>
            </a:r>
          </a:p>
          <a:p>
            <a:pPr>
              <a:buFont typeface="Wingdings" panose="05000000000000000000" pitchFamily="2" charset="2"/>
              <a:buChar char="Ø"/>
            </a:pPr>
            <a:r>
              <a:rPr lang="fi-FI" sz="1600" dirty="0">
                <a:solidFill>
                  <a:schemeClr val="bg1"/>
                </a:solidFill>
              </a:rPr>
              <a:t>LO kutsuu tarvittaessa koolle monialaisen asiantuntijaryhmän. Palaverissa selvitetään poissaolon taustalla olevia syitä, sovitaan tukitoimista ja tarkastetaan pedagogisen tuen taso sekä sovitaan seuranta-ajankohta ja vastuuhenkilö</a:t>
            </a:r>
          </a:p>
          <a:p>
            <a:pPr>
              <a:buFont typeface="Wingdings" panose="05000000000000000000" pitchFamily="2" charset="2"/>
              <a:buChar char="Ø"/>
            </a:pPr>
            <a:r>
              <a:rPr lang="fi-FI" sz="1600" dirty="0">
                <a:solidFill>
                  <a:schemeClr val="bg1"/>
                </a:solidFill>
              </a:rPr>
              <a:t>LO kuittaa Wilmaan poissaoloilmoituksen</a:t>
            </a:r>
          </a:p>
          <a:p>
            <a:pPr>
              <a:buFont typeface="Wingdings" panose="05000000000000000000" pitchFamily="2" charset="2"/>
              <a:buChar char="Ø"/>
            </a:pPr>
            <a:endParaRPr lang="fi-FI" sz="1600" dirty="0"/>
          </a:p>
        </p:txBody>
      </p:sp>
      <p:sp>
        <p:nvSpPr>
          <p:cNvPr id="5" name="Sisällön paikkamerkki 3">
            <a:extLst>
              <a:ext uri="{FF2B5EF4-FFF2-40B4-BE49-F238E27FC236}">
                <a16:creationId xmlns:a16="http://schemas.microsoft.com/office/drawing/2014/main" id="{DF1103AD-4C68-EFA6-3FD2-830FB91AF174}"/>
              </a:ext>
            </a:extLst>
          </p:cNvPr>
          <p:cNvSpPr txBox="1">
            <a:spLocks/>
          </p:cNvSpPr>
          <p:nvPr/>
        </p:nvSpPr>
        <p:spPr>
          <a:xfrm>
            <a:off x="8286750" y="1825624"/>
            <a:ext cx="3948112" cy="4498974"/>
          </a:xfrm>
          <a:prstGeom prst="rect">
            <a:avLst/>
          </a:prstGeom>
          <a:solidFill>
            <a:srgbClr val="FF0000"/>
          </a:solidFill>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buFont typeface="Arial" panose="020B0604020202020204" pitchFamily="34" charset="0"/>
              <a:buNone/>
            </a:pPr>
            <a:r>
              <a:rPr lang="fi-FI" sz="2400" dirty="0">
                <a:solidFill>
                  <a:srgbClr val="FFFF00"/>
                </a:solidFill>
                <a:highlight>
                  <a:srgbClr val="C0C0C0"/>
                </a:highlight>
              </a:rPr>
              <a:t>Poissaoloja yli 20%*</a:t>
            </a:r>
          </a:p>
          <a:p>
            <a:pPr>
              <a:buFont typeface="Wingdings" panose="05000000000000000000" pitchFamily="2" charset="2"/>
              <a:buChar char="Ø"/>
            </a:pPr>
            <a:r>
              <a:rPr lang="fi-FI" sz="1600" dirty="0">
                <a:solidFill>
                  <a:srgbClr val="FFFF00"/>
                </a:solidFill>
              </a:rPr>
              <a:t>LO selvittää poissaoloja keskustelemalla uudelleen oppilaan ja huoltajan kanssa sekä pyytää tarvittaessa luvan yksilökohtaiseen monialaiseen palaveriin</a:t>
            </a:r>
          </a:p>
          <a:p>
            <a:pPr>
              <a:buFont typeface="Wingdings" panose="05000000000000000000" pitchFamily="2" charset="2"/>
              <a:buChar char="Ø"/>
            </a:pPr>
            <a:r>
              <a:rPr lang="fi-FI" sz="1600" dirty="0">
                <a:solidFill>
                  <a:srgbClr val="FFFF00"/>
                </a:solidFill>
              </a:rPr>
              <a:t>LO voi pyytää perhekeskusmallin mukaisesti työparin keskusteluun </a:t>
            </a:r>
            <a:r>
              <a:rPr lang="fi-FI" sz="1600" dirty="0" err="1">
                <a:solidFill>
                  <a:srgbClr val="FFFF00"/>
                </a:solidFill>
              </a:rPr>
              <a:t>SiunSoten</a:t>
            </a:r>
            <a:r>
              <a:rPr lang="fi-FI" sz="1600" dirty="0">
                <a:solidFill>
                  <a:srgbClr val="FFFF00"/>
                </a:solidFill>
              </a:rPr>
              <a:t> toimijoista </a:t>
            </a:r>
          </a:p>
          <a:p>
            <a:pPr>
              <a:buFont typeface="Wingdings" panose="05000000000000000000" pitchFamily="2" charset="2"/>
              <a:buChar char="Ø"/>
            </a:pPr>
            <a:r>
              <a:rPr lang="fi-FI" sz="1600" dirty="0">
                <a:solidFill>
                  <a:srgbClr val="FFFF00"/>
                </a:solidFill>
              </a:rPr>
              <a:t>LO kutsuu  koolle monialaisen asiantuntijaryhmän. Palaverissa selvitetään poissaolon taustalla olevia syitä, sovitaan tukitoimista ja tarkastetaan pedagogisen tuen taso sekä sovitaan seuranta-ajankohta ja prosessin vastuuhenkilö. Tarvittaessa kutsutaan palaveriin ulkopuolisia toimijoita.</a:t>
            </a:r>
          </a:p>
          <a:p>
            <a:pPr>
              <a:buFont typeface="Wingdings" panose="05000000000000000000" pitchFamily="2" charset="2"/>
              <a:buChar char="Ø"/>
            </a:pPr>
            <a:r>
              <a:rPr lang="fi-FI" sz="1600" dirty="0">
                <a:solidFill>
                  <a:srgbClr val="FFFF00"/>
                </a:solidFill>
              </a:rPr>
              <a:t>LO tekee tarvittaessa sosiaalihuoltolain mukaisen yhteydenoton palvelun tarpeen arvioimiseksi** tai lastensuojeluilmoituksen**</a:t>
            </a:r>
          </a:p>
          <a:p>
            <a:pPr>
              <a:buFont typeface="Wingdings" panose="05000000000000000000" pitchFamily="2" charset="2"/>
              <a:buChar char="Ø"/>
            </a:pPr>
            <a:r>
              <a:rPr lang="fi-FI" sz="1600" dirty="0">
                <a:solidFill>
                  <a:srgbClr val="FFFF00"/>
                </a:solidFill>
              </a:rPr>
              <a:t>LO kuittaa Wilmaan poissaoloilmoituksen</a:t>
            </a:r>
          </a:p>
          <a:p>
            <a:pPr>
              <a:buFont typeface="Wingdings" panose="05000000000000000000" pitchFamily="2" charset="2"/>
              <a:buChar char="Ø"/>
            </a:pPr>
            <a:endParaRPr lang="fi-FI" sz="1600" dirty="0"/>
          </a:p>
        </p:txBody>
      </p:sp>
      <p:sp>
        <p:nvSpPr>
          <p:cNvPr id="9" name="Otsikko 1">
            <a:extLst>
              <a:ext uri="{FF2B5EF4-FFF2-40B4-BE49-F238E27FC236}">
                <a16:creationId xmlns:a16="http://schemas.microsoft.com/office/drawing/2014/main" id="{FD8C8D1F-1E38-4591-27E2-045684D48189}"/>
              </a:ext>
            </a:extLst>
          </p:cNvPr>
          <p:cNvSpPr txBox="1">
            <a:spLocks/>
          </p:cNvSpPr>
          <p:nvPr/>
        </p:nvSpPr>
        <p:spPr>
          <a:xfrm>
            <a:off x="1" y="0"/>
            <a:ext cx="3862388" cy="1685925"/>
          </a:xfrm>
          <a:prstGeom prst="rect">
            <a:avLst/>
          </a:prstGeom>
          <a:solidFill>
            <a:srgbClr val="0070C0"/>
          </a:solidFill>
          <a:effectLst>
            <a:glow rad="139700">
              <a:schemeClr val="accent6">
                <a:satMod val="175000"/>
                <a:alpha val="40000"/>
              </a:schemeClr>
            </a:glow>
          </a:effectLst>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fi-FI" sz="2800" dirty="0"/>
              <a:t>Kontiolahden perusopetuksen POISSAOLOMALLI</a:t>
            </a:r>
          </a:p>
        </p:txBody>
      </p:sp>
      <p:sp>
        <p:nvSpPr>
          <p:cNvPr id="11" name="Tekstiruutu 10">
            <a:extLst>
              <a:ext uri="{FF2B5EF4-FFF2-40B4-BE49-F238E27FC236}">
                <a16:creationId xmlns:a16="http://schemas.microsoft.com/office/drawing/2014/main" id="{4B4FEE7B-CEAF-967B-DD85-D993D20AB252}"/>
              </a:ext>
            </a:extLst>
          </p:cNvPr>
          <p:cNvSpPr txBox="1"/>
          <p:nvPr/>
        </p:nvSpPr>
        <p:spPr>
          <a:xfrm>
            <a:off x="1" y="6108872"/>
            <a:ext cx="12234863" cy="954107"/>
          </a:xfrm>
          <a:prstGeom prst="rect">
            <a:avLst/>
          </a:prstGeom>
          <a:noFill/>
        </p:spPr>
        <p:txBody>
          <a:bodyPr wrap="square">
            <a:spAutoFit/>
          </a:bodyPr>
          <a:lstStyle/>
          <a:p>
            <a:pPr algn="l"/>
            <a:r>
              <a:rPr lang="fi-FI" sz="1400" dirty="0"/>
              <a:t>*) poissaolojen laskennassa huomioidaan kaikki poissaolot </a:t>
            </a:r>
          </a:p>
          <a:p>
            <a:pPr algn="l"/>
            <a:r>
              <a:rPr lang="fi-FI" sz="1400" dirty="0"/>
              <a:t>**)Yhteydenotto sosiaalihuoltoon palvelun tarpeen arvioinnista edellyttää oppilaan tai huoltajan suostumuksen.</a:t>
            </a:r>
          </a:p>
          <a:p>
            <a:r>
              <a:rPr lang="fi-FI" sz="1400" dirty="0"/>
              <a:t>Lastensuojeluilmoitus suositellaan tehtäväksi yhteistyössä huoltajan kanssa.	</a:t>
            </a:r>
            <a:r>
              <a:rPr lang="fi-FI" sz="1000" dirty="0"/>
              <a:t>                                                                                                                                                       lähde: </a:t>
            </a:r>
            <a:r>
              <a:rPr lang="en-US" sz="1000" dirty="0" err="1">
                <a:latin typeface="+mn-lt"/>
                <a:ea typeface="+mn-ea"/>
                <a:cs typeface="+mn-cs"/>
              </a:rPr>
              <a:t>Jyväskylän</a:t>
            </a:r>
            <a:r>
              <a:rPr lang="en-US" sz="1000" dirty="0">
                <a:latin typeface="+mn-lt"/>
                <a:ea typeface="+mn-ea"/>
                <a:cs typeface="+mn-cs"/>
              </a:rPr>
              <a:t> </a:t>
            </a:r>
            <a:r>
              <a:rPr lang="en-US" sz="1000" dirty="0" err="1">
                <a:latin typeface="+mn-lt"/>
                <a:ea typeface="+mn-ea"/>
                <a:cs typeface="+mn-cs"/>
              </a:rPr>
              <a:t>kaupungin</a:t>
            </a:r>
            <a:r>
              <a:rPr lang="en-US" sz="1000" dirty="0">
                <a:latin typeface="+mn-lt"/>
                <a:ea typeface="+mn-ea"/>
                <a:cs typeface="+mn-cs"/>
              </a:rPr>
              <a:t> </a:t>
            </a:r>
            <a:r>
              <a:rPr lang="en-US" sz="1000" dirty="0" err="1">
                <a:latin typeface="+mn-lt"/>
                <a:ea typeface="+mn-ea"/>
                <a:cs typeface="+mn-cs"/>
              </a:rPr>
              <a:t>poissaolomalli</a:t>
            </a:r>
            <a:endParaRPr lang="en-US" sz="1000" dirty="0">
              <a:latin typeface="+mn-lt"/>
              <a:ea typeface="+mn-ea"/>
              <a:cs typeface="+mn-cs"/>
            </a:endParaRPr>
          </a:p>
          <a:p>
            <a:pPr algn="l"/>
            <a:endParaRPr lang="fi-FI" sz="1400" dirty="0"/>
          </a:p>
        </p:txBody>
      </p:sp>
    </p:spTree>
    <p:extLst>
      <p:ext uri="{BB962C8B-B14F-4D97-AF65-F5344CB8AC3E}">
        <p14:creationId xmlns:p14="http://schemas.microsoft.com/office/powerpoint/2010/main" val="426133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2">
            <a:extLst>
              <a:ext uri="{FF2B5EF4-FFF2-40B4-BE49-F238E27FC236}">
                <a16:creationId xmlns:a16="http://schemas.microsoft.com/office/drawing/2014/main" id="{BC60F3DD-8DEA-79C7-F692-8CE798D2101D}"/>
              </a:ext>
            </a:extLst>
          </p:cNvPr>
          <p:cNvSpPr txBox="1">
            <a:spLocks/>
          </p:cNvSpPr>
          <p:nvPr/>
        </p:nvSpPr>
        <p:spPr>
          <a:xfrm>
            <a:off x="7787812" y="4397770"/>
            <a:ext cx="4162438" cy="2074949"/>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dirty="0" err="1">
                <a:latin typeface="+mn-lt"/>
                <a:ea typeface="+mn-ea"/>
                <a:cs typeface="+mn-cs"/>
              </a:rPr>
              <a:t>Poissaolomallissa</a:t>
            </a:r>
            <a:r>
              <a:rPr lang="en-US" sz="1400" dirty="0">
                <a:latin typeface="+mn-lt"/>
                <a:ea typeface="+mn-ea"/>
                <a:cs typeface="+mn-cs"/>
              </a:rPr>
              <a:t> </a:t>
            </a:r>
            <a:r>
              <a:rPr lang="en-US" sz="1400" dirty="0" err="1">
                <a:latin typeface="+mn-lt"/>
                <a:ea typeface="+mn-ea"/>
                <a:cs typeface="+mn-cs"/>
              </a:rPr>
              <a:t>lähteenä</a:t>
            </a:r>
            <a:r>
              <a:rPr lang="en-US" sz="1400" dirty="0">
                <a:latin typeface="+mn-lt"/>
                <a:ea typeface="+mn-ea"/>
                <a:cs typeface="+mn-cs"/>
              </a:rPr>
              <a:t> ja </a:t>
            </a:r>
            <a:r>
              <a:rPr lang="en-US" sz="1400" dirty="0" err="1">
                <a:latin typeface="+mn-lt"/>
                <a:ea typeface="+mn-ea"/>
                <a:cs typeface="+mn-cs"/>
              </a:rPr>
              <a:t>tukena</a:t>
            </a:r>
            <a:r>
              <a:rPr lang="en-US" sz="1400" dirty="0">
                <a:latin typeface="+mn-lt"/>
                <a:ea typeface="+mn-ea"/>
                <a:cs typeface="+mn-cs"/>
              </a:rPr>
              <a:t>:</a:t>
            </a:r>
          </a:p>
          <a:p>
            <a:r>
              <a:rPr lang="en-US" sz="1400" dirty="0" err="1">
                <a:latin typeface="+mn-lt"/>
                <a:ea typeface="+mn-ea"/>
                <a:cs typeface="+mn-cs"/>
              </a:rPr>
              <a:t>Vantaan</a:t>
            </a:r>
            <a:r>
              <a:rPr lang="en-US" sz="1400" dirty="0">
                <a:latin typeface="+mn-lt"/>
                <a:ea typeface="+mn-ea"/>
                <a:cs typeface="+mn-cs"/>
              </a:rPr>
              <a:t> </a:t>
            </a:r>
            <a:r>
              <a:rPr lang="en-US" sz="1400" dirty="0" err="1">
                <a:latin typeface="+mn-lt"/>
                <a:ea typeface="+mn-ea"/>
                <a:cs typeface="+mn-cs"/>
              </a:rPr>
              <a:t>kaupungin</a:t>
            </a:r>
            <a:r>
              <a:rPr lang="en-US" sz="1400" dirty="0">
                <a:latin typeface="+mn-lt"/>
                <a:ea typeface="+mn-ea"/>
                <a:cs typeface="+mn-cs"/>
              </a:rPr>
              <a:t> </a:t>
            </a:r>
            <a:r>
              <a:rPr lang="en-US" sz="1400" dirty="0" err="1">
                <a:latin typeface="+mn-lt"/>
                <a:ea typeface="+mn-ea"/>
                <a:cs typeface="+mn-cs"/>
              </a:rPr>
              <a:t>koulu</a:t>
            </a:r>
            <a:r>
              <a:rPr lang="en-US" sz="1400" dirty="0">
                <a:latin typeface="+mn-lt"/>
                <a:ea typeface="+mn-ea"/>
                <a:cs typeface="+mn-cs"/>
              </a:rPr>
              <a:t> </a:t>
            </a:r>
            <a:r>
              <a:rPr lang="en-US" sz="1400" dirty="0" err="1">
                <a:latin typeface="+mn-lt"/>
                <a:ea typeface="+mn-ea"/>
                <a:cs typeface="+mn-cs"/>
              </a:rPr>
              <a:t>kaikille</a:t>
            </a:r>
            <a:r>
              <a:rPr lang="en-US" sz="1400" dirty="0">
                <a:latin typeface="+mn-lt"/>
                <a:ea typeface="+mn-ea"/>
                <a:cs typeface="+mn-cs"/>
              </a:rPr>
              <a:t> –</a:t>
            </a:r>
            <a:r>
              <a:rPr lang="en-US" sz="1400" dirty="0" err="1">
                <a:latin typeface="+mn-lt"/>
                <a:ea typeface="+mn-ea"/>
                <a:cs typeface="+mn-cs"/>
              </a:rPr>
              <a:t>malli</a:t>
            </a:r>
            <a:r>
              <a:rPr lang="en-US" sz="1400" dirty="0">
                <a:latin typeface="+mn-lt"/>
                <a:ea typeface="+mn-ea"/>
                <a:cs typeface="+mn-cs"/>
              </a:rPr>
              <a:t>, Koulukunnossa.fi</a:t>
            </a:r>
          </a:p>
          <a:p>
            <a:r>
              <a:rPr lang="en-US" sz="1400" dirty="0" err="1">
                <a:latin typeface="+mn-lt"/>
                <a:ea typeface="+mn-ea"/>
                <a:cs typeface="+mn-cs"/>
              </a:rPr>
              <a:t>Jyväskylän</a:t>
            </a:r>
            <a:r>
              <a:rPr lang="en-US" sz="1400" dirty="0">
                <a:latin typeface="+mn-lt"/>
                <a:ea typeface="+mn-ea"/>
                <a:cs typeface="+mn-cs"/>
              </a:rPr>
              <a:t> </a:t>
            </a:r>
            <a:r>
              <a:rPr lang="en-US" sz="1400" dirty="0" err="1">
                <a:latin typeface="+mn-lt"/>
                <a:ea typeface="+mn-ea"/>
                <a:cs typeface="+mn-cs"/>
              </a:rPr>
              <a:t>kaupungin</a:t>
            </a:r>
            <a:r>
              <a:rPr lang="en-US" sz="1400" dirty="0">
                <a:latin typeface="+mn-lt"/>
                <a:ea typeface="+mn-ea"/>
                <a:cs typeface="+mn-cs"/>
              </a:rPr>
              <a:t> </a:t>
            </a:r>
            <a:r>
              <a:rPr lang="en-US" sz="1400" dirty="0" err="1">
                <a:latin typeface="+mn-lt"/>
                <a:ea typeface="+mn-ea"/>
                <a:cs typeface="+mn-cs"/>
              </a:rPr>
              <a:t>poissaolomalli</a:t>
            </a:r>
            <a:endParaRPr lang="en-US" sz="1400" dirty="0">
              <a:latin typeface="+mn-lt"/>
              <a:ea typeface="+mn-ea"/>
              <a:cs typeface="+mn-cs"/>
            </a:endParaRPr>
          </a:p>
          <a:p>
            <a:r>
              <a:rPr lang="en-US" sz="1400" dirty="0" err="1">
                <a:latin typeface="+mn-lt"/>
                <a:ea typeface="+mn-ea"/>
                <a:cs typeface="+mn-cs"/>
              </a:rPr>
              <a:t>Liperin</a:t>
            </a:r>
            <a:r>
              <a:rPr lang="en-US" sz="1400" dirty="0">
                <a:latin typeface="+mn-lt"/>
                <a:ea typeface="+mn-ea"/>
                <a:cs typeface="+mn-cs"/>
              </a:rPr>
              <a:t> </a:t>
            </a:r>
            <a:r>
              <a:rPr lang="en-US" sz="1400" dirty="0" err="1">
                <a:latin typeface="+mn-lt"/>
                <a:ea typeface="+mn-ea"/>
                <a:cs typeface="+mn-cs"/>
              </a:rPr>
              <a:t>kunnan</a:t>
            </a:r>
            <a:r>
              <a:rPr lang="en-US" sz="1400" dirty="0">
                <a:latin typeface="+mn-lt"/>
                <a:ea typeface="+mn-ea"/>
                <a:cs typeface="+mn-cs"/>
              </a:rPr>
              <a:t> </a:t>
            </a:r>
            <a:r>
              <a:rPr lang="en-US" sz="1400" dirty="0" err="1">
                <a:latin typeface="+mn-lt"/>
                <a:ea typeface="+mn-ea"/>
                <a:cs typeface="+mn-cs"/>
              </a:rPr>
              <a:t>poissaolomalli</a:t>
            </a:r>
            <a:br>
              <a:rPr lang="en-US" sz="1400" dirty="0">
                <a:latin typeface="+mn-lt"/>
                <a:ea typeface="+mn-ea"/>
                <a:cs typeface="+mn-cs"/>
              </a:rPr>
            </a:br>
            <a:endParaRPr lang="en-US" sz="1400" dirty="0">
              <a:latin typeface="+mn-lt"/>
              <a:ea typeface="+mn-ea"/>
              <a:cs typeface="+mn-cs"/>
            </a:endParaRPr>
          </a:p>
        </p:txBody>
      </p:sp>
    </p:spTree>
    <p:extLst>
      <p:ext uri="{BB962C8B-B14F-4D97-AF65-F5344CB8AC3E}">
        <p14:creationId xmlns:p14="http://schemas.microsoft.com/office/powerpoint/2010/main" val="3285046876"/>
      </p:ext>
    </p:extLst>
  </p:cSld>
  <p:clrMapOvr>
    <a:masterClrMapping/>
  </p:clrMapOvr>
</p:sld>
</file>

<file path=ppt/theme/theme1.xml><?xml version="1.0" encoding="utf-8"?>
<a:theme xmlns:a="http://schemas.openxmlformats.org/drawingml/2006/main" name="Office-teema">
  <a:themeElements>
    <a:clrScheme name="Kontiolahti">
      <a:dk1>
        <a:srgbClr val="000000"/>
      </a:dk1>
      <a:lt1>
        <a:srgbClr val="FFFFFF"/>
      </a:lt1>
      <a:dk2>
        <a:srgbClr val="333333"/>
      </a:dk2>
      <a:lt2>
        <a:srgbClr val="FFFFFF"/>
      </a:lt2>
      <a:accent1>
        <a:srgbClr val="E52F30"/>
      </a:accent1>
      <a:accent2>
        <a:srgbClr val="F39212"/>
      </a:accent2>
      <a:accent3>
        <a:srgbClr val="FFDC15"/>
      </a:accent3>
      <a:accent4>
        <a:srgbClr val="4B2F87"/>
      </a:accent4>
      <a:accent5>
        <a:srgbClr val="38ACE3"/>
      </a:accent5>
      <a:accent6>
        <a:srgbClr val="5DB033"/>
      </a:accent6>
      <a:hlink>
        <a:srgbClr val="E52F30"/>
      </a:hlink>
      <a:folHlink>
        <a:srgbClr val="AC242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57E1A933D325148AD80A94A6AE55EDC" ma:contentTypeVersion="11" ma:contentTypeDescription="Create a new document." ma:contentTypeScope="" ma:versionID="2b705a03b399dad5a92b1589c19e04c1">
  <xsd:schema xmlns:xsd="http://www.w3.org/2001/XMLSchema" xmlns:xs="http://www.w3.org/2001/XMLSchema" xmlns:p="http://schemas.microsoft.com/office/2006/metadata/properties" xmlns:ns2="a69346c3-de25-42e3-874a-6cfa3d44d3b1" xmlns:ns3="a8bdf256-e364-4a51-b1b6-94a030cec42c" targetNamespace="http://schemas.microsoft.com/office/2006/metadata/properties" ma:root="true" ma:fieldsID="ad18b31bbf00b026d27138deef3f3935" ns2:_="" ns3:_="">
    <xsd:import namespace="a69346c3-de25-42e3-874a-6cfa3d44d3b1"/>
    <xsd:import namespace="a8bdf256-e364-4a51-b1b6-94a030cec42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bjectDetectorVersions"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9346c3-de25-42e3-874a-6cfa3d44d3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18d89d9-971e-4e60-b33e-6ab2e168208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8bdf256-e364-4a51-b1b6-94a030cec42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c2abbf5-f4ab-4355-a35a-ef74fd60b932}" ma:internalName="TaxCatchAll" ma:showField="CatchAllData" ma:web="a8bdf256-e364-4a51-b1b6-94a030cec42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a8bdf256-e364-4a51-b1b6-94a030cec42c" xsi:nil="true"/>
    <lcf76f155ced4ddcb4097134ff3c332f xmlns="a69346c3-de25-42e3-874a-6cfa3d44d3b1">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D38B6BF-4297-4FC8-9168-CCC23FFBE50F}">
  <ds:schemaRefs>
    <ds:schemaRef ds:uri="http://schemas.microsoft.com/sharepoint/v3/contenttype/forms"/>
  </ds:schemaRefs>
</ds:datastoreItem>
</file>

<file path=customXml/itemProps2.xml><?xml version="1.0" encoding="utf-8"?>
<ds:datastoreItem xmlns:ds="http://schemas.openxmlformats.org/officeDocument/2006/customXml" ds:itemID="{CFE83F9A-6AD2-463F-A2FD-A5217EEB25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9346c3-de25-42e3-874a-6cfa3d44d3b1"/>
    <ds:schemaRef ds:uri="a8bdf256-e364-4a51-b1b6-94a030cec4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6FCA72E-0CAB-47E1-8DC2-C1A7AD609386}">
  <ds:schemaRefs>
    <ds:schemaRef ds:uri="http://purl.org/dc/elements/1.1/"/>
    <ds:schemaRef ds:uri="http://schemas.microsoft.com/office/2006/metadata/propertie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a8bdf256-e364-4a51-b1b6-94a030cec42c"/>
    <ds:schemaRef ds:uri="a69346c3-de25-42e3-874a-6cfa3d44d3b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715</TotalTime>
  <Words>491</Words>
  <Application>Microsoft Office PowerPoint</Application>
  <PresentationFormat>Laajakuva</PresentationFormat>
  <Paragraphs>46</Paragraphs>
  <Slides>9</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9</vt:i4>
      </vt:variant>
    </vt:vector>
  </HeadingPairs>
  <TitlesOfParts>
    <vt:vector size="15" baseType="lpstr">
      <vt:lpstr>Arial</vt:lpstr>
      <vt:lpstr>Calibri</vt:lpstr>
      <vt:lpstr>Calibri Light</vt:lpstr>
      <vt:lpstr>Verdana</vt:lpstr>
      <vt:lpstr>Wingdings</vt:lpstr>
      <vt:lpstr>Office-teema</vt:lpstr>
      <vt:lpstr>Kontiolahden perusopetuksen poissaolomalli</vt:lpstr>
      <vt:lpstr>Läsnäoloa tukeva toimintakulttuuri  Kontiolahden perusopetuksen kouluissa seudullisen opetussuunnitelman mukaisesti   Kussakin koulussa oltava suunnitelma läsnäolon tukemiseksi   Vuorovaikutus- ja tunnetaitojen opettaminen</vt:lpstr>
      <vt:lpstr>Lasten ja nuorten hyvinvoinnin kokonaisuus kouluarjessa – poissaolot hyvinvoinnin indikaattorina </vt:lpstr>
      <vt:lpstr>PowerPoint-esitys</vt:lpstr>
      <vt:lpstr>Huolitsekkaukset vähintään neljännesvuosittain</vt:lpstr>
      <vt:lpstr>Poissaolotuntien prosenttiosuudet</vt:lpstr>
      <vt:lpstr>PowerPoint-esitys</vt:lpstr>
      <vt:lpstr>PYSÄHDYN-KUUNTELEN-SELVITÄN Haluttomuus tulla kouluun Huolestuttavat muutokset oppilaan käyttäytymisessä Toistuvat myöhästelyt Poistuminen kesken oppitunnin tai koulupäivän Oppilas on koulussa, muttei oppitunneilla Luvattomat poissaolot    Selvittämättömät poissaolot tai puutteelliset poissaoloselvitykset Toistuvat poissaolot samasta oppiaineesta tai tiettyinä viikonpäivinä Toistuvat pitkäkestoiset poissaolot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Niko Immonen</dc:creator>
  <cp:lastModifiedBy>Ikonen Jari</cp:lastModifiedBy>
  <cp:revision>34</cp:revision>
  <dcterms:created xsi:type="dcterms:W3CDTF">2018-02-23T14:01:45Z</dcterms:created>
  <dcterms:modified xsi:type="dcterms:W3CDTF">2023-09-18T11:03:38Z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0x010100457E1A933D325148AD80A94A6AE55EDC</vt:lpwstr>
  </property>
  <property fmtid="{D5CDD505-2E9C-101B-9397-08002B2CF9AE}" pid="3" name="MediaServiceImageTags">
    <vt:lpwstr/>
  </property>
</Properties>
</file>