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1" r:id="rId3"/>
    <p:sldId id="263" r:id="rId4"/>
    <p:sldId id="262"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9" d="100"/>
          <a:sy n="79" d="100"/>
        </p:scale>
        <p:origin x="72" y="2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a:t>
            </a:r>
          </a:p>
        </p:txBody>
      </p:sp>
      <p:sp>
        <p:nvSpPr>
          <p:cNvPr id="5" name="Date Placeholder 4"/>
          <p:cNvSpPr>
            <a:spLocks noGrp="1"/>
          </p:cNvSpPr>
          <p:nvPr>
            <p:ph type="dt" sz="half" idx="10"/>
          </p:nvPr>
        </p:nvSpPr>
        <p:spPr/>
        <p:txBody>
          <a:bodyPr/>
          <a:lstStyle/>
          <a:p>
            <a:fld id="{42A54C80-263E-416B-A8E0-580EDEADCBDC}" type="datetimeFigureOut">
              <a:rPr lang="en-US" dirty="0"/>
              <a:t>10/10/2017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10/10/2017</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10/10/2017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C35C19-9671-4F68-8BA4-26E3E212E068}"/>
              </a:ext>
            </a:extLst>
          </p:cNvPr>
          <p:cNvSpPr>
            <a:spLocks noGrp="1"/>
          </p:cNvSpPr>
          <p:nvPr>
            <p:ph type="title"/>
          </p:nvPr>
        </p:nvSpPr>
        <p:spPr/>
        <p:txBody>
          <a:bodyPr/>
          <a:lstStyle/>
          <a:p>
            <a:r>
              <a:rPr lang="fi-FI" dirty="0" err="1"/>
              <a:t>Valinnaisiaineista</a:t>
            </a:r>
            <a:endParaRPr lang="fi-FI" dirty="0"/>
          </a:p>
        </p:txBody>
      </p:sp>
      <p:sp>
        <p:nvSpPr>
          <p:cNvPr id="3" name="Sisällön paikkamerkki 2">
            <a:extLst>
              <a:ext uri="{FF2B5EF4-FFF2-40B4-BE49-F238E27FC236}">
                <a16:creationId xmlns:a16="http://schemas.microsoft.com/office/drawing/2014/main" id="{402A318F-A1CF-489F-A390-A3AD87488AF8}"/>
              </a:ext>
            </a:extLst>
          </p:cNvPr>
          <p:cNvSpPr>
            <a:spLocks noGrp="1"/>
          </p:cNvSpPr>
          <p:nvPr>
            <p:ph idx="1"/>
          </p:nvPr>
        </p:nvSpPr>
        <p:spPr/>
        <p:txBody>
          <a:bodyPr>
            <a:normAutofit fontScale="92500" lnSpcReduction="20000"/>
          </a:bodyPr>
          <a:lstStyle/>
          <a:p>
            <a:r>
              <a:rPr lang="fi-FI" dirty="0"/>
              <a:t>Valinnaiset tunnit ovat osa yhteisinä oppiaineina opetettavien taide- ja taitoaineiden opetusta ja ne myös arvioidaan osana tätä opetusta.</a:t>
            </a:r>
          </a:p>
          <a:p>
            <a:pPr marL="0" indent="0">
              <a:buNone/>
            </a:pPr>
            <a:r>
              <a:rPr lang="fi-FI" dirty="0"/>
              <a:t>Miten taide- ja taitoaineiden valinnaiset tunnit käytetään</a:t>
            </a:r>
          </a:p>
          <a:p>
            <a:r>
              <a:rPr lang="fi-FI" dirty="0"/>
              <a:t>mikäli opetuksen järjestäjä päättää tuntien jakamisesta eri taide- ja taitoaineiden kesken, laaditaan opetussuunnitelma kunkin taide- ja taitoaineen osalta ottaen huomioon ko. oppiaineen paikallinen kokonaistuntimäärä ja opetussuunnitelman perusteissa määritelty oppiaineen rakenne</a:t>
            </a:r>
          </a:p>
          <a:p>
            <a:r>
              <a:rPr lang="fi-FI" dirty="0"/>
              <a:t>mikäli opetuksen järjestäjä päättää, että kaikkien tai joidenkin valinnaisten tuntien käyttö perustuu oppilaan valintaan, laaditaan valinnaisten tuntien muodostamille syventäville opinnoille oma suunnitelmansa, jossa määritellään opintojen nimi, laajuus, tavoitteet, sisällöt, oppimisympäristöihin ja työtapoihin liittyvät mahdolliset erityispiirteet sekä vuosiluokat, joilla valinnaista ainetta tarjotaan.</a:t>
            </a:r>
          </a:p>
          <a:p>
            <a:pPr marL="0" indent="0">
              <a:buNone/>
            </a:pPr>
            <a:br>
              <a:rPr lang="fi-FI" dirty="0"/>
            </a:br>
            <a:endParaRPr lang="fi-FI" dirty="0"/>
          </a:p>
        </p:txBody>
      </p:sp>
    </p:spTree>
    <p:extLst>
      <p:ext uri="{BB962C8B-B14F-4D97-AF65-F5344CB8AC3E}">
        <p14:creationId xmlns:p14="http://schemas.microsoft.com/office/powerpoint/2010/main" val="1714340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0FEC5A-1B9A-4F49-9D5B-734509E5D777}"/>
              </a:ext>
            </a:extLst>
          </p:cNvPr>
          <p:cNvSpPr>
            <a:spLocks noGrp="1"/>
          </p:cNvSpPr>
          <p:nvPr>
            <p:ph type="title"/>
          </p:nvPr>
        </p:nvSpPr>
        <p:spPr/>
        <p:txBody>
          <a:bodyPr/>
          <a:lstStyle/>
          <a:p>
            <a:r>
              <a:rPr lang="fi-FI" dirty="0"/>
              <a:t>Arvioinnista</a:t>
            </a:r>
          </a:p>
        </p:txBody>
      </p:sp>
      <p:sp>
        <p:nvSpPr>
          <p:cNvPr id="3" name="Sisällön paikkamerkki 2">
            <a:extLst>
              <a:ext uri="{FF2B5EF4-FFF2-40B4-BE49-F238E27FC236}">
                <a16:creationId xmlns:a16="http://schemas.microsoft.com/office/drawing/2014/main" id="{9B067F48-2773-4B0E-8E1F-139D244613F0}"/>
              </a:ext>
            </a:extLst>
          </p:cNvPr>
          <p:cNvSpPr>
            <a:spLocks noGrp="1"/>
          </p:cNvSpPr>
          <p:nvPr>
            <p:ph idx="1"/>
          </p:nvPr>
        </p:nvSpPr>
        <p:spPr>
          <a:xfrm>
            <a:off x="733978" y="1432289"/>
            <a:ext cx="8596668" cy="4609073"/>
          </a:xfrm>
        </p:spPr>
        <p:txBody>
          <a:bodyPr>
            <a:normAutofit fontScale="92500" lnSpcReduction="20000"/>
          </a:bodyPr>
          <a:lstStyle/>
          <a:p>
            <a:r>
              <a:rPr lang="fi-FI" sz="2400" dirty="0"/>
              <a:t>Niistä valinnaisista aineista, jotka muodostavat yhtenäisen, vähintään kahden vuosiviikkotunnin oppimäärän, merkitään todistukseen numeroarvosana. Numeroin arvioitavista valinnaisista aineista merkitään todistukseen nimi, vuosiviikkotuntimäärä ja annettu arvosana. Kaikki yhteisiin oppiaineisiin liittyvät oppilaan suorittamat valinnaiset aineet merkitään päättötodistukseen välittömästi kyseisen oppiaineen alle.</a:t>
            </a:r>
          </a:p>
          <a:p>
            <a:r>
              <a:rPr lang="fi-FI" sz="2400" dirty="0"/>
              <a:t>Oppimäärältään alle kaksi vuosiviikkotuntia käsittävistä valinnaisista aineista ja tällaisista oppimääristä koostuvista kokonaisuuksista merkitään todistuksiin sanallinen arvio. Sanallisesti arvioitavan valinnaisen aineen nimen kohdalle tulee merkintä ”valinnaiset opinnot”, sen jälkeen kaikkien yhteen yhteiseen aineeseen liittyvien sanallisesti arvioitavien aineiden yhteenlaskettu vuosiviikkotuntimäärä sekä merkintä ”hyväksytty”.</a:t>
            </a:r>
          </a:p>
          <a:p>
            <a:endParaRPr lang="fi-FI" sz="2400" dirty="0"/>
          </a:p>
          <a:p>
            <a:endParaRPr lang="fi-FI" dirty="0"/>
          </a:p>
        </p:txBody>
      </p:sp>
    </p:spTree>
    <p:extLst>
      <p:ext uri="{BB962C8B-B14F-4D97-AF65-F5344CB8AC3E}">
        <p14:creationId xmlns:p14="http://schemas.microsoft.com/office/powerpoint/2010/main" val="2259484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16B9B1-B49F-4ABF-8C60-5906B48FAFFB}"/>
              </a:ext>
            </a:extLst>
          </p:cNvPr>
          <p:cNvSpPr>
            <a:spLocks noGrp="1"/>
          </p:cNvSpPr>
          <p:nvPr>
            <p:ph type="title"/>
          </p:nvPr>
        </p:nvSpPr>
        <p:spPr>
          <a:xfrm>
            <a:off x="677334" y="609600"/>
            <a:ext cx="8596668" cy="134867"/>
          </a:xfrm>
        </p:spPr>
        <p:txBody>
          <a:bodyPr>
            <a:normAutofit fontScale="90000"/>
          </a:bodyPr>
          <a:lstStyle/>
          <a:p>
            <a:endParaRPr lang="fi-FI" dirty="0"/>
          </a:p>
        </p:txBody>
      </p:sp>
      <p:sp>
        <p:nvSpPr>
          <p:cNvPr id="3" name="Sisällön paikkamerkki 2">
            <a:extLst>
              <a:ext uri="{FF2B5EF4-FFF2-40B4-BE49-F238E27FC236}">
                <a16:creationId xmlns:a16="http://schemas.microsoft.com/office/drawing/2014/main" id="{CDEB5748-8077-4A19-835E-E7B4BDB29299}"/>
              </a:ext>
            </a:extLst>
          </p:cNvPr>
          <p:cNvSpPr>
            <a:spLocks noGrp="1"/>
          </p:cNvSpPr>
          <p:nvPr>
            <p:ph idx="1"/>
          </p:nvPr>
        </p:nvSpPr>
        <p:spPr>
          <a:xfrm>
            <a:off x="677334" y="1205713"/>
            <a:ext cx="8596668" cy="4835649"/>
          </a:xfrm>
        </p:spPr>
        <p:txBody>
          <a:bodyPr/>
          <a:lstStyle/>
          <a:p>
            <a:r>
              <a:rPr lang="fi-FI" sz="2400" dirty="0"/>
              <a:t>Ne valinnaisena opiskeltavat vieraat kielet ja muut valinnaiset aineet, jotka eivät liity mihinkään yhteiseen oppiaineeseen merkitään päättötodistukseen otsikon ”muut valinnaiset aineet” alle. Aineesta mainitaan nimi, vuosiviikkotuntimäärä, mahdollinen oppimäärä sekä arvio joko numeroin tai merkinnällä ”hyväksytty”.</a:t>
            </a:r>
          </a:p>
          <a:p>
            <a:endParaRPr lang="fi-FI" dirty="0"/>
          </a:p>
        </p:txBody>
      </p:sp>
    </p:spTree>
    <p:extLst>
      <p:ext uri="{BB962C8B-B14F-4D97-AF65-F5344CB8AC3E}">
        <p14:creationId xmlns:p14="http://schemas.microsoft.com/office/powerpoint/2010/main" val="2493548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99623F-11D2-427D-BAD2-D78CA6C8C663}"/>
              </a:ext>
            </a:extLst>
          </p:cNvPr>
          <p:cNvSpPr>
            <a:spLocks noGrp="1"/>
          </p:cNvSpPr>
          <p:nvPr>
            <p:ph type="title"/>
          </p:nvPr>
        </p:nvSpPr>
        <p:spPr>
          <a:xfrm>
            <a:off x="677334" y="609600"/>
            <a:ext cx="8596668" cy="94407"/>
          </a:xfrm>
        </p:spPr>
        <p:txBody>
          <a:bodyPr>
            <a:normAutofit fontScale="90000"/>
          </a:bodyPr>
          <a:lstStyle/>
          <a:p>
            <a:endParaRPr lang="fi-FI" dirty="0"/>
          </a:p>
        </p:txBody>
      </p:sp>
      <p:sp>
        <p:nvSpPr>
          <p:cNvPr id="3" name="Sisällön paikkamerkki 2">
            <a:extLst>
              <a:ext uri="{FF2B5EF4-FFF2-40B4-BE49-F238E27FC236}">
                <a16:creationId xmlns:a16="http://schemas.microsoft.com/office/drawing/2014/main" id="{CCF7BBF4-6E00-4716-9BFB-AAF8558DA5A4}"/>
              </a:ext>
            </a:extLst>
          </p:cNvPr>
          <p:cNvSpPr>
            <a:spLocks noGrp="1"/>
          </p:cNvSpPr>
          <p:nvPr>
            <p:ph idx="1"/>
          </p:nvPr>
        </p:nvSpPr>
        <p:spPr>
          <a:xfrm>
            <a:off x="677334" y="873941"/>
            <a:ext cx="8596668" cy="5167422"/>
          </a:xfrm>
        </p:spPr>
        <p:txBody>
          <a:bodyPr>
            <a:normAutofit fontScale="92500"/>
          </a:bodyPr>
          <a:lstStyle/>
          <a:p>
            <a:r>
              <a:rPr lang="fi-FI" sz="2400" dirty="0"/>
              <a:t>Mikäli oppilas vaihtaa valinnaisen aineen toiseen joko omassa koulussaan tai koulun vaihdon yhteydessä, päättötodistukseen merkitään molempien valinnaisaineiden nimet. Kesken jäänyt valinnaisaine arvioidaan numeroin, mikäli oppilas on ehtinyt suorittaa kyseisestä aineesta vähintään kahden vuosiviikkotunnin laajuisen osuuden. Mikäli osuus on alle kaksi vuosiviikkotuntia, kesken jääneen valinnaisaineen kohdalle tulee merkintä ”osallistunut”. Kesken jääneestä valinnaisesta aineesta merkitään todistukseen myös oppilaan suorittama tuntimäärä. Uudesta valinnaisesta aineesta tulee todistukseen joko numeroarvosana tai sanallinen arvio ”hyväksytty” riippuen siitä, minkä laajuiseksi kyseinen valinnainen aine on koulun opetussuunnitelmassa määritelty sekä merkintä opetussuunnitelman mukaisesta tuntimäärästä.</a:t>
            </a:r>
          </a:p>
          <a:p>
            <a:endParaRPr lang="fi-FI" dirty="0"/>
          </a:p>
        </p:txBody>
      </p:sp>
    </p:spTree>
    <p:extLst>
      <p:ext uri="{BB962C8B-B14F-4D97-AF65-F5344CB8AC3E}">
        <p14:creationId xmlns:p14="http://schemas.microsoft.com/office/powerpoint/2010/main" val="2272610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5697D2-123C-4E41-8AB9-6DE10C30F1FC}"/>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86C119D9-C694-4897-BDA3-0D77B34919E4}"/>
              </a:ext>
            </a:extLst>
          </p:cNvPr>
          <p:cNvSpPr>
            <a:spLocks noGrp="1"/>
          </p:cNvSpPr>
          <p:nvPr>
            <p:ph idx="1"/>
          </p:nvPr>
        </p:nvSpPr>
        <p:spPr>
          <a:xfrm>
            <a:off x="677334" y="1399923"/>
            <a:ext cx="8596668" cy="4641440"/>
          </a:xfrm>
        </p:spPr>
        <p:txBody>
          <a:bodyPr/>
          <a:lstStyle/>
          <a:p>
            <a:r>
              <a:rPr lang="fi-FI" sz="2400" dirty="0"/>
              <a:t>Mikäli oppilaan huoltaja pyytää kirjallisesti, ettei oppilaan päättötodistukseen merkitä numeroarvosanaa valinnaisena aineena opiskeltavasta kielestä, arvosana jätetään pois ja todistukseen tulee merkintä ”hyväksytty”. Toista kotimaista kieltä opetetaan kuitenkin yhteisenä oppiaineena ja se arvioidaan numeroin.</a:t>
            </a:r>
          </a:p>
          <a:p>
            <a:endParaRPr lang="fi-FI" dirty="0"/>
          </a:p>
        </p:txBody>
      </p:sp>
    </p:spTree>
    <p:extLst>
      <p:ext uri="{BB962C8B-B14F-4D97-AF65-F5344CB8AC3E}">
        <p14:creationId xmlns:p14="http://schemas.microsoft.com/office/powerpoint/2010/main" val="4289447386"/>
      </p:ext>
    </p:extLst>
  </p:cSld>
  <p:clrMapOvr>
    <a:masterClrMapping/>
  </p:clrMapOvr>
</p:sld>
</file>

<file path=ppt/theme/theme1.xml><?xml version="1.0" encoding="utf-8"?>
<a:theme xmlns:a="http://schemas.openxmlformats.org/drawingml/2006/main" name="Pin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TotalTime>
  <Words>379</Words>
  <Application>Microsoft Office PowerPoint</Application>
  <PresentationFormat>Laajakuva</PresentationFormat>
  <Paragraphs>12</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Trebuchet MS</vt:lpstr>
      <vt:lpstr>Wingdings 3</vt:lpstr>
      <vt:lpstr>Pinta</vt:lpstr>
      <vt:lpstr>Valinnaisiaineista</vt:lpstr>
      <vt:lpstr>Arvioinnista</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Valinnaisiaineista</dc:title>
  <dc:creator>Satu Tarvainen</dc:creator>
  <cp:lastModifiedBy>Satu Tarvainen</cp:lastModifiedBy>
  <cp:revision>1</cp:revision>
  <dcterms:created xsi:type="dcterms:W3CDTF">2017-10-10T05:10:45Z</dcterms:created>
  <dcterms:modified xsi:type="dcterms:W3CDTF">2017-10-10T05:17:15Z</dcterms:modified>
</cp:coreProperties>
</file>